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961" r:id="rId4"/>
    <p:sldId id="962" r:id="rId5"/>
    <p:sldId id="635" r:id="rId6"/>
    <p:sldId id="951" r:id="rId7"/>
    <p:sldId id="963" r:id="rId8"/>
    <p:sldId id="964" r:id="rId9"/>
    <p:sldId id="965" r:id="rId10"/>
    <p:sldId id="966" r:id="rId11"/>
    <p:sldId id="967" r:id="rId12"/>
    <p:sldId id="968" r:id="rId13"/>
    <p:sldId id="940" r:id="rId14"/>
    <p:sldId id="953" r:id="rId15"/>
    <p:sldId id="954" r:id="rId16"/>
    <p:sldId id="969" r:id="rId17"/>
    <p:sldId id="970" r:id="rId18"/>
    <p:sldId id="956" r:id="rId19"/>
    <p:sldId id="971" r:id="rId20"/>
    <p:sldId id="973" r:id="rId21"/>
    <p:sldId id="972" r:id="rId22"/>
    <p:sldId id="974" r:id="rId23"/>
    <p:sldId id="975" r:id="rId24"/>
    <p:sldId id="981" r:id="rId25"/>
    <p:sldId id="976" r:id="rId26"/>
    <p:sldId id="977" r:id="rId27"/>
    <p:sldId id="978" r:id="rId28"/>
    <p:sldId id="979" r:id="rId29"/>
    <p:sldId id="98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B8D"/>
    <a:srgbClr val="FFFFFF"/>
    <a:srgbClr val="D60000"/>
    <a:srgbClr val="E60000"/>
    <a:srgbClr val="FFF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1474" autoAdjust="0"/>
  </p:normalViewPr>
  <p:slideViewPr>
    <p:cSldViewPr>
      <p:cViewPr varScale="1">
        <p:scale>
          <a:sx n="67" d="100"/>
          <a:sy n="67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of beds</a:t>
            </a:r>
            <a:endParaRPr lang="en-US" dirty="0"/>
          </a:p>
        </c:rich>
      </c:tx>
      <c:layout>
        <c:manualLayout>
          <c:xMode val="edge"/>
          <c:yMode val="edge"/>
          <c:x val="0.43868227011877708"/>
          <c:y val="0.88437512618615011"/>
        </c:manualLayout>
      </c:layout>
      <c:overlay val="0"/>
      <c:spPr>
        <a:noFill/>
        <a:ln w="2540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482644356955412"/>
          <c:y val="5.3703248031496113E-2"/>
          <c:w val="0.61941519028871406"/>
          <c:h val="0.698838336614174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7">
              <a:noFill/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28</c:v>
                </c:pt>
                <c:pt idx="1">
                  <c:v>56</c:v>
                </c:pt>
                <c:pt idx="2">
                  <c:v>34</c:v>
                </c:pt>
                <c:pt idx="3">
                  <c:v>42</c:v>
                </c:pt>
                <c:pt idx="4">
                  <c:v>45</c:v>
                </c:pt>
                <c:pt idx="5">
                  <c:v>78</c:v>
                </c:pt>
                <c:pt idx="6">
                  <c:v>84</c:v>
                </c:pt>
                <c:pt idx="7">
                  <c:v>36</c:v>
                </c:pt>
                <c:pt idx="8">
                  <c:v>74</c:v>
                </c:pt>
                <c:pt idx="9">
                  <c:v>95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72</c:v>
                </c:pt>
                <c:pt idx="1">
                  <c:v>195</c:v>
                </c:pt>
                <c:pt idx="2">
                  <c:v>74</c:v>
                </c:pt>
                <c:pt idx="3">
                  <c:v>211</c:v>
                </c:pt>
                <c:pt idx="4">
                  <c:v>145</c:v>
                </c:pt>
                <c:pt idx="5">
                  <c:v>139</c:v>
                </c:pt>
                <c:pt idx="6">
                  <c:v>184</c:v>
                </c:pt>
                <c:pt idx="7">
                  <c:v>131</c:v>
                </c:pt>
                <c:pt idx="8">
                  <c:v>233</c:v>
                </c:pt>
                <c:pt idx="9">
                  <c:v>366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7"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28</c:v>
                </c:pt>
                <c:pt idx="1">
                  <c:v>56</c:v>
                </c:pt>
                <c:pt idx="2">
                  <c:v>34</c:v>
                </c:pt>
                <c:pt idx="3">
                  <c:v>42</c:v>
                </c:pt>
                <c:pt idx="4">
                  <c:v>45</c:v>
                </c:pt>
                <c:pt idx="5">
                  <c:v>78</c:v>
                </c:pt>
                <c:pt idx="6">
                  <c:v>84</c:v>
                </c:pt>
                <c:pt idx="7">
                  <c:v>36</c:v>
                </c:pt>
                <c:pt idx="8">
                  <c:v>74</c:v>
                </c:pt>
                <c:pt idx="9">
                  <c:v>95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72</c:v>
                </c:pt>
                <c:pt idx="1">
                  <c:v>195</c:v>
                </c:pt>
                <c:pt idx="2">
                  <c:v>74</c:v>
                </c:pt>
                <c:pt idx="3">
                  <c:v>211</c:v>
                </c:pt>
                <c:pt idx="4">
                  <c:v>145</c:v>
                </c:pt>
                <c:pt idx="5">
                  <c:v>139</c:v>
                </c:pt>
                <c:pt idx="6">
                  <c:v>184</c:v>
                </c:pt>
                <c:pt idx="7">
                  <c:v>131</c:v>
                </c:pt>
                <c:pt idx="8">
                  <c:v>233</c:v>
                </c:pt>
                <c:pt idx="9">
                  <c:v>366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23488"/>
        <c:axId val="57050624"/>
      </c:scatterChart>
      <c:valAx>
        <c:axId val="570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050624"/>
        <c:crosses val="autoZero"/>
        <c:crossBetween val="midCat"/>
        <c:majorUnit val="10"/>
      </c:valAx>
      <c:valAx>
        <c:axId val="5705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57023488"/>
        <c:crosses val="autoZero"/>
        <c:crossBetween val="midCat"/>
      </c:valAx>
      <c:spPr>
        <a:solidFill>
          <a:srgbClr val="FFFFFF"/>
        </a:solidFill>
        <a:ln w="25402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7">
              <a:noFill/>
            </a:ln>
          </c:spPr>
          <c:marker>
            <c:spPr>
              <a:solidFill>
                <a:srgbClr val="C00000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28</c:v>
                </c:pt>
                <c:pt idx="1">
                  <c:v>56</c:v>
                </c:pt>
                <c:pt idx="2">
                  <c:v>34</c:v>
                </c:pt>
                <c:pt idx="3">
                  <c:v>42</c:v>
                </c:pt>
                <c:pt idx="4">
                  <c:v>45</c:v>
                </c:pt>
                <c:pt idx="5">
                  <c:v>78</c:v>
                </c:pt>
                <c:pt idx="6">
                  <c:v>84</c:v>
                </c:pt>
                <c:pt idx="7">
                  <c:v>36</c:v>
                </c:pt>
                <c:pt idx="8">
                  <c:v>74</c:v>
                </c:pt>
                <c:pt idx="9">
                  <c:v>95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72</c:v>
                </c:pt>
                <c:pt idx="1">
                  <c:v>195</c:v>
                </c:pt>
                <c:pt idx="2">
                  <c:v>74</c:v>
                </c:pt>
                <c:pt idx="3">
                  <c:v>211</c:v>
                </c:pt>
                <c:pt idx="4">
                  <c:v>145</c:v>
                </c:pt>
                <c:pt idx="5">
                  <c:v>139</c:v>
                </c:pt>
                <c:pt idx="6">
                  <c:v>184</c:v>
                </c:pt>
                <c:pt idx="7">
                  <c:v>131</c:v>
                </c:pt>
                <c:pt idx="8">
                  <c:v>233</c:v>
                </c:pt>
                <c:pt idx="9">
                  <c:v>366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7"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632B8D"/>
                </a:solidFill>
                <a:headEnd type="stealth" w="lg" len="med"/>
                <a:tailEnd type="stealth" w="lg" len="med"/>
              </a:ln>
            </c:spPr>
            <c:trendlineType val="linear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28</c:v>
                </c:pt>
                <c:pt idx="1">
                  <c:v>56</c:v>
                </c:pt>
                <c:pt idx="2">
                  <c:v>34</c:v>
                </c:pt>
                <c:pt idx="3">
                  <c:v>42</c:v>
                </c:pt>
                <c:pt idx="4">
                  <c:v>45</c:v>
                </c:pt>
                <c:pt idx="5">
                  <c:v>78</c:v>
                </c:pt>
                <c:pt idx="6">
                  <c:v>84</c:v>
                </c:pt>
                <c:pt idx="7">
                  <c:v>36</c:v>
                </c:pt>
                <c:pt idx="8">
                  <c:v>74</c:v>
                </c:pt>
                <c:pt idx="9">
                  <c:v>95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72</c:v>
                </c:pt>
                <c:pt idx="1">
                  <c:v>195</c:v>
                </c:pt>
                <c:pt idx="2">
                  <c:v>74</c:v>
                </c:pt>
                <c:pt idx="3">
                  <c:v>211</c:v>
                </c:pt>
                <c:pt idx="4">
                  <c:v>145</c:v>
                </c:pt>
                <c:pt idx="5">
                  <c:v>139</c:v>
                </c:pt>
                <c:pt idx="6">
                  <c:v>184</c:v>
                </c:pt>
                <c:pt idx="7">
                  <c:v>131</c:v>
                </c:pt>
                <c:pt idx="8">
                  <c:v>233</c:v>
                </c:pt>
                <c:pt idx="9">
                  <c:v>366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826304"/>
        <c:axId val="78713216"/>
      </c:scatterChart>
      <c:valAx>
        <c:axId val="77826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beds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8713216"/>
        <c:crosses val="autoZero"/>
        <c:crossBetween val="midCat"/>
        <c:majorUnit val="10"/>
      </c:valAx>
      <c:valAx>
        <c:axId val="787132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Personnel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77826304"/>
        <c:crosses val="autoZero"/>
        <c:crossBetween val="midCat"/>
      </c:valAx>
      <c:spPr>
        <a:solidFill>
          <a:srgbClr val="FFFFFF"/>
        </a:solidFill>
        <a:ln w="25402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FEDFCC5F-B460-4149-B6F6-5852D3818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72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A8588-BD2C-41F5-85D9-1C66F12E88D7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91E78-8E2E-4D00-9EC6-82FA129916F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10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FE758-16F4-450A-9D03-98D57553BBD4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5F23-DDC2-4D17-B030-F10335CB475B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76CFB-BA0C-4985-8E7A-4FF9A09E26E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13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8713F-84C5-422B-9E9F-F336BC541310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14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4D8C7-8AA1-498A-BFDD-781B3990ED90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15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57F53-B497-4C9D-A985-E9DEE70E92B7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16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A7710-391E-4E4E-8D6A-871676FCE800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17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E8330-443C-4D49-87A4-24AC43D4A77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18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0148D5A0-A501-4F46-ACD9-2C027F898900}" type="slidenum">
              <a:rPr lang="en-US" sz="1200"/>
              <a:pPr algn="r" eaLnBrk="0" hangingPunct="0"/>
              <a:t>19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07639-45D5-4D8B-8E3E-3D6E9D880E55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8D857CC0-25AD-4ACD-B4C3-EACE03271C77}" type="slidenum">
              <a:rPr lang="en-US" sz="1200"/>
              <a:pPr algn="r" eaLnBrk="0" hangingPunct="0"/>
              <a:t>20</a:t>
            </a:fld>
            <a:endParaRPr 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B9FA52C1-F9ED-45E5-AC89-B40DE9E44ADB}" type="slidenum">
              <a:rPr lang="en-US" sz="1200"/>
              <a:pPr algn="r" eaLnBrk="0" hangingPunct="0"/>
              <a:t>21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E8330-443C-4D49-87A4-24AC43D4A77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E8330-443C-4D49-87A4-24AC43D4A77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23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E8330-443C-4D49-87A4-24AC43D4A77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24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D9DD2-C852-4D34-BAB5-0826135F9171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25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D9DD2-C852-4D34-BAB5-0826135F9171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26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D9DD2-C852-4D34-BAB5-0826135F9171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27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E8330-443C-4D49-87A4-24AC43D4A77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28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D9DD2-C852-4D34-BAB5-0826135F9171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29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136B4-877B-48E9-A93C-4D00FA608574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3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FABA3-052D-418E-9761-5FBA9FC3C504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4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E8BE8-E400-45A1-A285-8BEF4D90974F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5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411FA-85CE-4B29-A2E2-2A08B1403672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6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D9DD2-C852-4D34-BAB5-0826135F9171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7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A58CA-384D-49DB-9107-C85F2ED55215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8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F07E8-55D7-4674-8396-6E31911F2608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9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E522-44BB-4CB2-9904-F3FBF7DFF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 userDrawn="1"/>
        </p:nvSpPr>
        <p:spPr>
          <a:xfrm>
            <a:off x="1252870" y="6448251"/>
            <a:ext cx="662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Copyright © 2015 The McGraw-Hill Companies, Inc. Permission required for reproduction or display.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B63F-9580-40B7-8DCB-07F4A03DFB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19B4-3C05-4DC2-9D97-C2FAF95CD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70A9-E205-4003-B7D2-6BAB15266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481E-5431-456B-822A-5D203E0D6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3F65-D572-4854-872C-B2F82D27D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62A4-A875-46E5-8C93-DEADD21D4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5C0D-729E-4EF7-88C6-A6B9B483E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F107-16FC-4611-A0AB-B9FDB37C5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9148-52F3-4748-A77D-7652C653E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2164-C86D-4DF7-BAF6-6BD5F5DA1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7970" y="96416"/>
            <a:ext cx="8848060" cy="6665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9673A00-FE69-49DF-8AE7-289B57832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 userDrawn="1"/>
        </p:nvSpPr>
        <p:spPr>
          <a:xfrm>
            <a:off x="1252870" y="6448251"/>
            <a:ext cx="662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Copyright © 2015 The McGraw-Hill Companies, Inc. Permission required for reproduction or display.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Arial" pitchFamily="-72" charset="0"/>
                <a:cs typeface="Arial" pitchFamily="-72" charset="0"/>
              </a:rPr>
              <a:t>Section 12.8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Correlation and </a:t>
            </a:r>
            <a:r>
              <a:rPr lang="en-US" dirty="0" smtClean="0"/>
              <a:t>                    Regression </a:t>
            </a:r>
            <a:r>
              <a:rPr lang="en-US" dirty="0" smtClean="0"/>
              <a:t>Analysis</a:t>
            </a:r>
            <a:endParaRPr lang="en-US" dirty="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2590800" y="6858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000" i="1">
                <a:ea typeface="Arial" pitchFamily="-72" charset="0"/>
                <a:cs typeface="Arial" pitchFamily="-72" charset="0"/>
              </a:rPr>
              <a:t>Math in Our World</a:t>
            </a:r>
            <a:endParaRPr lang="en-US" sz="4000">
              <a:ea typeface="Arial" pitchFamily="-72" charset="0"/>
              <a:cs typeface="Arial" pitchFamily="-7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05064"/>
            <a:ext cx="1740189" cy="221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 cstate="print"/>
          <a:srcRect l="55191" t="35321" r="10213" b="4880"/>
          <a:stretch>
            <a:fillRect/>
          </a:stretch>
        </p:blipFill>
        <p:spPr bwMode="auto">
          <a:xfrm>
            <a:off x="5635625" y="2220913"/>
            <a:ext cx="3176588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-72" charset="-128"/>
                <a:cs typeface="ＭＳ Ｐゴシック" pitchFamily="-72" charset="-128"/>
              </a:rPr>
              <a:t>Analyzing the Scatter Plot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92375"/>
            <a:ext cx="4321175" cy="2376488"/>
          </a:xfrm>
        </p:spPr>
        <p:txBody>
          <a:bodyPr/>
          <a:lstStyle/>
          <a:p>
            <a:pPr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4. 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No relationship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exists when there is no discernible pattern to the points.</a:t>
            </a:r>
            <a:endParaRPr lang="en-US" sz="2800" smtClean="0">
              <a:ea typeface="Arial" pitchFamily="-72" charset="0"/>
              <a:cs typeface="Arial" pitchFamily="-72" charset="0"/>
            </a:endParaRP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684213" y="1412875"/>
            <a:ext cx="7775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The types of patterns and corresponding relationships are: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-72" charset="-128"/>
                <a:cs typeface="ＭＳ Ｐゴシック" pitchFamily="-72" charset="-128"/>
              </a:rPr>
              <a:t>The Correlation Coefficient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7921625" cy="1728787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The </a:t>
            </a:r>
            <a:r>
              <a:rPr lang="en-US" sz="2800" b="1" smtClean="0">
                <a:ea typeface="ＭＳ Ｐゴシック" pitchFamily="-72" charset="-128"/>
                <a:cs typeface="ＭＳ Ｐゴシック" pitchFamily="-72" charset="-128"/>
              </a:rPr>
              <a:t>correlation coefficient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is a number that describes how close to a linear relationship there is between two data sets, represented by the letter 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r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.</a:t>
            </a:r>
            <a:endParaRPr lang="en-US" sz="2800" smtClean="0"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3213100"/>
            <a:ext cx="82089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/>
              <a:t>Correlation coefficients range from – 1 (perfect negative linear relationship) to + 1 (perfect positive linear relationship). The closer this number is to one in absolute value, the more likely it is that the data sets are related. A correlation coefficient close to zero indicates that the data are most likely not related at 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-72" charset="-128"/>
                <a:cs typeface="ＭＳ Ｐゴシック" pitchFamily="-72" charset="-128"/>
              </a:rPr>
              <a:t>The Correlation Coefficient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30054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7921625" cy="504825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800" b="1" smtClean="0">
                <a:ea typeface="ＭＳ Ｐゴシック" pitchFamily="-72" charset="-128"/>
                <a:cs typeface="ＭＳ Ｐゴシック" pitchFamily="-72" charset="-128"/>
              </a:rPr>
              <a:t>Formula for Finding the Value of </a:t>
            </a:r>
            <a:r>
              <a:rPr lang="en-US" sz="2800" b="1" i="1" smtClean="0">
                <a:ea typeface="ＭＳ Ｐゴシック" pitchFamily="-72" charset="-128"/>
                <a:cs typeface="ＭＳ Ｐゴシック" pitchFamily="-72" charset="-128"/>
              </a:rPr>
              <a:t>r </a:t>
            </a:r>
            <a:r>
              <a:rPr lang="en-US" sz="2800" b="1" smtClean="0">
                <a:ea typeface="ＭＳ Ｐゴシック" pitchFamily="-72" charset="-128"/>
                <a:cs typeface="ＭＳ Ｐゴシック" pitchFamily="-72" charset="-128"/>
              </a:rPr>
              <a:t>:</a:t>
            </a:r>
            <a:endParaRPr lang="en-US" sz="2800" smtClean="0"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2781300"/>
            <a:ext cx="82089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/>
              <a:t>where</a:t>
            </a:r>
          </a:p>
          <a:p>
            <a:pPr>
              <a:defRPr/>
            </a:pPr>
            <a:r>
              <a:rPr lang="en-US" sz="2800" i="1" dirty="0"/>
              <a:t>n </a:t>
            </a:r>
            <a:r>
              <a:rPr lang="en-US" sz="2800" dirty="0"/>
              <a:t>= the number of data pairs</a:t>
            </a:r>
          </a:p>
          <a:p>
            <a:pPr>
              <a:defRPr/>
            </a:pPr>
            <a:r>
              <a:rPr lang="en-US" sz="2800" dirty="0">
                <a:sym typeface="Symbol"/>
              </a:rPr>
              <a:t></a:t>
            </a:r>
            <a:r>
              <a:rPr lang="en-US" sz="2800" i="1" dirty="0"/>
              <a:t>x </a:t>
            </a:r>
            <a:r>
              <a:rPr lang="en-US" sz="2800" dirty="0"/>
              <a:t>= the sum of the </a:t>
            </a:r>
            <a:r>
              <a:rPr lang="en-US" sz="2800" i="1" dirty="0"/>
              <a:t>x </a:t>
            </a:r>
            <a:r>
              <a:rPr lang="en-US" sz="2800" dirty="0"/>
              <a:t>values</a:t>
            </a:r>
          </a:p>
          <a:p>
            <a:pPr>
              <a:defRPr/>
            </a:pPr>
            <a:r>
              <a:rPr lang="en-US" sz="2800" dirty="0">
                <a:sym typeface="Symbol"/>
              </a:rPr>
              <a:t></a:t>
            </a:r>
            <a:r>
              <a:rPr lang="en-US" sz="2800" i="1" dirty="0"/>
              <a:t>y = </a:t>
            </a:r>
            <a:r>
              <a:rPr lang="en-US" sz="2800" dirty="0"/>
              <a:t>the sum of the </a:t>
            </a:r>
            <a:r>
              <a:rPr lang="en-US" sz="2800" i="1" dirty="0"/>
              <a:t>y </a:t>
            </a:r>
            <a:r>
              <a:rPr lang="en-US" sz="2800" dirty="0"/>
              <a:t>values</a:t>
            </a:r>
          </a:p>
          <a:p>
            <a:pPr marL="914400" indent="-914400">
              <a:defRPr/>
            </a:pPr>
            <a:r>
              <a:rPr lang="en-US" sz="2800" dirty="0">
                <a:sym typeface="Symbol"/>
              </a:rPr>
              <a:t></a:t>
            </a:r>
            <a:r>
              <a:rPr lang="en-US" sz="2800" i="1" dirty="0" err="1"/>
              <a:t>xy</a:t>
            </a:r>
            <a:r>
              <a:rPr lang="en-US" sz="2800" i="1" dirty="0"/>
              <a:t> </a:t>
            </a:r>
            <a:r>
              <a:rPr lang="en-US" sz="2800" dirty="0"/>
              <a:t>= the sum of the products of the </a:t>
            </a:r>
            <a:r>
              <a:rPr lang="en-US" sz="2800" i="1" dirty="0"/>
              <a:t>x </a:t>
            </a:r>
            <a:r>
              <a:rPr lang="en-US" sz="2800" dirty="0"/>
              <a:t>and</a:t>
            </a:r>
            <a:r>
              <a:rPr lang="en-US" sz="2800" i="1" dirty="0"/>
              <a:t> y </a:t>
            </a:r>
            <a:r>
              <a:rPr lang="en-US" sz="2800" dirty="0"/>
              <a:t>values for each pair</a:t>
            </a:r>
          </a:p>
          <a:p>
            <a:pPr>
              <a:defRPr/>
            </a:pPr>
            <a:r>
              <a:rPr lang="en-US" sz="2800" dirty="0">
                <a:sym typeface="Symbol"/>
              </a:rPr>
              <a:t></a:t>
            </a:r>
            <a:r>
              <a:rPr lang="en-US" sz="2800" i="1" dirty="0"/>
              <a:t>x</a:t>
            </a:r>
            <a:r>
              <a:rPr lang="en-US" sz="2800" baseline="30000" dirty="0"/>
              <a:t>2</a:t>
            </a:r>
            <a:r>
              <a:rPr lang="en-US" sz="2800" i="1" dirty="0"/>
              <a:t> </a:t>
            </a:r>
            <a:r>
              <a:rPr lang="en-US" sz="2800" dirty="0"/>
              <a:t>= the sum of the squares of the </a:t>
            </a:r>
            <a:r>
              <a:rPr lang="en-US" sz="2800" i="1" dirty="0"/>
              <a:t>x </a:t>
            </a:r>
            <a:r>
              <a:rPr lang="en-US" sz="2800" dirty="0"/>
              <a:t>values</a:t>
            </a:r>
          </a:p>
          <a:p>
            <a:pPr>
              <a:defRPr/>
            </a:pPr>
            <a:r>
              <a:rPr lang="en-US" sz="2800" dirty="0">
                <a:sym typeface="Symbol"/>
              </a:rPr>
              <a:t></a:t>
            </a:r>
            <a:r>
              <a:rPr lang="en-US" sz="2800" i="1" dirty="0"/>
              <a:t>y</a:t>
            </a:r>
            <a:r>
              <a:rPr lang="en-US" sz="2800" baseline="30000" dirty="0"/>
              <a:t>2</a:t>
            </a:r>
            <a:r>
              <a:rPr lang="en-US" sz="2800" i="1" dirty="0"/>
              <a:t> </a:t>
            </a:r>
            <a:r>
              <a:rPr lang="en-US" sz="2800" dirty="0"/>
              <a:t>= the sum of the squares of the </a:t>
            </a:r>
            <a:r>
              <a:rPr lang="en-US" sz="2800" i="1" dirty="0"/>
              <a:t>y </a:t>
            </a:r>
            <a:r>
              <a:rPr lang="en-US" sz="2800" dirty="0"/>
              <a:t>values</a:t>
            </a: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1763713" y="1949450"/>
          <a:ext cx="6048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Equation" r:id="rId4" imgW="2844720" imgH="609480" progId="Equation.DSMT4">
                  <p:embed/>
                </p:oleObj>
              </mc:Choice>
              <mc:Fallback>
                <p:oleObj name="Equation" r:id="rId4" imgW="284472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949450"/>
                        <a:ext cx="60483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rIns="45720"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ea typeface="Arial" pitchFamily="-72" charset="0"/>
                <a:cs typeface="Arial" pitchFamily="-72" charset="0"/>
              </a:rPr>
              <a:t>	EXAMPLE 2 </a:t>
            </a:r>
            <a:r>
              <a:rPr lang="en-US" sz="2800" b="1" dirty="0" smtClean="0">
                <a:solidFill>
                  <a:srgbClr val="FFFFFF"/>
                </a:solidFill>
                <a:ea typeface="Arial" pitchFamily="-72" charset="0"/>
                <a:cs typeface="Arial" pitchFamily="-72" charset="0"/>
              </a:rPr>
              <a:t>	</a:t>
            </a:r>
            <a: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  <a:t>Calculating a</a:t>
            </a:r>
            <a:b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</a:br>
            <a: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  <a:t>Correlation Coefficient</a:t>
            </a:r>
            <a:endParaRPr lang="en-US" sz="2700" b="1" dirty="0" smtClean="0">
              <a:solidFill>
                <a:srgbClr val="FFFFFF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353425" cy="936625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Find the correlation coefficient for the data in Example 1.</a:t>
            </a:r>
            <a:endParaRPr lang="en-US" sz="2800" b="1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7988" y="2636838"/>
          <a:ext cx="8326582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/>
                <a:gridCol w="554182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No. of beds</a:t>
                      </a:r>
                      <a:r>
                        <a:rPr lang="en-US" sz="2000" b="1" baseline="0" dirty="0" smtClean="0">
                          <a:solidFill>
                            <a:sysClr val="windowText" lastClr="000000"/>
                          </a:solidFill>
                        </a:rPr>
                        <a:t> (</a:t>
                      </a:r>
                      <a:r>
                        <a:rPr lang="en-US" sz="2000" b="1" i="1" baseline="0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r>
                        <a:rPr lang="en-US" sz="2000" b="1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56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42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45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78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84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36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95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Personnel (</a:t>
                      </a:r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72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195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211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145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139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184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131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233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366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rIns="45720"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ea typeface="Arial" pitchFamily="-72" charset="0"/>
                <a:cs typeface="Arial" pitchFamily="-72" charset="0"/>
              </a:rPr>
              <a:t>	EXAMPLE 2 </a:t>
            </a:r>
            <a:r>
              <a:rPr lang="en-US" sz="2800" b="1" dirty="0" smtClean="0">
                <a:solidFill>
                  <a:srgbClr val="FFFFFF"/>
                </a:solidFill>
                <a:ea typeface="Arial" pitchFamily="-72" charset="0"/>
                <a:cs typeface="Arial" pitchFamily="-72" charset="0"/>
              </a:rPr>
              <a:t>	</a:t>
            </a:r>
            <a: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  <a:t>Calculating a</a:t>
            </a:r>
            <a:b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</a:br>
            <a: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  <a:t>Correlation Coefficient</a:t>
            </a:r>
            <a:endParaRPr lang="en-US" sz="2800" b="1" dirty="0" smtClean="0">
              <a:solidFill>
                <a:srgbClr val="FFFFFF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313" y="1700213"/>
            <a:ext cx="82073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/>
              <a:t>Step 1 </a:t>
            </a:r>
            <a:r>
              <a:rPr lang="en-US"/>
              <a:t>Make a table as shown.</a:t>
            </a:r>
          </a:p>
        </p:txBody>
      </p:sp>
      <p:sp>
        <p:nvSpPr>
          <p:cNvPr id="134148" name="Rectangle 3"/>
          <p:cNvSpPr txBox="1">
            <a:spLocks noChangeArrowheads="1"/>
          </p:cNvSpPr>
          <p:nvPr/>
        </p:nvSpPr>
        <p:spPr bwMode="auto">
          <a:xfrm>
            <a:off x="457200" y="1412875"/>
            <a:ext cx="34004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3" cstate="print"/>
          <a:srcRect l="12933" t="20546" r="14133" b="21773"/>
          <a:stretch>
            <a:fillRect/>
          </a:stretch>
        </p:blipFill>
        <p:spPr bwMode="auto">
          <a:xfrm>
            <a:off x="1979712" y="2800350"/>
            <a:ext cx="68389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2092325"/>
            <a:ext cx="82073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 dirty="0"/>
              <a:t>Step 2 </a:t>
            </a:r>
            <a:r>
              <a:rPr lang="en-US" dirty="0"/>
              <a:t>Find the values for the product </a:t>
            </a:r>
            <a:r>
              <a:rPr lang="en-US" i="1" dirty="0" err="1"/>
              <a:t>xy</a:t>
            </a:r>
            <a:r>
              <a:rPr lang="en-US" dirty="0"/>
              <a:t>, the values for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i="1" dirty="0"/>
              <a:t>, </a:t>
            </a:r>
            <a:r>
              <a:rPr lang="en-US" dirty="0"/>
              <a:t>the values for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, </a:t>
            </a:r>
          </a:p>
        </p:txBody>
      </p:sp>
      <p:sp>
        <p:nvSpPr>
          <p:cNvPr id="134151" name="Rectangle 19"/>
          <p:cNvSpPr>
            <a:spLocks noChangeArrowheads="1"/>
          </p:cNvSpPr>
          <p:nvPr/>
        </p:nvSpPr>
        <p:spPr bwMode="auto">
          <a:xfrm>
            <a:off x="468313" y="2800350"/>
            <a:ext cx="2016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and place them in the columns as shown. Then find the sums of the columns.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build="p"/>
      <p:bldP spid="134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 cstate="print"/>
          <a:srcRect l="19208" t="31590" r="12566" b="25455"/>
          <a:stretch>
            <a:fillRect/>
          </a:stretch>
        </p:blipFill>
        <p:spPr bwMode="auto">
          <a:xfrm>
            <a:off x="2627313" y="2420938"/>
            <a:ext cx="62658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rIns="45720"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ea typeface="Arial" pitchFamily="-72" charset="0"/>
                <a:cs typeface="Arial" pitchFamily="-72" charset="0"/>
              </a:rPr>
              <a:t>	EXAMPLE 2 </a:t>
            </a:r>
            <a:r>
              <a:rPr lang="en-US" sz="2800" b="1" dirty="0" smtClean="0">
                <a:solidFill>
                  <a:srgbClr val="FFFFFF"/>
                </a:solidFill>
                <a:ea typeface="Arial" pitchFamily="-72" charset="0"/>
                <a:cs typeface="Arial" pitchFamily="-72" charset="0"/>
              </a:rPr>
              <a:t>	</a:t>
            </a:r>
            <a: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  <a:t>Calculating a</a:t>
            </a:r>
            <a:b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</a:br>
            <a: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  <a:t>Correlation Coefficient</a:t>
            </a:r>
            <a:endParaRPr lang="en-US" sz="2800" b="1" dirty="0" smtClean="0">
              <a:solidFill>
                <a:srgbClr val="FFFFFF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36196" name="Rectangle 3"/>
          <p:cNvSpPr txBox="1">
            <a:spLocks noChangeArrowheads="1"/>
          </p:cNvSpPr>
          <p:nvPr/>
        </p:nvSpPr>
        <p:spPr bwMode="auto">
          <a:xfrm>
            <a:off x="457200" y="1412875"/>
            <a:ext cx="34004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8313" y="1773238"/>
            <a:ext cx="820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/>
              <a:t>Step 3 </a:t>
            </a:r>
            <a:r>
              <a:rPr lang="en-US"/>
              <a:t>Substitute into the formula and evaluate (note that there are 10 data pairs):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8313" y="5084763"/>
            <a:ext cx="8424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The correlation coefficient for the two data sets is 0.748. This appears to confirm what that as bed space goes up, the number of personnel does as well.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 l="19208" t="79311" r="67552" b="14410"/>
          <a:stretch>
            <a:fillRect/>
          </a:stretch>
        </p:blipFill>
        <p:spPr bwMode="auto">
          <a:xfrm>
            <a:off x="5580063" y="4341813"/>
            <a:ext cx="1216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-72" charset="-128"/>
                <a:cs typeface="ＭＳ Ｐゴシック" pitchFamily="-72" charset="-128"/>
              </a:rPr>
              <a:t>Significance Levels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7921625" cy="3240088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Statisticians have traditionally agreed that when we conclude that two data sets have a relationship, we can be satisfied with that conclusion if there is either a 95% or 99% chance that we’re correct. This corresponds to a 5% or 1% chance of being wrong. These percentages are called </a:t>
            </a:r>
            <a:r>
              <a:rPr lang="en-US" sz="2800" b="1" smtClean="0">
                <a:ea typeface="ＭＳ Ｐゴシック" pitchFamily="-72" charset="-128"/>
                <a:cs typeface="ＭＳ Ｐゴシック" pitchFamily="-72" charset="-128"/>
              </a:rPr>
              <a:t>significance levels.</a:t>
            </a:r>
            <a:endParaRPr lang="en-US" sz="2800" smtClean="0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-72" charset="-128"/>
                <a:cs typeface="ＭＳ Ｐゴシック" pitchFamily="-72" charset="-128"/>
              </a:rPr>
              <a:t>Significance Levels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 cstate="print"/>
          <a:srcRect l="6660" t="21773" r="10995" b="11955"/>
          <a:stretch>
            <a:fillRect/>
          </a:stretch>
        </p:blipFill>
        <p:spPr bwMode="auto">
          <a:xfrm>
            <a:off x="581025" y="1196975"/>
            <a:ext cx="79819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5213350"/>
            <a:ext cx="7921625" cy="1079500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300" smtClean="0">
                <a:ea typeface="ＭＳ Ｐゴシック" pitchFamily="-72" charset="-128"/>
                <a:cs typeface="ＭＳ Ｐゴシック" pitchFamily="-72" charset="-128"/>
              </a:rPr>
              <a:t>If  </a:t>
            </a:r>
            <a:r>
              <a:rPr lang="en-US" sz="2300" smtClean="0">
                <a:ea typeface="ＭＳ Ｐゴシック" pitchFamily="-72" charset="-128"/>
                <a:cs typeface="ＭＳ Ｐゴシック" pitchFamily="-72" charset="-128"/>
                <a:sym typeface="Symbol" pitchFamily="-72" charset="2"/>
              </a:rPr>
              <a:t></a:t>
            </a:r>
            <a:r>
              <a:rPr lang="en-US" sz="2300" i="1" smtClean="0">
                <a:ea typeface="ＭＳ Ｐゴシック" pitchFamily="-72" charset="-128"/>
                <a:cs typeface="ＭＳ Ｐゴシック" pitchFamily="-72" charset="-128"/>
              </a:rPr>
              <a:t>r </a:t>
            </a:r>
            <a:r>
              <a:rPr lang="en-US" sz="2300" smtClean="0">
                <a:ea typeface="ＭＳ Ｐゴシック" pitchFamily="-72" charset="-128"/>
                <a:cs typeface="ＭＳ Ｐゴシック" pitchFamily="-72" charset="-128"/>
                <a:sym typeface="Symbol" pitchFamily="-72" charset="2"/>
              </a:rPr>
              <a:t></a:t>
            </a:r>
            <a:r>
              <a:rPr lang="en-US" sz="2300" i="1" smtClean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US" sz="2300" smtClean="0">
                <a:ea typeface="ＭＳ Ｐゴシック" pitchFamily="-72" charset="-128"/>
                <a:cs typeface="ＭＳ Ｐゴシック" pitchFamily="-72" charset="-128"/>
              </a:rPr>
              <a:t>is greater than or equal to the value given in the table for either the 5% or 1% significance level, then we can reasonably conclude that the two data sets are related.</a:t>
            </a:r>
            <a:endParaRPr lang="en-US" sz="2300" smtClean="0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rIns="45720"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ea typeface="Arial" pitchFamily="-72" charset="0"/>
                <a:cs typeface="Arial" pitchFamily="-72" charset="0"/>
              </a:rPr>
              <a:t>	EXAMPLE 3 	</a:t>
            </a:r>
            <a: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  <a:t>Deciding if a Correlation Coefficient is Significant</a:t>
            </a:r>
            <a:endParaRPr lang="en-US" b="1" dirty="0" smtClean="0">
              <a:latin typeface="Helvetic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351837" cy="954087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Determine if the correlation coefficient 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r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= 0.748 found in Example 2 is significant at the 5% level.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313" y="2951163"/>
            <a:ext cx="852328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Since the sample size is </a:t>
            </a:r>
            <a:r>
              <a:rPr lang="en-US" i="1" dirty="0"/>
              <a:t>n </a:t>
            </a:r>
            <a:r>
              <a:rPr lang="en-US" dirty="0"/>
              <a:t>= 10 and the 5% significance level is used, the value of |</a:t>
            </a:r>
            <a:r>
              <a:rPr lang="en-US" i="1" dirty="0" smtClean="0"/>
              <a:t>r | </a:t>
            </a:r>
            <a:r>
              <a:rPr lang="en-US" dirty="0"/>
              <a:t>must be greater than or equal to the number found in the table to be significant.</a:t>
            </a:r>
          </a:p>
          <a:p>
            <a:r>
              <a:rPr lang="en-US" dirty="0"/>
              <a:t>In this case, |</a:t>
            </a:r>
            <a:r>
              <a:rPr lang="en-US" i="1" dirty="0" smtClean="0"/>
              <a:t>r | </a:t>
            </a:r>
            <a:r>
              <a:rPr lang="en-US" dirty="0"/>
              <a:t>= 0.748, which is greater than or equal to 0.632 obtained from the table.</a:t>
            </a:r>
          </a:p>
          <a:p>
            <a:r>
              <a:rPr lang="en-US" dirty="0"/>
              <a:t>We can conclude that there is a significant relationship between the data sets. However, we can’t conclude that there is a relationship between the data sets at the 1% significance level since </a:t>
            </a:r>
            <a:r>
              <a:rPr lang="en-US" dirty="0" smtClean="0"/>
              <a:t>|</a:t>
            </a:r>
            <a:r>
              <a:rPr lang="en-US" i="1" dirty="0" smtClean="0"/>
              <a:t>r | </a:t>
            </a:r>
            <a:r>
              <a:rPr lang="en-US" dirty="0" smtClean="0"/>
              <a:t>= </a:t>
            </a:r>
            <a:r>
              <a:rPr lang="en-US" dirty="0"/>
              <a:t>0.748</a:t>
            </a:r>
            <a:r>
              <a:rPr lang="en-US" i="1" dirty="0"/>
              <a:t> </a:t>
            </a:r>
            <a:r>
              <a:rPr lang="en-US" dirty="0"/>
              <a:t>is not greater than or equal to 0.765.</a:t>
            </a:r>
          </a:p>
        </p:txBody>
      </p:sp>
      <p:sp>
        <p:nvSpPr>
          <p:cNvPr id="142344" name="Rectangle 3"/>
          <p:cNvSpPr txBox="1">
            <a:spLocks noChangeArrowheads="1"/>
          </p:cNvSpPr>
          <p:nvPr/>
        </p:nvSpPr>
        <p:spPr bwMode="auto">
          <a:xfrm>
            <a:off x="457200" y="2590800"/>
            <a:ext cx="34004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23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200" smtClean="0">
                <a:ea typeface="ＭＳ Ｐゴシック" pitchFamily="-72" charset="-128"/>
                <a:cs typeface="ＭＳ Ｐゴシック" pitchFamily="-72" charset="-128"/>
              </a:rPr>
              <a:t>Regression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525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341438"/>
            <a:ext cx="7921625" cy="2468562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Once we have concluded that there is a significant relationship between the two variables, the next step is to find the </a:t>
            </a:r>
            <a:r>
              <a:rPr lang="en-US" i="1" smtClean="0">
                <a:ea typeface="ＭＳ Ｐゴシック" pitchFamily="-72" charset="-128"/>
                <a:cs typeface="ＭＳ Ｐゴシック" pitchFamily="-72" charset="-128"/>
              </a:rPr>
              <a:t>equation </a:t>
            </a: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of the </a:t>
            </a:r>
            <a:r>
              <a:rPr lang="en-US" b="1" smtClean="0">
                <a:ea typeface="ＭＳ Ｐゴシック" pitchFamily="-72" charset="-128"/>
                <a:cs typeface="ＭＳ Ｐゴシック" pitchFamily="-72" charset="-128"/>
              </a:rPr>
              <a:t>regression line </a:t>
            </a: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through the data points.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3859213"/>
            <a:ext cx="792162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/>
              <a:t>We say it is the line that passes through the points in such a way that the overall distance each point is from the line is at a minimum. The regression line is also called the </a:t>
            </a:r>
            <a:r>
              <a:rPr lang="en-US" sz="3200" i="1"/>
              <a:t>line of best fit.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pitchFamily="-72" charset="0"/>
                <a:cs typeface="Arial" pitchFamily="-72" charset="0"/>
              </a:rPr>
              <a:t>Learning Objectives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458200" cy="3659188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buFont typeface="Courier New" pitchFamily="49" charset="0"/>
              <a:buChar char="o"/>
              <a:tabLst>
                <a:tab pos="454025" algn="l"/>
              </a:tabLst>
            </a:pPr>
            <a:r>
              <a:rPr lang="en-US" sz="2800" dirty="0" smtClean="0">
                <a:ea typeface="Arial" pitchFamily="-72" charset="0"/>
                <a:cs typeface="Arial" pitchFamily="-72" charset="0"/>
              </a:rPr>
              <a:t>Draw and analyze scatter plots for two data sets.</a:t>
            </a:r>
          </a:p>
          <a:p>
            <a:pPr eaLnBrk="1" hangingPunct="1">
              <a:buClr>
                <a:srgbClr val="92D050"/>
              </a:buClr>
              <a:buFont typeface="Courier New" pitchFamily="49" charset="0"/>
              <a:buChar char="o"/>
              <a:tabLst>
                <a:tab pos="454025" algn="l"/>
              </a:tabLst>
            </a:pPr>
            <a:r>
              <a:rPr lang="en-US" sz="2800" dirty="0" smtClean="0">
                <a:ea typeface="Arial" pitchFamily="-72" charset="0"/>
                <a:cs typeface="Arial" pitchFamily="-72" charset="0"/>
              </a:rPr>
              <a:t>Calculate correlation coefficients.</a:t>
            </a:r>
          </a:p>
          <a:p>
            <a:pPr eaLnBrk="1" hangingPunct="1">
              <a:buClr>
                <a:srgbClr val="92D050"/>
              </a:buClr>
              <a:buFont typeface="Courier New" pitchFamily="49" charset="0"/>
              <a:buChar char="o"/>
              <a:tabLst>
                <a:tab pos="454025" algn="l"/>
              </a:tabLst>
            </a:pPr>
            <a:r>
              <a:rPr lang="en-US" sz="2800" dirty="0" smtClean="0">
                <a:ea typeface="Arial" pitchFamily="-72" charset="0"/>
                <a:cs typeface="Arial" pitchFamily="-72" charset="0"/>
              </a:rPr>
              <a:t>Determine if correlation coefficients are significant.</a:t>
            </a:r>
          </a:p>
          <a:p>
            <a:pPr eaLnBrk="1" hangingPunct="1">
              <a:buClr>
                <a:srgbClr val="92D050"/>
              </a:buClr>
              <a:buFont typeface="Courier New" pitchFamily="49" charset="0"/>
              <a:buChar char="o"/>
              <a:tabLst>
                <a:tab pos="454025" algn="l"/>
              </a:tabLst>
            </a:pPr>
            <a:r>
              <a:rPr lang="en-US" sz="2800" dirty="0" smtClean="0">
                <a:ea typeface="Arial" pitchFamily="-72" charset="0"/>
                <a:cs typeface="Arial" pitchFamily="-72" charset="0"/>
              </a:rPr>
              <a:t>Find a regression line for two data sets.</a:t>
            </a:r>
          </a:p>
          <a:p>
            <a:pPr eaLnBrk="1" hangingPunct="1">
              <a:buClr>
                <a:srgbClr val="92D050"/>
              </a:buClr>
              <a:buFont typeface="Courier New" pitchFamily="49" charset="0"/>
              <a:buChar char="o"/>
              <a:tabLst>
                <a:tab pos="454025" algn="l"/>
              </a:tabLst>
            </a:pPr>
            <a:r>
              <a:rPr lang="en-US" sz="2800" dirty="0" smtClean="0">
                <a:ea typeface="Arial" pitchFamily="-72" charset="0"/>
                <a:cs typeface="Arial" pitchFamily="-72" charset="0"/>
              </a:rPr>
              <a:t>Use regression lines to make predictions.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200" smtClean="0">
                <a:ea typeface="ＭＳ Ｐゴシック" pitchFamily="-72" charset="-128"/>
                <a:cs typeface="ＭＳ Ｐゴシック" pitchFamily="-72" charset="-128"/>
              </a:rPr>
              <a:t>Regression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566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341438"/>
            <a:ext cx="8228012" cy="2468562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Recall from algebra that the equation of a line in the slope-intercept form is</a:t>
            </a:r>
          </a:p>
          <a:p>
            <a:pPr marL="0" indent="0" algn="ctr">
              <a:buFont typeface="Arial" pitchFamily="-72" charset="0"/>
              <a:buNone/>
            </a:pPr>
            <a:r>
              <a:rPr lang="en-US" i="1" smtClean="0">
                <a:ea typeface="ＭＳ Ｐゴシック" pitchFamily="-72" charset="-128"/>
                <a:cs typeface="ＭＳ Ｐゴシック" pitchFamily="-72" charset="-128"/>
              </a:rPr>
              <a:t>y</a:t>
            </a: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 = </a:t>
            </a:r>
            <a:r>
              <a:rPr lang="en-US" i="1" smtClean="0">
                <a:ea typeface="ＭＳ Ｐゴシック" pitchFamily="-72" charset="-128"/>
                <a:cs typeface="ＭＳ Ｐゴシック" pitchFamily="-72" charset="-128"/>
              </a:rPr>
              <a:t>mx</a:t>
            </a: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 + </a:t>
            </a:r>
            <a:r>
              <a:rPr lang="en-US" i="1" smtClean="0">
                <a:ea typeface="ＭＳ Ｐゴシック" pitchFamily="-72" charset="-128"/>
                <a:cs typeface="ＭＳ Ｐゴシック" pitchFamily="-72" charset="-128"/>
              </a:rPr>
              <a:t>b</a:t>
            </a: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, </a:t>
            </a:r>
          </a:p>
          <a:p>
            <a:pPr marL="0" indent="0">
              <a:buFont typeface="Arial" pitchFamily="-72" charset="0"/>
              <a:buNone/>
            </a:pP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where </a:t>
            </a:r>
            <a:r>
              <a:rPr lang="en-US" i="1" smtClean="0">
                <a:ea typeface="ＭＳ Ｐゴシック" pitchFamily="-72" charset="-128"/>
                <a:cs typeface="ＭＳ Ｐゴシック" pitchFamily="-72" charset="-128"/>
              </a:rPr>
              <a:t>m </a:t>
            </a: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is the slope and </a:t>
            </a:r>
            <a:r>
              <a:rPr lang="en-US" i="1" smtClean="0">
                <a:ea typeface="ＭＳ Ｐゴシック" pitchFamily="-72" charset="-128"/>
                <a:cs typeface="ＭＳ Ｐゴシック" pitchFamily="-72" charset="-128"/>
              </a:rPr>
              <a:t>b </a:t>
            </a: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is the </a:t>
            </a:r>
            <a:r>
              <a:rPr lang="en-US" i="1" smtClean="0">
                <a:ea typeface="ＭＳ Ｐゴシック" pitchFamily="-72" charset="-128"/>
                <a:cs typeface="ＭＳ Ｐゴシック" pitchFamily="-72" charset="-128"/>
              </a:rPr>
              <a:t>y </a:t>
            </a: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intercept.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3657600"/>
            <a:ext cx="8228012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sz="3200" dirty="0"/>
              <a:t>In statistics, the equation of the regression line is written as</a:t>
            </a:r>
          </a:p>
          <a:p>
            <a:pPr algn="ctr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sz="3200" i="1" dirty="0"/>
              <a:t>y</a:t>
            </a:r>
            <a:r>
              <a:rPr lang="en-US" sz="3200" dirty="0"/>
              <a:t> = </a:t>
            </a:r>
            <a:r>
              <a:rPr lang="en-US" sz="3200" i="1" dirty="0"/>
              <a:t>a</a:t>
            </a:r>
            <a:r>
              <a:rPr lang="en-US" sz="3200" dirty="0"/>
              <a:t> + </a:t>
            </a:r>
            <a:r>
              <a:rPr lang="en-US" sz="3200" i="1" dirty="0" err="1" smtClean="0"/>
              <a:t>bx</a:t>
            </a:r>
            <a:r>
              <a:rPr lang="en-US" sz="3200" dirty="0" smtClean="0"/>
              <a:t>,</a:t>
            </a:r>
            <a:endParaRPr lang="en-US" sz="3200" dirty="0"/>
          </a:p>
          <a:p>
            <a:pPr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sz="3200" dirty="0"/>
              <a:t>where </a:t>
            </a:r>
            <a:r>
              <a:rPr lang="en-US" sz="3200" i="1" dirty="0"/>
              <a:t>a</a:t>
            </a:r>
            <a:r>
              <a:rPr lang="en-US" sz="3200" dirty="0"/>
              <a:t> is the y intercept and </a:t>
            </a:r>
            <a:r>
              <a:rPr lang="en-US" sz="3200" i="1" dirty="0"/>
              <a:t>b</a:t>
            </a:r>
            <a:r>
              <a:rPr lang="en-US" sz="3200" dirty="0"/>
              <a:t> is the slope.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-72" charset="-128"/>
                <a:cs typeface="ＭＳ Ｐゴシック" pitchFamily="-72" charset="-128"/>
              </a:rPr>
              <a:t>Regression Line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1701180"/>
            <a:ext cx="8208962" cy="100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dirty="0" smtClean="0"/>
              <a:t>In order to find the values for </a:t>
            </a:r>
            <a:r>
              <a:rPr lang="en-US" sz="2800" i="1" dirty="0" smtClean="0"/>
              <a:t>a </a:t>
            </a:r>
            <a:r>
              <a:rPr lang="en-US" sz="2800" dirty="0" smtClean="0"/>
              <a:t>and</a:t>
            </a:r>
            <a:r>
              <a:rPr lang="en-US" sz="2800" i="1" dirty="0" smtClean="0"/>
              <a:t> b</a:t>
            </a:r>
            <a:r>
              <a:rPr lang="en-US" sz="2800" dirty="0" smtClean="0"/>
              <a:t>, for the equation </a:t>
            </a:r>
            <a:r>
              <a:rPr lang="en-US" sz="2800" i="1" dirty="0" smtClean="0"/>
              <a:t>y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  <a:r>
              <a:rPr lang="en-US" sz="2800" dirty="0" smtClean="0"/>
              <a:t> + </a:t>
            </a:r>
            <a:r>
              <a:rPr lang="en-US" sz="2800" i="1" dirty="0" err="1" smtClean="0"/>
              <a:t>bn</a:t>
            </a:r>
            <a:r>
              <a:rPr lang="en-US" sz="2800" i="1" dirty="0" smtClean="0"/>
              <a:t>, </a:t>
            </a:r>
            <a:r>
              <a:rPr lang="en-US" sz="2800" dirty="0" smtClean="0"/>
              <a:t>two formulas are used.</a:t>
            </a:r>
            <a:endParaRPr lang="en-US" sz="2800" dirty="0"/>
          </a:p>
        </p:txBody>
      </p:sp>
      <p:graphicFrame>
        <p:nvGraphicFramePr>
          <p:cNvPr id="154632" name="Object 8"/>
          <p:cNvGraphicFramePr>
            <a:graphicFrameLocks noChangeAspect="1"/>
          </p:cNvGraphicFramePr>
          <p:nvPr/>
        </p:nvGraphicFramePr>
        <p:xfrm>
          <a:off x="1457399" y="2852936"/>
          <a:ext cx="5369645" cy="134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8" name="Equation" r:id="rId4" imgW="2120760" imgH="533160" progId="Equation.DSMT4">
                  <p:embed/>
                </p:oleObj>
              </mc:Choice>
              <mc:Fallback>
                <p:oleObj name="Equation" r:id="rId4" imgW="2120760" imgH="533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99" y="2852936"/>
                        <a:ext cx="5369645" cy="1349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3" name="Object 9"/>
          <p:cNvGraphicFramePr>
            <a:graphicFrameLocks noChangeAspect="1"/>
          </p:cNvGraphicFramePr>
          <p:nvPr/>
        </p:nvGraphicFramePr>
        <p:xfrm>
          <a:off x="1460416" y="4280764"/>
          <a:ext cx="4887683" cy="1092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9" name="Equation" r:id="rId6" imgW="1930320" imgH="431640" progId="Equation.DSMT4">
                  <p:embed/>
                </p:oleObj>
              </mc:Choice>
              <mc:Fallback>
                <p:oleObj name="Equation" r:id="rId6" imgW="193032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416" y="4280764"/>
                        <a:ext cx="4887683" cy="1092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rIns="45720"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ea typeface="Arial" pitchFamily="-72" charset="0"/>
                <a:cs typeface="Arial" pitchFamily="-72" charset="0"/>
              </a:rPr>
              <a:t>	EXAMPLE 4 	</a:t>
            </a:r>
            <a:r>
              <a:rPr lang="en-US" sz="2800" b="1" dirty="0" smtClean="0"/>
              <a:t> Finding a Regression Line</a:t>
            </a:r>
            <a:endParaRPr lang="en-US" b="1" dirty="0" smtClean="0">
              <a:latin typeface="Helvetic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351837" cy="95408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Find the equation of the regression line for the data in Example 1.</a:t>
            </a:r>
            <a:endParaRPr lang="en-US" sz="2800" dirty="0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313" y="2951163"/>
            <a:ext cx="8280151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We already calculated the values needed for each formula in Example 2. Substitute into the first formula to find the value for the slope, </a:t>
            </a:r>
            <a:r>
              <a:rPr lang="en-US" i="1" dirty="0" smtClean="0"/>
              <a:t>b. </a:t>
            </a:r>
            <a:r>
              <a:rPr lang="en-US" dirty="0" smtClean="0"/>
              <a:t>Recall that…</a:t>
            </a:r>
            <a:endParaRPr lang="en-US" dirty="0"/>
          </a:p>
        </p:txBody>
      </p:sp>
      <p:sp>
        <p:nvSpPr>
          <p:cNvPr id="142344" name="Rectangle 3"/>
          <p:cNvSpPr txBox="1">
            <a:spLocks noChangeArrowheads="1"/>
          </p:cNvSpPr>
          <p:nvPr/>
        </p:nvSpPr>
        <p:spPr bwMode="auto">
          <a:xfrm>
            <a:off x="457200" y="2590800"/>
            <a:ext cx="34004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 l="8229" t="63500" r="4723" b="30364"/>
          <a:stretch>
            <a:fillRect/>
          </a:stretch>
        </p:blipFill>
        <p:spPr bwMode="auto">
          <a:xfrm>
            <a:off x="539552" y="4145836"/>
            <a:ext cx="8064896" cy="36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4" cstate="print"/>
          <a:srcRect l="27258" t="47545" r="2947" b="38955"/>
          <a:stretch>
            <a:fillRect/>
          </a:stretch>
        </p:blipFill>
        <p:spPr bwMode="auto">
          <a:xfrm>
            <a:off x="1259632" y="4653136"/>
            <a:ext cx="64087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5" cstate="print"/>
          <a:srcRect l="52353" t="48773" r="20984" b="38954"/>
          <a:stretch>
            <a:fillRect/>
          </a:stretch>
        </p:blipFill>
        <p:spPr bwMode="auto">
          <a:xfrm>
            <a:off x="4067944" y="5405300"/>
            <a:ext cx="24482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23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rIns="45720"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ea typeface="Arial" pitchFamily="-72" charset="0"/>
                <a:cs typeface="Arial" pitchFamily="-72" charset="0"/>
              </a:rPr>
              <a:t>	EXAMPLE 4 	</a:t>
            </a:r>
            <a:r>
              <a:rPr lang="en-US" sz="2800" b="1" dirty="0" smtClean="0"/>
              <a:t> Finding a Regression Line</a:t>
            </a:r>
            <a:endParaRPr lang="en-US" b="1" dirty="0" smtClean="0">
              <a:latin typeface="Helvetic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313" y="1773139"/>
            <a:ext cx="8136135" cy="86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Substitute into the second formula to find the value for the </a:t>
            </a:r>
            <a:r>
              <a:rPr lang="en-US" i="1" dirty="0" smtClean="0"/>
              <a:t>y </a:t>
            </a:r>
            <a:r>
              <a:rPr lang="en-US" dirty="0" smtClean="0"/>
              <a:t>intercept,</a:t>
            </a:r>
            <a:r>
              <a:rPr lang="en-US" i="1" dirty="0" smtClean="0"/>
              <a:t> a, </a:t>
            </a:r>
            <a:r>
              <a:rPr lang="en-US" dirty="0" smtClean="0"/>
              <a:t>when</a:t>
            </a:r>
            <a:r>
              <a:rPr lang="en-US" i="1" dirty="0" smtClean="0"/>
              <a:t> b </a:t>
            </a:r>
            <a:r>
              <a:rPr lang="en-US" dirty="0" smtClean="0"/>
              <a:t>= 2.7077.</a:t>
            </a:r>
            <a:endParaRPr lang="en-US" dirty="0"/>
          </a:p>
        </p:txBody>
      </p:sp>
      <p:sp>
        <p:nvSpPr>
          <p:cNvPr id="142344" name="Rectangle 3"/>
          <p:cNvSpPr txBox="1">
            <a:spLocks noChangeArrowheads="1"/>
          </p:cNvSpPr>
          <p:nvPr/>
        </p:nvSpPr>
        <p:spPr bwMode="auto">
          <a:xfrm>
            <a:off x="457200" y="1412776"/>
            <a:ext cx="34004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/>
          <a:srcRect l="12934" t="42636" r="3154" b="38955"/>
          <a:stretch>
            <a:fillRect/>
          </a:stretch>
        </p:blipFill>
        <p:spPr bwMode="auto">
          <a:xfrm>
            <a:off x="611560" y="2636912"/>
            <a:ext cx="77048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 cstate="print"/>
          <a:srcRect l="46863" t="45091" r="14710" b="40182"/>
          <a:stretch>
            <a:fillRect/>
          </a:stretch>
        </p:blipFill>
        <p:spPr bwMode="auto">
          <a:xfrm>
            <a:off x="3779912" y="3717032"/>
            <a:ext cx="35283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8313" y="5013176"/>
            <a:ext cx="8280151" cy="50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The equation of the regression line is </a:t>
            </a:r>
            <a:r>
              <a:rPr lang="en-US" i="1" dirty="0" smtClean="0"/>
              <a:t>y </a:t>
            </a:r>
            <a:r>
              <a:rPr lang="en-US" dirty="0" smtClean="0"/>
              <a:t>= 20.102 + 2.708</a:t>
            </a:r>
            <a:r>
              <a:rPr lang="en-US" i="1" dirty="0" smtClean="0"/>
              <a:t>x.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619672" y="2564904"/>
          <a:ext cx="55446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rIns="45720"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ea typeface="Arial" pitchFamily="-72" charset="0"/>
                <a:cs typeface="Arial" pitchFamily="-72" charset="0"/>
              </a:rPr>
              <a:t>	EXAMPLE 4 	</a:t>
            </a:r>
            <a:r>
              <a:rPr lang="en-US" sz="2800" b="1" dirty="0" smtClean="0"/>
              <a:t> Finding a Regression Line</a:t>
            </a:r>
            <a:endParaRPr lang="en-US" b="1" dirty="0" smtClean="0">
              <a:latin typeface="Helvetic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2344" name="Rectangle 3"/>
          <p:cNvSpPr txBox="1">
            <a:spLocks noChangeArrowheads="1"/>
          </p:cNvSpPr>
          <p:nvPr/>
        </p:nvSpPr>
        <p:spPr bwMode="auto">
          <a:xfrm>
            <a:off x="457200" y="1412776"/>
            <a:ext cx="34004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8313" y="1772816"/>
            <a:ext cx="82801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This image shows the regression line </a:t>
            </a:r>
            <a:r>
              <a:rPr lang="en-US" i="1" dirty="0" smtClean="0"/>
              <a:t>y </a:t>
            </a:r>
            <a:r>
              <a:rPr lang="en-US" dirty="0" smtClean="0"/>
              <a:t>= 20.120 + 2.7077</a:t>
            </a:r>
            <a:r>
              <a:rPr lang="en-US" i="1" dirty="0" smtClean="0"/>
              <a:t>x</a:t>
            </a:r>
            <a:r>
              <a:rPr lang="en-US" dirty="0" smtClean="0"/>
              <a:t> in comparison to the original scatter plot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ＭＳ Ｐゴシック" pitchFamily="-72" charset="-128"/>
                <a:cs typeface="ＭＳ Ｐゴシック" pitchFamily="-72" charset="-128"/>
              </a:rPr>
              <a:t>Regression Line vs. </a:t>
            </a:r>
            <a:r>
              <a:rPr lang="en-US" sz="4000" i="1" dirty="0" smtClean="0">
                <a:ea typeface="ＭＳ Ｐゴシック" pitchFamily="-72" charset="-128"/>
                <a:cs typeface="ＭＳ Ｐゴシック" pitchFamily="-72" charset="-128"/>
              </a:rPr>
              <a:t>r</a:t>
            </a:r>
            <a:endParaRPr lang="en-US" sz="4200" dirty="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684213" y="1753066"/>
            <a:ext cx="7775575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Two things should be noted about the relationship between the value of </a:t>
            </a:r>
            <a:r>
              <a:rPr lang="en-US" sz="2800" i="1" dirty="0" smtClean="0"/>
              <a:t>r </a:t>
            </a:r>
            <a:r>
              <a:rPr lang="en-US" sz="2800" dirty="0" smtClean="0"/>
              <a:t>and the regression line.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First, the value of </a:t>
            </a:r>
            <a:r>
              <a:rPr lang="en-US" sz="2800" i="1" dirty="0" smtClean="0"/>
              <a:t>r </a:t>
            </a:r>
            <a:r>
              <a:rPr lang="en-US" sz="2800" dirty="0" smtClean="0"/>
              <a:t>and the value of the slope, </a:t>
            </a:r>
            <a:r>
              <a:rPr lang="en-US" sz="2800" i="1" dirty="0" smtClean="0"/>
              <a:t>b</a:t>
            </a:r>
            <a:r>
              <a:rPr lang="en-US" sz="2800" dirty="0" smtClean="0"/>
              <a:t>, always have the same sign.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Second, the closer the value of </a:t>
            </a:r>
            <a:r>
              <a:rPr lang="en-US" sz="2800" i="1" dirty="0" smtClean="0"/>
              <a:t>r </a:t>
            </a:r>
            <a:r>
              <a:rPr lang="en-US" sz="2800" dirty="0" smtClean="0"/>
              <a:t>is to + 1 or – 1, the better the points will fit the line. In other words, the stronger the relationship, the better the fit.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7544" t="30364" r="7075" b="10871"/>
          <a:stretch>
            <a:fillRect/>
          </a:stretch>
        </p:blipFill>
        <p:spPr bwMode="auto">
          <a:xfrm>
            <a:off x="3204722" y="2636912"/>
            <a:ext cx="2910333" cy="308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ＭＳ Ｐゴシック" pitchFamily="-72" charset="-128"/>
                <a:cs typeface="ＭＳ Ｐゴシック" pitchFamily="-72" charset="-128"/>
              </a:rPr>
              <a:t>Regression Line vs. </a:t>
            </a:r>
            <a:r>
              <a:rPr lang="en-US" sz="4000" i="1" dirty="0" smtClean="0">
                <a:ea typeface="ＭＳ Ｐゴシック" pitchFamily="-72" charset="-128"/>
                <a:cs typeface="ＭＳ Ｐゴシック" pitchFamily="-72" charset="-128"/>
              </a:rPr>
              <a:t>r</a:t>
            </a:r>
            <a:endParaRPr lang="en-US" sz="4200" dirty="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611883" y="1466781"/>
            <a:ext cx="79202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These graphs show the relationship between the correlation coefficient and the regression line.</a:t>
            </a:r>
            <a:endParaRPr lang="en-US" sz="2800" dirty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 cstate="print"/>
          <a:srcRect l="19208" t="30364" r="45502" b="10728"/>
          <a:stretch>
            <a:fillRect/>
          </a:stretch>
        </p:blipFill>
        <p:spPr bwMode="auto">
          <a:xfrm>
            <a:off x="251520" y="2637786"/>
            <a:ext cx="29028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4" cstate="print"/>
          <a:srcRect l="46079" t="30364" r="20200" b="10728"/>
          <a:stretch>
            <a:fillRect/>
          </a:stretch>
        </p:blipFill>
        <p:spPr bwMode="auto">
          <a:xfrm>
            <a:off x="6084168" y="2636912"/>
            <a:ext cx="27738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5975" t="26682" r="10212" b="14553"/>
          <a:stretch>
            <a:fillRect/>
          </a:stretch>
        </p:blipFill>
        <p:spPr bwMode="auto">
          <a:xfrm>
            <a:off x="3107073" y="2636214"/>
            <a:ext cx="2846471" cy="316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ＭＳ Ｐゴシック" pitchFamily="-72" charset="-128"/>
                <a:cs typeface="ＭＳ Ｐゴシック" pitchFamily="-72" charset="-128"/>
              </a:rPr>
              <a:t>Regression Line vs. </a:t>
            </a:r>
            <a:r>
              <a:rPr lang="en-US" sz="4000" i="1" dirty="0" smtClean="0">
                <a:ea typeface="ＭＳ Ｐゴシック" pitchFamily="-72" charset="-128"/>
                <a:cs typeface="ＭＳ Ｐゴシック" pitchFamily="-72" charset="-128"/>
              </a:rPr>
              <a:t>r</a:t>
            </a:r>
            <a:endParaRPr lang="en-US" sz="4200" dirty="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611883" y="1466781"/>
            <a:ext cx="79202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These graphs show the relationship between the correlation coefficient and the regression line.</a:t>
            </a:r>
            <a:endParaRPr lang="en-US" sz="2800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/>
          <a:srcRect l="17639" t="26682" r="48639" b="14410"/>
          <a:stretch>
            <a:fillRect/>
          </a:stretch>
        </p:blipFill>
        <p:spPr bwMode="auto">
          <a:xfrm>
            <a:off x="251520" y="2636912"/>
            <a:ext cx="2838785" cy="31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4" cstate="print"/>
          <a:srcRect l="43726" t="26682" r="22552" b="14410"/>
          <a:stretch>
            <a:fillRect/>
          </a:stretch>
        </p:blipFill>
        <p:spPr bwMode="auto">
          <a:xfrm>
            <a:off x="5995079" y="2636388"/>
            <a:ext cx="2838785" cy="31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rIns="45720"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ea typeface="Arial" pitchFamily="-72" charset="0"/>
                <a:cs typeface="Arial" pitchFamily="-72" charset="0"/>
              </a:rPr>
              <a:t>	EXAMPLE 5 </a:t>
            </a:r>
            <a:r>
              <a:rPr lang="en-US" sz="2800" b="1" dirty="0" smtClean="0">
                <a:solidFill>
                  <a:srgbClr val="FFFFFF"/>
                </a:solidFill>
                <a:ea typeface="Arial" pitchFamily="-72" charset="0"/>
                <a:cs typeface="Arial" pitchFamily="-72" charset="0"/>
              </a:rPr>
              <a:t>	</a:t>
            </a:r>
            <a:r>
              <a:rPr lang="en-US" sz="2800" b="1" dirty="0" smtClean="0"/>
              <a:t>Using a Regression Line to Make a Prediction</a:t>
            </a:r>
            <a:endParaRPr lang="en-US" b="1" dirty="0" smtClean="0">
              <a:latin typeface="Helvetic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351837" cy="17286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Use the equation of the regression line found in Example 4 (</a:t>
            </a:r>
            <a:r>
              <a:rPr lang="en-US" sz="2800" i="1" dirty="0" smtClean="0"/>
              <a:t>y </a:t>
            </a:r>
            <a:r>
              <a:rPr lang="en-US" sz="2800" dirty="0" smtClean="0"/>
              <a:t>= 20.120 + 2.7077</a:t>
            </a:r>
            <a:r>
              <a:rPr lang="en-US" sz="2800" i="1" dirty="0" smtClean="0"/>
              <a:t>x</a:t>
            </a:r>
            <a:r>
              <a:rPr lang="en-US" sz="2800" dirty="0" smtClean="0"/>
              <a:t>)</a:t>
            </a:r>
            <a:r>
              <a:rPr lang="en-US" sz="2800" i="1" dirty="0" smtClean="0"/>
              <a:t> </a:t>
            </a:r>
            <a:r>
              <a:rPr lang="en-US" sz="2800" dirty="0" smtClean="0"/>
              <a:t>to predict the approximate number of personnel for a hospital with 65 beds.</a:t>
            </a:r>
            <a:endParaRPr lang="en-US" sz="2800" dirty="0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313" y="3645347"/>
            <a:ext cx="8280151" cy="165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Substitute 65 for </a:t>
            </a:r>
            <a:r>
              <a:rPr lang="en-US" i="1" dirty="0" smtClean="0"/>
              <a:t>x </a:t>
            </a:r>
            <a:r>
              <a:rPr lang="en-US" dirty="0" smtClean="0"/>
              <a:t>into the equation </a:t>
            </a:r>
            <a:r>
              <a:rPr lang="en-US" i="1" dirty="0" smtClean="0"/>
              <a:t>y </a:t>
            </a:r>
            <a:r>
              <a:rPr lang="en-US" dirty="0" smtClean="0"/>
              <a:t>= 20.120 + 2.7077</a:t>
            </a:r>
            <a:r>
              <a:rPr lang="en-US" i="1" dirty="0" smtClean="0"/>
              <a:t>x </a:t>
            </a:r>
            <a:r>
              <a:rPr lang="en-US" dirty="0" smtClean="0"/>
              <a:t>and find the value for </a:t>
            </a:r>
            <a:r>
              <a:rPr lang="en-US" i="1" dirty="0" smtClean="0"/>
              <a:t>y.</a:t>
            </a:r>
          </a:p>
          <a:p>
            <a:pPr algn="ctr">
              <a:spcBef>
                <a:spcPts val="600"/>
              </a:spcBef>
            </a:pPr>
            <a:r>
              <a:rPr lang="en-US" i="1" dirty="0" smtClean="0"/>
              <a:t>y </a:t>
            </a:r>
            <a:r>
              <a:rPr lang="en-US" dirty="0" smtClean="0"/>
              <a:t>= 20.120 + 2.7077(65) = 196.12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(which can be rounded to 196)</a:t>
            </a:r>
            <a:endParaRPr lang="en-US" dirty="0"/>
          </a:p>
        </p:txBody>
      </p:sp>
      <p:sp>
        <p:nvSpPr>
          <p:cNvPr id="142344" name="Rectangle 3"/>
          <p:cNvSpPr txBox="1">
            <a:spLocks noChangeArrowheads="1"/>
          </p:cNvSpPr>
          <p:nvPr/>
        </p:nvSpPr>
        <p:spPr bwMode="auto">
          <a:xfrm>
            <a:off x="457200" y="3284984"/>
            <a:ext cx="34004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 dirty="0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8313" y="5445547"/>
            <a:ext cx="8280151" cy="79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We predict that a hospital with 65 beds will have approximately 196 personnel.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42344" grpId="0"/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Correlation and Causation</a:t>
            </a:r>
            <a:endParaRPr lang="en-US" sz="4200" dirty="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684213" y="1484784"/>
            <a:ext cx="799224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Possible Relationships between Data Sets</a:t>
            </a:r>
            <a:endParaRPr lang="en-US" sz="2800" dirty="0" smtClean="0"/>
          </a:p>
          <a:p>
            <a:pPr marL="514350" indent="-514350">
              <a:buAutoNum type="arabicPeriod"/>
              <a:tabLst>
                <a:tab pos="465138" algn="l"/>
              </a:tabLst>
            </a:pPr>
            <a:r>
              <a:rPr lang="en-US" sz="2800" dirty="0" smtClean="0"/>
              <a:t>There is a direct cause-and-effect relationship between two variables. That is, </a:t>
            </a:r>
            <a:r>
              <a:rPr lang="en-US" sz="2800" i="1" dirty="0" smtClean="0"/>
              <a:t>x</a:t>
            </a:r>
            <a:r>
              <a:rPr lang="en-US" sz="2800" dirty="0" smtClean="0"/>
              <a:t> causes </a:t>
            </a:r>
            <a:r>
              <a:rPr lang="en-US" sz="2800" i="1" dirty="0" smtClean="0"/>
              <a:t>y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  <a:tabLst>
                <a:tab pos="465138" algn="l"/>
              </a:tabLst>
            </a:pPr>
            <a:r>
              <a:rPr lang="en-US" sz="2800" dirty="0" smtClean="0"/>
              <a:t>There is a reverse cause-and-effect relationship between the variables. That is, </a:t>
            </a:r>
            <a:r>
              <a:rPr lang="en-US" sz="2800" i="1" dirty="0" smtClean="0"/>
              <a:t>y </a:t>
            </a:r>
            <a:r>
              <a:rPr lang="en-US" sz="2800" dirty="0" smtClean="0"/>
              <a:t>causes</a:t>
            </a:r>
            <a:r>
              <a:rPr lang="en-US" sz="2800" i="1" dirty="0" smtClean="0"/>
              <a:t> x.</a:t>
            </a:r>
          </a:p>
          <a:p>
            <a:pPr marL="514350" indent="-514350">
              <a:buAutoNum type="arabicPeriod"/>
              <a:tabLst>
                <a:tab pos="465138" algn="l"/>
              </a:tabLst>
            </a:pPr>
            <a:r>
              <a:rPr lang="en-US" sz="2800" dirty="0" smtClean="0"/>
              <a:t>The relationship between the variables may be caused by a third variable.</a:t>
            </a:r>
          </a:p>
          <a:p>
            <a:pPr marL="514350" indent="-514350">
              <a:buAutoNum type="arabicPeriod"/>
              <a:tabLst>
                <a:tab pos="465138" algn="l"/>
              </a:tabLst>
            </a:pPr>
            <a:r>
              <a:rPr lang="en-US" sz="2800" dirty="0" smtClean="0"/>
              <a:t>There may be a complexity of interrelationships among many variables.</a:t>
            </a:r>
          </a:p>
          <a:p>
            <a:pPr marL="514350" indent="-514350">
              <a:buAutoNum type="arabicPeriod"/>
              <a:tabLst>
                <a:tab pos="465138" algn="l"/>
              </a:tabLst>
            </a:pPr>
            <a:r>
              <a:rPr lang="en-US" sz="2800" dirty="0" smtClean="0"/>
              <a:t>The relationship might simply be coincidental.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>
                <a:ea typeface="ＭＳ Ｐゴシック" pitchFamily="-72" charset="-128"/>
                <a:cs typeface="ＭＳ Ｐゴシック" pitchFamily="-72" charset="-128"/>
              </a:rPr>
              <a:t>Correlation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7921625" cy="1366837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In statistics, 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correlation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is a term that describes an attempt to determine if a relationship exists between two sets of data.</a:t>
            </a:r>
            <a:endParaRPr lang="en-US" sz="2800" smtClean="0"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2636838"/>
            <a:ext cx="79216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/>
              <a:t>In order to decide if a relationship exists between two data sets, we have to first gather data in such a way that values from each set can be paired together.</a:t>
            </a:r>
          </a:p>
          <a:p>
            <a:r>
              <a:rPr lang="en-US" sz="2800"/>
              <a:t>We can then plot a graph designating one set of data as the </a:t>
            </a:r>
            <a:r>
              <a:rPr lang="en-US" sz="2800" i="1"/>
              <a:t>x variable </a:t>
            </a:r>
            <a:r>
              <a:rPr lang="en-US" sz="2800"/>
              <a:t>or </a:t>
            </a:r>
            <a:r>
              <a:rPr lang="en-US" sz="2800" b="1"/>
              <a:t>independent variable </a:t>
            </a:r>
            <a:r>
              <a:rPr lang="en-US" sz="2800"/>
              <a:t>and the other as the </a:t>
            </a:r>
            <a:r>
              <a:rPr lang="en-US" sz="2800" i="1"/>
              <a:t>y variable </a:t>
            </a:r>
            <a:r>
              <a:rPr lang="en-US" sz="2800"/>
              <a:t>or </a:t>
            </a:r>
            <a:r>
              <a:rPr lang="en-US" sz="2800" b="1"/>
              <a:t>dependent variable.</a:t>
            </a:r>
            <a:endParaRPr lang="en-US" sz="2800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>
                <a:ea typeface="ＭＳ Ｐゴシック" pitchFamily="-72" charset="-128"/>
                <a:cs typeface="ＭＳ Ｐゴシック" pitchFamily="-72" charset="-128"/>
              </a:rPr>
              <a:t>Scatter Plot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44675"/>
            <a:ext cx="7921625" cy="936625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A </a:t>
            </a:r>
            <a:r>
              <a:rPr lang="en-US" sz="2800" b="1" smtClean="0">
                <a:ea typeface="ＭＳ Ｐゴシック" pitchFamily="-72" charset="-128"/>
                <a:cs typeface="ＭＳ Ｐゴシック" pitchFamily="-72" charset="-128"/>
              </a:rPr>
              <a:t>scatter plot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is a graph of the ordered pairs   (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x, y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) consisting of data from two data sets.</a:t>
            </a:r>
            <a:endParaRPr lang="en-US" sz="2800" smtClean="0"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2852738"/>
            <a:ext cx="80645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/>
              <a:t>After the scatter plot is drawn, we can analyze the graph to see if there is a pattern. If there is a noticeable pattern, such as the points falling in an approximately straight line, then a possible relationship between the two variables may exist.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ea typeface="Arial" pitchFamily="-72" charset="0"/>
                <a:cs typeface="Arial" pitchFamily="-72" charset="0"/>
              </a:rPr>
              <a:t>	EXAMPLE 1 </a:t>
            </a:r>
            <a:r>
              <a:rPr lang="en-US" sz="2800" b="1" dirty="0" smtClean="0">
                <a:solidFill>
                  <a:srgbClr val="FFFFFF"/>
                </a:solidFill>
                <a:ea typeface="Arial" pitchFamily="-72" charset="0"/>
                <a:cs typeface="Arial" pitchFamily="-72" charset="0"/>
              </a:rPr>
              <a:t>	</a:t>
            </a:r>
            <a: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  <a:t>Drawing a Scatter Plot</a:t>
            </a:r>
            <a:endParaRPr lang="en-US" sz="2800" b="1" dirty="0" smtClean="0">
              <a:solidFill>
                <a:srgbClr val="FFFFFF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1524000"/>
            <a:ext cx="8213725" cy="2265363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A medical researcher selects a sample of small hospitals in his state and hopes to discover if there is a relationship between the number of beds and the number of personnel employed by the hospital. Construct a scatter plot for the data shown.</a:t>
            </a:r>
            <a:endParaRPr lang="en-US" sz="2800" b="1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7988" y="4056063"/>
          <a:ext cx="8326582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/>
                <a:gridCol w="554182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No. of beds</a:t>
                      </a:r>
                      <a:r>
                        <a:rPr lang="en-US" sz="2000" b="1" baseline="0" dirty="0" smtClean="0">
                          <a:solidFill>
                            <a:sysClr val="windowText" lastClr="000000"/>
                          </a:solidFill>
                        </a:rPr>
                        <a:t> (</a:t>
                      </a:r>
                      <a:r>
                        <a:rPr lang="en-US" sz="2000" b="1" i="1" baseline="0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r>
                        <a:rPr lang="en-US" sz="2000" b="1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56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42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45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78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84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36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95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Personnel (</a:t>
                      </a:r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72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195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211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145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139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184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131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233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366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2700338" y="14128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rIns="45720"/>
          <a:lstStyle/>
          <a:p>
            <a:pPr marL="2743200" indent="-2743200" algn="l" eaLnBrk="1" hangingPunct="1">
              <a:tabLst>
                <a:tab pos="2179638" algn="r"/>
                <a:tab pos="2743200" algn="l"/>
              </a:tabLst>
            </a:pPr>
            <a:r>
              <a:rPr lang="en-US" sz="2800" b="1" dirty="0" smtClean="0">
                <a:ea typeface="Arial" pitchFamily="-72" charset="0"/>
                <a:cs typeface="Arial" pitchFamily="-72" charset="0"/>
              </a:rPr>
              <a:t>	EXAMPLE 1 </a:t>
            </a:r>
            <a:r>
              <a:rPr lang="en-US" sz="2800" b="1" dirty="0" smtClean="0">
                <a:solidFill>
                  <a:srgbClr val="FFFFFF"/>
                </a:solidFill>
                <a:ea typeface="Arial" pitchFamily="-72" charset="0"/>
                <a:cs typeface="Arial" pitchFamily="-72" charset="0"/>
              </a:rPr>
              <a:t>	</a:t>
            </a:r>
            <a:r>
              <a:rPr lang="en-US" sz="2800" b="1" dirty="0" smtClean="0">
                <a:ea typeface="ＭＳ Ｐゴシック" pitchFamily="-72" charset="-128"/>
                <a:cs typeface="ＭＳ Ｐゴシック" pitchFamily="-72" charset="-128"/>
              </a:rPr>
              <a:t>Constructing a Scatter Plot</a:t>
            </a:r>
            <a:endParaRPr lang="en-US" sz="2800" b="1" dirty="0" smtClean="0">
              <a:solidFill>
                <a:srgbClr val="FFFFFF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313" y="1773238"/>
            <a:ext cx="28797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/>
              <a:t>Step 1</a:t>
            </a:r>
            <a:r>
              <a:rPr lang="en-US"/>
              <a:t> Draw and label the </a:t>
            </a:r>
            <a:r>
              <a:rPr lang="en-US" i="1"/>
              <a:t>x </a:t>
            </a:r>
            <a:r>
              <a:rPr lang="en-US"/>
              <a:t>and </a:t>
            </a:r>
            <a:r>
              <a:rPr lang="en-US" i="1"/>
              <a:t>y </a:t>
            </a:r>
            <a:r>
              <a:rPr lang="en-US"/>
              <a:t>axes, as shown.</a:t>
            </a: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457200" y="1412875"/>
            <a:ext cx="34004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b="1">
                <a:solidFill>
                  <a:srgbClr val="00E60D"/>
                </a:solidFill>
                <a:ea typeface="Arial" pitchFamily="-72" charset="0"/>
                <a:cs typeface="Arial" pitchFamily="-72" charset="0"/>
              </a:rPr>
              <a:t>SOLUTION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3068638"/>
            <a:ext cx="3311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/>
              <a:t>Step 2 </a:t>
            </a:r>
            <a:r>
              <a:rPr lang="en-US"/>
              <a:t>Plot the data pairs.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07988" y="5445125"/>
          <a:ext cx="8326582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/>
                <a:gridCol w="554182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No. of beds</a:t>
                      </a:r>
                      <a:r>
                        <a:rPr lang="en-US" sz="2000" b="1" baseline="0" dirty="0" smtClean="0">
                          <a:solidFill>
                            <a:sysClr val="windowText" lastClr="000000"/>
                          </a:solidFill>
                        </a:rPr>
                        <a:t> (</a:t>
                      </a:r>
                      <a:r>
                        <a:rPr lang="en-US" sz="2000" b="1" i="1" baseline="0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r>
                        <a:rPr lang="en-US" sz="2000" b="1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56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42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45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78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84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36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95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Personnel (</a:t>
                      </a:r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72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195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74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211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145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139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184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131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233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366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06863" y="2276872"/>
            <a:ext cx="517065" cy="143284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2160" b="1" dirty="0"/>
              <a:t>Personnel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16463" y="1628775"/>
            <a:ext cx="3816350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89" y="1692556"/>
            <a:ext cx="3232243" cy="249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0" grpId="0" build="p"/>
      <p:bldP spid="9" grpId="0" build="p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-72" charset="-128"/>
                <a:cs typeface="ＭＳ Ｐゴシック" pitchFamily="-72" charset="-128"/>
              </a:rPr>
              <a:t>Analyzing the Scatter Plot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92375"/>
            <a:ext cx="5256212" cy="2736850"/>
          </a:xfrm>
        </p:spPr>
        <p:txBody>
          <a:bodyPr/>
          <a:lstStyle/>
          <a:p>
            <a:pPr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1. 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A positive linear relationship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exists when the points fall approximately in an ascending straight line from left to right, and both the 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x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and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 y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values increase at the same time.</a:t>
            </a: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684213" y="1412875"/>
            <a:ext cx="7775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The types of patterns and corresponding relationships are: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 l="19992" t="19418" r="45502" b="20641"/>
          <a:stretch>
            <a:fillRect/>
          </a:stretch>
        </p:blipFill>
        <p:spPr bwMode="auto">
          <a:xfrm>
            <a:off x="5580063" y="2205038"/>
            <a:ext cx="31686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3" cstate="print"/>
          <a:srcRect l="58418" t="19418" r="6291" b="20641"/>
          <a:stretch>
            <a:fillRect/>
          </a:stretch>
        </p:blipFill>
        <p:spPr bwMode="auto">
          <a:xfrm>
            <a:off x="5580063" y="2205038"/>
            <a:ext cx="32400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-72" charset="-128"/>
                <a:cs typeface="ＭＳ Ｐゴシック" pitchFamily="-72" charset="-128"/>
              </a:rPr>
              <a:t>Analyzing the Scatter Plot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92375"/>
            <a:ext cx="5256212" cy="3457575"/>
          </a:xfrm>
        </p:spPr>
        <p:txBody>
          <a:bodyPr/>
          <a:lstStyle/>
          <a:p>
            <a:pPr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2. 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A negative linear relationship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exists when the points fall approximately in a descending straight line from left to right. The relationship then is as the 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x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values are increasing, the 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y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values are decreasing.</a:t>
            </a:r>
            <a:endParaRPr lang="en-US" sz="2800" smtClean="0">
              <a:ea typeface="Arial" pitchFamily="-72" charset="0"/>
              <a:cs typeface="Arial" pitchFamily="-72" charset="0"/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684213" y="1412875"/>
            <a:ext cx="7775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The types of patterns and corresponding relationships are: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 cstate="print"/>
          <a:srcRect l="16071" t="35321" r="49423" b="4738"/>
          <a:stretch>
            <a:fillRect/>
          </a:stretch>
        </p:blipFill>
        <p:spPr bwMode="auto">
          <a:xfrm>
            <a:off x="5635625" y="2220913"/>
            <a:ext cx="31686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-72" charset="-128"/>
                <a:cs typeface="ＭＳ Ｐゴシック" pitchFamily="-72" charset="-128"/>
              </a:rPr>
              <a:t>Analyzing the Scatter Plot</a:t>
            </a:r>
            <a:endParaRPr lang="en-US" sz="4200" smtClean="0">
              <a:solidFill>
                <a:srgbClr val="898989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92375"/>
            <a:ext cx="4897437" cy="2376488"/>
          </a:xfrm>
        </p:spPr>
        <p:txBody>
          <a:bodyPr/>
          <a:lstStyle/>
          <a:p>
            <a:pPr>
              <a:buFont typeface="Arial" pitchFamily="-72" charset="0"/>
              <a:buNone/>
            </a:pP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3. </a:t>
            </a:r>
            <a:r>
              <a:rPr lang="en-US" sz="2800" i="1" smtClean="0">
                <a:ea typeface="ＭＳ Ｐゴシック" pitchFamily="-72" charset="-128"/>
                <a:cs typeface="ＭＳ Ｐゴシック" pitchFamily="-72" charset="-128"/>
              </a:rPr>
              <a:t>A nonlinear relationship </a:t>
            </a:r>
            <a:r>
              <a:rPr lang="en-US" sz="2800" smtClean="0">
                <a:ea typeface="ＭＳ Ｐゴシック" pitchFamily="-72" charset="-128"/>
                <a:cs typeface="ＭＳ Ｐゴシック" pitchFamily="-72" charset="-128"/>
              </a:rPr>
              <a:t>exists when the points fall in a curved line. The relationship is described by the nature of the curve.</a:t>
            </a:r>
            <a:endParaRPr lang="en-US" sz="2800" smtClean="0">
              <a:ea typeface="Arial" pitchFamily="-72" charset="0"/>
              <a:cs typeface="Arial" pitchFamily="-72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84213" y="1412875"/>
            <a:ext cx="7775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The types of patterns and corresponding relationships are: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cGraw-Hil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76D6E0"/>
      </a:accent1>
      <a:accent2>
        <a:srgbClr val="FF0000"/>
      </a:accent2>
      <a:accent3>
        <a:srgbClr val="5F2987"/>
      </a:accent3>
      <a:accent4>
        <a:srgbClr val="B58677"/>
      </a:accent4>
      <a:accent5>
        <a:srgbClr val="918485"/>
      </a:accent5>
      <a:accent6>
        <a:srgbClr val="855D5D"/>
      </a:accent6>
      <a:hlink>
        <a:srgbClr val="0070C0"/>
      </a:hlink>
      <a:folHlink>
        <a:srgbClr val="F105F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6804</TotalTime>
  <Words>1627</Words>
  <Application>Microsoft Office PowerPoint</Application>
  <PresentationFormat>On-screen Show (4:3)</PresentationFormat>
  <Paragraphs>211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Section 12.8</vt:lpstr>
      <vt:lpstr>Learning Objectives</vt:lpstr>
      <vt:lpstr>Correlation</vt:lpstr>
      <vt:lpstr>Scatter Plot</vt:lpstr>
      <vt:lpstr> EXAMPLE 1  Drawing a Scatter Plot</vt:lpstr>
      <vt:lpstr> EXAMPLE 1  Constructing a Scatter Plot</vt:lpstr>
      <vt:lpstr>Analyzing the Scatter Plot</vt:lpstr>
      <vt:lpstr>Analyzing the Scatter Plot</vt:lpstr>
      <vt:lpstr>Analyzing the Scatter Plot</vt:lpstr>
      <vt:lpstr>Analyzing the Scatter Plot</vt:lpstr>
      <vt:lpstr>The Correlation Coefficient</vt:lpstr>
      <vt:lpstr>The Correlation Coefficient</vt:lpstr>
      <vt:lpstr> EXAMPLE 2  Calculating a Correlation Coefficient</vt:lpstr>
      <vt:lpstr> EXAMPLE 2  Calculating a Correlation Coefficient</vt:lpstr>
      <vt:lpstr> EXAMPLE 2  Calculating a Correlation Coefficient</vt:lpstr>
      <vt:lpstr>Significance Levels</vt:lpstr>
      <vt:lpstr>Significance Levels</vt:lpstr>
      <vt:lpstr> EXAMPLE 3  Deciding if a Correlation Coefficient is Significant</vt:lpstr>
      <vt:lpstr>Regression</vt:lpstr>
      <vt:lpstr>Regression</vt:lpstr>
      <vt:lpstr>Regression Line</vt:lpstr>
      <vt:lpstr> EXAMPLE 4   Finding a Regression Line</vt:lpstr>
      <vt:lpstr> EXAMPLE 4   Finding a Regression Line</vt:lpstr>
      <vt:lpstr> EXAMPLE 4   Finding a Regression Line</vt:lpstr>
      <vt:lpstr>Regression Line vs. r</vt:lpstr>
      <vt:lpstr>Regression Line vs. r</vt:lpstr>
      <vt:lpstr>Regression Line vs. r</vt:lpstr>
      <vt:lpstr> EXAMPLE 5  Using a Regression Line to Make a Prediction</vt:lpstr>
      <vt:lpstr>Correlation and Causation</vt:lpstr>
    </vt:vector>
  </TitlesOfParts>
  <Company>Indian River Presbyterian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1.1</dc:title>
  <dc:creator>Dustin Sterrett</dc:creator>
  <cp:lastModifiedBy>Anthony Palmiotto</cp:lastModifiedBy>
  <cp:revision>861</cp:revision>
  <dcterms:created xsi:type="dcterms:W3CDTF">2010-05-22T22:14:45Z</dcterms:created>
  <dcterms:modified xsi:type="dcterms:W3CDTF">2013-09-20T03:15:34Z</dcterms:modified>
</cp:coreProperties>
</file>