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904" r:id="rId4"/>
    <p:sldId id="635" r:id="rId5"/>
    <p:sldId id="925" r:id="rId6"/>
    <p:sldId id="855" r:id="rId7"/>
    <p:sldId id="930" r:id="rId8"/>
    <p:sldId id="884" r:id="rId9"/>
    <p:sldId id="903" r:id="rId10"/>
    <p:sldId id="931" r:id="rId11"/>
    <p:sldId id="932" r:id="rId12"/>
    <p:sldId id="933" r:id="rId13"/>
    <p:sldId id="934" r:id="rId14"/>
    <p:sldId id="935" r:id="rId15"/>
    <p:sldId id="936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2B8D"/>
    <a:srgbClr val="FFFFFF"/>
    <a:srgbClr val="D60000"/>
    <a:srgbClr val="E60000"/>
    <a:srgbClr val="FFF9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24" autoAdjust="0"/>
    <p:restoredTop sz="91474" autoAdjust="0"/>
  </p:normalViewPr>
  <p:slideViewPr>
    <p:cSldViewPr>
      <p:cViewPr varScale="1">
        <p:scale>
          <a:sx n="67" d="100"/>
          <a:sy n="67" d="100"/>
        </p:scale>
        <p:origin x="-133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397EEE80-5775-43CF-BC25-2908E3F1E4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0960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ＭＳ Ｐゴシック" pitchFamily="-123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642503-A307-447E-92B5-C9D82E84ECE0}" type="slidenum">
              <a:rPr lang="en-US">
                <a:latin typeface="Arial" pitchFamily="-72" charset="0"/>
                <a:ea typeface="ＭＳ Ｐゴシック" pitchFamily="-72" charset="-128"/>
                <a:cs typeface="ＭＳ Ｐゴシック" pitchFamily="-72" charset="-128"/>
              </a:rPr>
              <a:pPr/>
              <a:t>1</a:t>
            </a:fld>
            <a:endParaRPr lang="en-US" dirty="0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D58012-1FED-480B-B29B-D202B800E21A}" type="slidenum">
              <a:rPr lang="en-US">
                <a:latin typeface="Arial" pitchFamily="-123" charset="0"/>
                <a:ea typeface="ＭＳ Ｐゴシック" pitchFamily="-123" charset="-128"/>
                <a:cs typeface="ＭＳ Ｐゴシック" pitchFamily="-123" charset="-128"/>
              </a:rPr>
              <a:pPr/>
              <a:t>10</a:t>
            </a:fld>
            <a:endParaRPr lang="en-US">
              <a:latin typeface="Arial" pitchFamily="-123" charset="0"/>
              <a:ea typeface="ＭＳ Ｐゴシック" pitchFamily="-123" charset="-128"/>
              <a:cs typeface="ＭＳ Ｐゴシック" pitchFamily="-123" charset="-128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-123" charset="0"/>
              <a:ea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760308-7AF3-4D9C-BB2C-73BFDF158786}" type="slidenum">
              <a:rPr lang="en-US">
                <a:latin typeface="Arial" pitchFamily="-72" charset="0"/>
                <a:ea typeface="ＭＳ Ｐゴシック" pitchFamily="-72" charset="-128"/>
                <a:cs typeface="ＭＳ Ｐゴシック" pitchFamily="-72" charset="-128"/>
              </a:rPr>
              <a:pPr/>
              <a:t>11</a:t>
            </a:fld>
            <a:endParaRPr lang="en-US" dirty="0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760308-7AF3-4D9C-BB2C-73BFDF158786}" type="slidenum">
              <a:rPr lang="en-US">
                <a:latin typeface="Arial" pitchFamily="-72" charset="0"/>
                <a:ea typeface="ＭＳ Ｐゴシック" pitchFamily="-72" charset="-128"/>
                <a:cs typeface="ＭＳ Ｐゴシック" pitchFamily="-72" charset="-128"/>
              </a:rPr>
              <a:pPr/>
              <a:t>12</a:t>
            </a:fld>
            <a:endParaRPr lang="en-US" dirty="0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760308-7AF3-4D9C-BB2C-73BFDF158786}" type="slidenum">
              <a:rPr lang="en-US">
                <a:latin typeface="Arial" pitchFamily="-72" charset="0"/>
                <a:ea typeface="ＭＳ Ｐゴシック" pitchFamily="-72" charset="-128"/>
                <a:cs typeface="ＭＳ Ｐゴシック" pitchFamily="-72" charset="-128"/>
              </a:rPr>
              <a:pPr/>
              <a:t>13</a:t>
            </a:fld>
            <a:endParaRPr lang="en-US" dirty="0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760308-7AF3-4D9C-BB2C-73BFDF158786}" type="slidenum">
              <a:rPr lang="en-US">
                <a:latin typeface="Arial" pitchFamily="-72" charset="0"/>
                <a:ea typeface="ＭＳ Ｐゴシック" pitchFamily="-72" charset="-128"/>
                <a:cs typeface="ＭＳ Ｐゴシック" pitchFamily="-72" charset="-128"/>
              </a:rPr>
              <a:pPr/>
              <a:t>14</a:t>
            </a:fld>
            <a:endParaRPr lang="en-US" dirty="0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760308-7AF3-4D9C-BB2C-73BFDF158786}" type="slidenum">
              <a:rPr lang="en-US">
                <a:latin typeface="Arial" pitchFamily="-72" charset="0"/>
                <a:ea typeface="ＭＳ Ｐゴシック" pitchFamily="-72" charset="-128"/>
                <a:cs typeface="ＭＳ Ｐゴシック" pitchFamily="-72" charset="-128"/>
              </a:rPr>
              <a:pPr/>
              <a:t>15</a:t>
            </a:fld>
            <a:endParaRPr lang="en-US" dirty="0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574F7B-2449-4686-8218-C63F0EE02A32}" type="slidenum">
              <a:rPr lang="en-US">
                <a:latin typeface="Arial" pitchFamily="-72" charset="0"/>
                <a:ea typeface="ＭＳ Ｐゴシック" pitchFamily="-72" charset="-128"/>
                <a:cs typeface="ＭＳ Ｐゴシック" pitchFamily="-72" charset="-128"/>
              </a:rPr>
              <a:pPr/>
              <a:t>2</a:t>
            </a:fld>
            <a:endParaRPr lang="en-US" dirty="0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D58012-1FED-480B-B29B-D202B800E21A}" type="slidenum">
              <a:rPr lang="en-US">
                <a:latin typeface="Arial" pitchFamily="-123" charset="0"/>
                <a:ea typeface="ＭＳ Ｐゴシック" pitchFamily="-123" charset="-128"/>
                <a:cs typeface="ＭＳ Ｐゴシック" pitchFamily="-123" charset="-128"/>
              </a:rPr>
              <a:pPr/>
              <a:t>3</a:t>
            </a:fld>
            <a:endParaRPr lang="en-US">
              <a:latin typeface="Arial" pitchFamily="-123" charset="0"/>
              <a:ea typeface="ＭＳ Ｐゴシック" pitchFamily="-123" charset="-128"/>
              <a:cs typeface="ＭＳ Ｐゴシック" pitchFamily="-123" charset="-128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-123" charset="0"/>
              <a:ea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760308-7AF3-4D9C-BB2C-73BFDF158786}" type="slidenum">
              <a:rPr lang="en-US">
                <a:latin typeface="Arial" pitchFamily="-72" charset="0"/>
                <a:ea typeface="ＭＳ Ｐゴシック" pitchFamily="-72" charset="-128"/>
                <a:cs typeface="ＭＳ Ｐゴシック" pitchFamily="-72" charset="-128"/>
              </a:rPr>
              <a:pPr/>
              <a:t>4</a:t>
            </a:fld>
            <a:endParaRPr lang="en-US" dirty="0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760308-7AF3-4D9C-BB2C-73BFDF158786}" type="slidenum">
              <a:rPr lang="en-US">
                <a:latin typeface="Arial" pitchFamily="-72" charset="0"/>
                <a:ea typeface="ＭＳ Ｐゴシック" pitchFamily="-72" charset="-128"/>
                <a:cs typeface="ＭＳ Ｐゴシック" pitchFamily="-72" charset="-128"/>
              </a:rPr>
              <a:pPr/>
              <a:t>5</a:t>
            </a:fld>
            <a:endParaRPr lang="en-US" dirty="0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760308-7AF3-4D9C-BB2C-73BFDF158786}" type="slidenum">
              <a:rPr lang="en-US">
                <a:latin typeface="Arial" pitchFamily="-72" charset="0"/>
                <a:ea typeface="ＭＳ Ｐゴシック" pitchFamily="-72" charset="-128"/>
                <a:cs typeface="ＭＳ Ｐゴシック" pitchFamily="-72" charset="-128"/>
              </a:rPr>
              <a:pPr/>
              <a:t>6</a:t>
            </a:fld>
            <a:endParaRPr lang="en-US" dirty="0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760308-7AF3-4D9C-BB2C-73BFDF158786}" type="slidenum">
              <a:rPr lang="en-US">
                <a:latin typeface="Arial" pitchFamily="-72" charset="0"/>
                <a:ea typeface="ＭＳ Ｐゴシック" pitchFamily="-72" charset="-128"/>
                <a:cs typeface="ＭＳ Ｐゴシック" pitchFamily="-72" charset="-128"/>
              </a:rPr>
              <a:pPr/>
              <a:t>7</a:t>
            </a:fld>
            <a:endParaRPr lang="en-US" dirty="0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760308-7AF3-4D9C-BB2C-73BFDF158786}" type="slidenum">
              <a:rPr lang="en-US">
                <a:latin typeface="Arial" pitchFamily="-72" charset="0"/>
                <a:ea typeface="ＭＳ Ｐゴシック" pitchFamily="-72" charset="-128"/>
                <a:cs typeface="ＭＳ Ｐゴシック" pitchFamily="-72" charset="-128"/>
              </a:rPr>
              <a:pPr/>
              <a:t>8</a:t>
            </a:fld>
            <a:endParaRPr lang="en-US" dirty="0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760308-7AF3-4D9C-BB2C-73BFDF158786}" type="slidenum">
              <a:rPr lang="en-US">
                <a:latin typeface="Arial" pitchFamily="-72" charset="0"/>
                <a:ea typeface="ＭＳ Ｐゴシック" pitchFamily="-72" charset="-128"/>
                <a:cs typeface="ＭＳ Ｐゴシック" pitchFamily="-72" charset="-128"/>
              </a:rPr>
              <a:pPr/>
              <a:t>9</a:t>
            </a:fld>
            <a:endParaRPr lang="en-US" dirty="0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147970" y="96416"/>
            <a:ext cx="8848060" cy="66651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BC52B-EFFC-49A8-9187-2784347881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 userDrawn="1"/>
        </p:nvSpPr>
        <p:spPr>
          <a:xfrm>
            <a:off x="1252870" y="6448251"/>
            <a:ext cx="6629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100" dirty="0" smtClean="0">
                <a:solidFill>
                  <a:prstClr val="black">
                    <a:tint val="75000"/>
                  </a:prstClr>
                </a:solidFill>
              </a:rPr>
              <a:t>Copyright © 2015 The McGraw-Hill Companies, Inc. Permission required for reproduction or display.</a:t>
            </a:r>
            <a:endParaRPr lang="en-US" sz="1100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8C510-45C9-471B-BF08-4FE054A0EA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F2D4B-3C3B-487D-8287-E1FA7CA7DE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3255A-AC8E-4E57-BE7E-DE8488CC24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2CDD3-E869-41C1-988B-4A62C35CA3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C2A6E-2193-48FF-A1FC-66254E4E79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BEDF4-26B8-43E8-8D1B-84E0A5E631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8799E-5E1D-43B8-86F7-E61BA8A0F6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CD925-F27D-40CD-BB19-6CC418E489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6DEA8-3C6D-464B-889A-AD79D5C7EA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832F7-2073-4020-8EBF-042271D299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147970" y="96416"/>
            <a:ext cx="8848060" cy="66651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0C4B5892-CCB6-415F-B710-102BA1E821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 userDrawn="1"/>
        </p:nvSpPr>
        <p:spPr>
          <a:xfrm>
            <a:off x="1252870" y="6448251"/>
            <a:ext cx="6629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100" dirty="0" smtClean="0">
                <a:solidFill>
                  <a:prstClr val="black">
                    <a:tint val="75000"/>
                  </a:prstClr>
                </a:solidFill>
              </a:rPr>
              <a:t>Copyright © 2015 The McGraw-Hill Companies, Inc. Permission required for reproduction or display.</a:t>
            </a:r>
            <a:endParaRPr lang="en-US" sz="1100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23" charset="-128"/>
          <a:cs typeface="ＭＳ Ｐゴシック" pitchFamily="-123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-72" charset="0"/>
        <a:buChar char="•"/>
        <a:defRPr sz="3200" kern="1200">
          <a:solidFill>
            <a:schemeClr val="tx1"/>
          </a:solidFill>
          <a:latin typeface="+mn-lt"/>
          <a:ea typeface="ＭＳ Ｐゴシック" pitchFamily="-123" charset="-128"/>
          <a:cs typeface="ＭＳ Ｐゴシック" pitchFamily="-123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-72" charset="0"/>
        <a:buChar char="–"/>
        <a:defRPr sz="2800" kern="1200">
          <a:solidFill>
            <a:schemeClr val="tx1"/>
          </a:solidFill>
          <a:latin typeface="+mn-lt"/>
          <a:ea typeface="ＭＳ Ｐゴシック" pitchFamily="-123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-72" charset="0"/>
        <a:buChar char="•"/>
        <a:defRPr sz="2400" kern="1200">
          <a:solidFill>
            <a:schemeClr val="tx1"/>
          </a:solidFill>
          <a:latin typeface="+mn-lt"/>
          <a:ea typeface="ＭＳ Ｐゴシック" pitchFamily="-123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-72" charset="0"/>
        <a:buChar char="–"/>
        <a:defRPr sz="2000" kern="1200">
          <a:solidFill>
            <a:schemeClr val="tx1"/>
          </a:solidFill>
          <a:latin typeface="+mn-lt"/>
          <a:ea typeface="ＭＳ Ｐゴシック" pitchFamily="-123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-72" charset="0"/>
        <a:buChar char="»"/>
        <a:defRPr sz="2000" kern="1200">
          <a:solidFill>
            <a:schemeClr val="tx1"/>
          </a:solidFill>
          <a:latin typeface="+mn-lt"/>
          <a:ea typeface="ＭＳ Ｐゴシック" pitchFamily="-123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Arial" pitchFamily="-72" charset="0"/>
                <a:ea typeface="Arial" pitchFamily="-72" charset="0"/>
                <a:cs typeface="Arial" pitchFamily="-72" charset="0"/>
              </a:rPr>
              <a:t>Section </a:t>
            </a:r>
            <a:r>
              <a:rPr lang="en-US" dirty="0" smtClean="0">
                <a:latin typeface="Arial" pitchFamily="-72" charset="0"/>
                <a:ea typeface="Arial" pitchFamily="-72" charset="0"/>
                <a:cs typeface="Arial" pitchFamily="-72" charset="0"/>
              </a:rPr>
              <a:t>12.5</a:t>
            </a:r>
            <a:endParaRPr lang="en-US" dirty="0">
              <a:latin typeface="Arial" pitchFamily="-72" charset="0"/>
              <a:ea typeface="Arial" pitchFamily="-72" charset="0"/>
              <a:cs typeface="Arial" pitchFamily="-72" charset="0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/>
          <a:lstStyle/>
          <a:p>
            <a:r>
              <a:rPr lang="en-US" dirty="0" smtClean="0"/>
              <a:t>Measures of Position</a:t>
            </a:r>
            <a:endParaRPr lang="en-US" dirty="0" smtClean="0">
              <a:solidFill>
                <a:srgbClr val="898989"/>
              </a:solidFill>
              <a:latin typeface="Arial" pitchFamily="-72" charset="0"/>
              <a:ea typeface="Arial" pitchFamily="-72" charset="0"/>
              <a:cs typeface="Arial" pitchFamily="-72" charset="0"/>
            </a:endParaRPr>
          </a:p>
        </p:txBody>
      </p:sp>
      <p:sp>
        <p:nvSpPr>
          <p:cNvPr id="14340" name="TextBox 8"/>
          <p:cNvSpPr txBox="1">
            <a:spLocks noChangeArrowheads="1"/>
          </p:cNvSpPr>
          <p:nvPr/>
        </p:nvSpPr>
        <p:spPr bwMode="auto">
          <a:xfrm>
            <a:off x="2590800" y="685800"/>
            <a:ext cx="434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4000" i="1" dirty="0">
                <a:ea typeface="Arial" pitchFamily="-72" charset="0"/>
                <a:cs typeface="Arial" pitchFamily="-72" charset="0"/>
              </a:rPr>
              <a:t>Math in Our World</a:t>
            </a:r>
            <a:endParaRPr lang="en-US" sz="4000" dirty="0">
              <a:ea typeface="Arial" pitchFamily="-72" charset="0"/>
              <a:cs typeface="Arial" pitchFamily="-72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005064"/>
            <a:ext cx="1638095" cy="2088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Percentile</a:t>
            </a:r>
            <a:endParaRPr lang="en-US" dirty="0" smtClean="0">
              <a:solidFill>
                <a:srgbClr val="898989"/>
              </a:solidFill>
              <a:latin typeface="Arial" pitchFamily="-72" charset="0"/>
              <a:ea typeface="Arial" pitchFamily="-72" charset="0"/>
              <a:cs typeface="Arial" pitchFamily="-72" charset="0"/>
            </a:endParaRPr>
          </a:p>
        </p:txBody>
      </p:sp>
      <p:sp>
        <p:nvSpPr>
          <p:cNvPr id="49154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628800"/>
            <a:ext cx="7776864" cy="4464496"/>
          </a:xfrm>
        </p:spPr>
        <p:txBody>
          <a:bodyPr lIns="91440" rIns="91440"/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b="1" dirty="0" smtClean="0"/>
              <a:t>quartile </a:t>
            </a:r>
            <a:r>
              <a:rPr lang="en-US" dirty="0" smtClean="0"/>
              <a:t>divides a data set into quarters.</a:t>
            </a:r>
          </a:p>
          <a:p>
            <a:pPr marL="0" indent="0">
              <a:buNone/>
            </a:pPr>
            <a:r>
              <a:rPr lang="en-US" sz="3000" dirty="0" smtClean="0"/>
              <a:t>The second quartile is the same as the median, and divides a data set into an upper half and a lower half. </a:t>
            </a:r>
          </a:p>
          <a:p>
            <a:pPr marL="0" indent="0">
              <a:buNone/>
            </a:pPr>
            <a:r>
              <a:rPr lang="en-US" sz="3000" dirty="0" smtClean="0"/>
              <a:t>The first quartile is the median of the lower half, and the third quartile is the median of the upper half.</a:t>
            </a:r>
          </a:p>
          <a:p>
            <a:pPr marL="0" indent="0">
              <a:buNone/>
            </a:pPr>
            <a:r>
              <a:rPr lang="en-US" sz="3000" dirty="0" smtClean="0"/>
              <a:t>We use the symbols </a:t>
            </a:r>
            <a:r>
              <a:rPr lang="en-US" sz="3000" i="1" dirty="0" smtClean="0"/>
              <a:t>Q</a:t>
            </a:r>
            <a:r>
              <a:rPr lang="en-US" sz="3000" baseline="-25000" dirty="0" smtClean="0"/>
              <a:t>1</a:t>
            </a:r>
            <a:r>
              <a:rPr lang="en-US" sz="3000" i="1" dirty="0" smtClean="0"/>
              <a:t>, Q</a:t>
            </a:r>
            <a:r>
              <a:rPr lang="en-US" sz="3000" baseline="-25000" dirty="0" smtClean="0"/>
              <a:t>2</a:t>
            </a:r>
            <a:r>
              <a:rPr lang="en-US" sz="3000" i="1" dirty="0" smtClean="0"/>
              <a:t>, </a:t>
            </a:r>
            <a:r>
              <a:rPr lang="en-US" sz="3000" dirty="0" smtClean="0"/>
              <a:t>and </a:t>
            </a:r>
            <a:r>
              <a:rPr lang="en-US" sz="3000" i="1" dirty="0" smtClean="0"/>
              <a:t>Q</a:t>
            </a:r>
            <a:r>
              <a:rPr lang="en-US" sz="3000" baseline="-25000" dirty="0" smtClean="0"/>
              <a:t>3</a:t>
            </a:r>
            <a:r>
              <a:rPr lang="en-US" sz="3000" i="1" dirty="0" smtClean="0"/>
              <a:t> </a:t>
            </a:r>
            <a:r>
              <a:rPr lang="en-US" sz="3000" dirty="0" smtClean="0"/>
              <a:t>for the first, second, and third quartiles respectively.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9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9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9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9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9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9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9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9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10164" cy="1800200"/>
          </a:xfrm>
          <a:noFill/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The data below are the percentages of total electricity generated that comes </a:t>
            </a:r>
            <a:r>
              <a:rPr lang="en-US" sz="2400" dirty="0" smtClean="0"/>
              <a:t>from nuclear </a:t>
            </a:r>
            <a:r>
              <a:rPr lang="en-US" sz="2400" dirty="0"/>
              <a:t>power for the 12 nations most reliant on nuclear power. Find the quartiles.</a:t>
            </a:r>
          </a:p>
          <a:p>
            <a:pPr marL="0" indent="0" algn="ctr">
              <a:buNone/>
            </a:pPr>
            <a:r>
              <a:rPr lang="en-US" sz="2000" dirty="0"/>
              <a:t>74.1 </a:t>
            </a:r>
            <a:r>
              <a:rPr lang="en-US" sz="2000" dirty="0" smtClean="0"/>
              <a:t>  51.8   51.2   </a:t>
            </a:r>
            <a:r>
              <a:rPr lang="en-US" sz="2000" dirty="0"/>
              <a:t>48.1 </a:t>
            </a:r>
            <a:r>
              <a:rPr lang="en-US" sz="2000" dirty="0" smtClean="0"/>
              <a:t>  42.1   </a:t>
            </a:r>
            <a:r>
              <a:rPr lang="en-US" sz="2000" dirty="0"/>
              <a:t>39.4 </a:t>
            </a:r>
            <a:r>
              <a:rPr lang="en-US" sz="2000" dirty="0" smtClean="0"/>
              <a:t>  38.1   38.0   37.3  33.3  33.1  32.2</a:t>
            </a:r>
          </a:p>
          <a:p>
            <a:pPr marL="0" indent="0">
              <a:buNone/>
            </a:pPr>
            <a:r>
              <a:rPr lang="en-US" sz="2000" dirty="0" smtClean="0"/>
              <a:t>Source: International Atomic Energy Agency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rIns="45720"/>
          <a:lstStyle/>
          <a:p>
            <a:pPr marL="2743200" indent="-2743200" algn="l" eaLnBrk="1" hangingPunct="1">
              <a:tabLst>
                <a:tab pos="2179638" algn="r"/>
                <a:tab pos="2743200" algn="l"/>
              </a:tabLst>
            </a:pPr>
            <a:r>
              <a:rPr lang="en-US" sz="2800" b="1" dirty="0" smtClean="0">
                <a:latin typeface="Arial" pitchFamily="-72" charset="0"/>
                <a:ea typeface="Arial" pitchFamily="-72" charset="0"/>
                <a:cs typeface="Arial" pitchFamily="-72" charset="0"/>
              </a:rPr>
              <a:t>	EXAMPLE 4 	</a:t>
            </a:r>
            <a:r>
              <a:rPr lang="en-US" sz="2800" b="1" dirty="0" smtClean="0"/>
              <a:t>Finding Quartiles for a Data Set</a:t>
            </a:r>
            <a:endParaRPr lang="en-US" sz="2800" b="1" dirty="0" smtClean="0">
              <a:solidFill>
                <a:srgbClr val="FFFFFF"/>
              </a:solidFill>
              <a:latin typeface="Arial" pitchFamily="-72" charset="0"/>
              <a:ea typeface="Arial" pitchFamily="-72" charset="0"/>
              <a:cs typeface="Arial" pitchFamily="-72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57200" y="3068960"/>
            <a:ext cx="3400420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 typeface="Arial" pitchFamily="-72" charset="0"/>
              <a:buNone/>
            </a:pPr>
            <a:r>
              <a:rPr lang="en-US" b="1" dirty="0">
                <a:solidFill>
                  <a:srgbClr val="00E60D"/>
                </a:solidFill>
                <a:ea typeface="Arial" pitchFamily="-72" charset="0"/>
                <a:cs typeface="Arial" pitchFamily="-72" charset="0"/>
              </a:rPr>
              <a:t>SOLUTION</a:t>
            </a: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483298"/>
            <a:ext cx="8673239" cy="2724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rIns="45720"/>
          <a:lstStyle/>
          <a:p>
            <a:pPr marL="2743200" indent="-2743200" algn="l" eaLnBrk="1" hangingPunct="1">
              <a:tabLst>
                <a:tab pos="2179638" algn="r"/>
                <a:tab pos="2743200" algn="l"/>
              </a:tabLst>
            </a:pPr>
            <a:r>
              <a:rPr lang="en-US" sz="2800" b="1" dirty="0" smtClean="0">
                <a:solidFill>
                  <a:srgbClr val="FFFFFF"/>
                </a:solidFill>
                <a:latin typeface="Arial" pitchFamily="-72" charset="0"/>
                <a:ea typeface="Arial" pitchFamily="-72" charset="0"/>
                <a:cs typeface="Arial" pitchFamily="-72" charset="0"/>
              </a:rPr>
              <a:t>	</a:t>
            </a:r>
            <a:r>
              <a:rPr lang="en-US" sz="2800" b="1" dirty="0" smtClean="0">
                <a:latin typeface="Arial" pitchFamily="-72" charset="0"/>
                <a:ea typeface="Arial" pitchFamily="-72" charset="0"/>
                <a:cs typeface="Arial" pitchFamily="-72" charset="0"/>
              </a:rPr>
              <a:t>EXAMPLE 4 </a:t>
            </a:r>
            <a:r>
              <a:rPr lang="en-US" sz="2800" b="1" dirty="0" smtClean="0">
                <a:solidFill>
                  <a:srgbClr val="FFFFFF"/>
                </a:solidFill>
                <a:latin typeface="Arial" pitchFamily="-72" charset="0"/>
                <a:ea typeface="Arial" pitchFamily="-72" charset="0"/>
                <a:cs typeface="Arial" pitchFamily="-72" charset="0"/>
              </a:rPr>
              <a:t>	</a:t>
            </a:r>
            <a:r>
              <a:rPr lang="en-US" sz="2800" b="1" dirty="0" smtClean="0"/>
              <a:t>Finding Quartiles for a Data Set</a:t>
            </a:r>
            <a:endParaRPr lang="en-US" sz="2800" b="1" dirty="0" smtClean="0">
              <a:solidFill>
                <a:srgbClr val="FFFFFF"/>
              </a:solidFill>
              <a:latin typeface="Arial" pitchFamily="-72" charset="0"/>
              <a:ea typeface="Arial" pitchFamily="-72" charset="0"/>
              <a:cs typeface="Arial" pitchFamily="-72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57200" y="1412776"/>
            <a:ext cx="3400420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 typeface="Arial" pitchFamily="-72" charset="0"/>
              <a:buNone/>
            </a:pPr>
            <a:r>
              <a:rPr lang="en-US" b="1" dirty="0">
                <a:solidFill>
                  <a:srgbClr val="00E60D"/>
                </a:solidFill>
                <a:ea typeface="Arial" pitchFamily="-72" charset="0"/>
                <a:cs typeface="Arial" pitchFamily="-72" charset="0"/>
              </a:rPr>
              <a:t>SOLUTION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467544" y="5805264"/>
            <a:ext cx="820891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In summary, </a:t>
            </a:r>
            <a:r>
              <a:rPr lang="en-US" i="1" dirty="0" smtClean="0"/>
              <a:t>Q</a:t>
            </a:r>
            <a:r>
              <a:rPr lang="en-US" baseline="-25000" dirty="0" smtClean="0"/>
              <a:t>1</a:t>
            </a:r>
            <a:r>
              <a:rPr lang="en-US" i="1" dirty="0" smtClean="0"/>
              <a:t> </a:t>
            </a:r>
            <a:r>
              <a:rPr lang="en-US" dirty="0" smtClean="0"/>
              <a:t>= 35.3, </a:t>
            </a:r>
            <a:r>
              <a:rPr lang="en-US" i="1" dirty="0" smtClean="0"/>
              <a:t>Q</a:t>
            </a:r>
            <a:r>
              <a:rPr lang="en-US" baseline="-25000" dirty="0" smtClean="0"/>
              <a:t>2</a:t>
            </a:r>
            <a:r>
              <a:rPr lang="en-US" i="1" dirty="0" smtClean="0"/>
              <a:t> </a:t>
            </a:r>
            <a:r>
              <a:rPr lang="en-US" dirty="0" smtClean="0"/>
              <a:t>= 38.75, and </a:t>
            </a:r>
            <a:r>
              <a:rPr lang="en-US" i="1" dirty="0" smtClean="0"/>
              <a:t>Q</a:t>
            </a:r>
            <a:r>
              <a:rPr lang="en-US" baseline="-25000" dirty="0" smtClean="0"/>
              <a:t>3</a:t>
            </a:r>
            <a:r>
              <a:rPr lang="en-US" i="1" dirty="0" smtClean="0"/>
              <a:t> </a:t>
            </a:r>
            <a:r>
              <a:rPr lang="en-US" dirty="0" smtClean="0"/>
              <a:t>= 49.65.</a:t>
            </a:r>
            <a:endParaRPr lang="en-US" b="1" dirty="0" smtClean="0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2" y="1870240"/>
            <a:ext cx="8385943" cy="3927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10164" cy="1800200"/>
          </a:xfrm>
          <a:noFill/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Draw a box plot for the nuclear power data in Example 4, then use it to </a:t>
            </a:r>
            <a:r>
              <a:rPr lang="en-US" sz="2400" dirty="0" smtClean="0"/>
              <a:t>answer some </a:t>
            </a:r>
            <a:r>
              <a:rPr lang="en-US" sz="2400" dirty="0"/>
              <a:t>questions about the data.</a:t>
            </a:r>
          </a:p>
          <a:p>
            <a:pPr marL="0" indent="0">
              <a:buNone/>
            </a:pPr>
            <a:r>
              <a:rPr lang="en-US" sz="2400" dirty="0"/>
              <a:t>(a) What does the position of the box tell you about the data set?</a:t>
            </a:r>
          </a:p>
          <a:p>
            <a:pPr marL="0" indent="0">
              <a:buNone/>
            </a:pPr>
            <a:r>
              <a:rPr lang="en-US" sz="2400" dirty="0"/>
              <a:t>(b) Find any outliers in the data set.</a:t>
            </a:r>
          </a:p>
          <a:p>
            <a:pPr marL="0" indent="0">
              <a:buNone/>
            </a:pPr>
            <a:r>
              <a:rPr lang="en-US" sz="2400" dirty="0"/>
              <a:t>(c) What information about the data set do the values inside the box represent?</a:t>
            </a:r>
            <a:endParaRPr lang="en-US" sz="2000" dirty="0" smtClean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rIns="45720"/>
          <a:lstStyle/>
          <a:p>
            <a:pPr marL="2743200" indent="-2743200" algn="l" eaLnBrk="1" hangingPunct="1">
              <a:tabLst>
                <a:tab pos="2179638" algn="r"/>
                <a:tab pos="2743200" algn="l"/>
              </a:tabLst>
            </a:pPr>
            <a:r>
              <a:rPr lang="en-US" sz="2800" b="1" dirty="0" smtClean="0">
                <a:latin typeface="Arial" pitchFamily="-72" charset="0"/>
                <a:ea typeface="Arial" pitchFamily="-72" charset="0"/>
                <a:cs typeface="Arial" pitchFamily="-72" charset="0"/>
              </a:rPr>
              <a:t>	EXAMPLE 5 	</a:t>
            </a:r>
            <a:r>
              <a:rPr lang="en-US" sz="2800" b="1" dirty="0" smtClean="0"/>
              <a:t>Drawing and Interpreting a Box Plot</a:t>
            </a:r>
            <a:endParaRPr lang="en-US" sz="2800" b="1" dirty="0" smtClean="0">
              <a:solidFill>
                <a:srgbClr val="FFFFFF"/>
              </a:solidFill>
              <a:latin typeface="Arial" pitchFamily="-72" charset="0"/>
              <a:ea typeface="Arial" pitchFamily="-72" charset="0"/>
              <a:cs typeface="Arial" pitchFamily="-72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39552" y="4077072"/>
            <a:ext cx="3400420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 typeface="Arial" pitchFamily="-72" charset="0"/>
              <a:buNone/>
            </a:pPr>
            <a:r>
              <a:rPr lang="en-US" b="1" dirty="0">
                <a:solidFill>
                  <a:srgbClr val="00E60D"/>
                </a:solidFill>
                <a:ea typeface="Arial" pitchFamily="-72" charset="0"/>
                <a:cs typeface="Arial" pitchFamily="-72" charset="0"/>
              </a:rPr>
              <a:t>SOLUTION</a:t>
            </a: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25144"/>
            <a:ext cx="8316416" cy="60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9260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rIns="45720"/>
          <a:lstStyle/>
          <a:p>
            <a:pPr marL="2743200" indent="-2743200" algn="l" eaLnBrk="1" hangingPunct="1">
              <a:tabLst>
                <a:tab pos="2179638" algn="r"/>
                <a:tab pos="2743200" algn="l"/>
              </a:tabLst>
            </a:pPr>
            <a:r>
              <a:rPr lang="en-US" sz="2800" b="1" dirty="0" smtClean="0">
                <a:latin typeface="Arial" pitchFamily="-72" charset="0"/>
                <a:ea typeface="Arial" pitchFamily="-72" charset="0"/>
                <a:cs typeface="Arial" pitchFamily="-72" charset="0"/>
              </a:rPr>
              <a:t>	EXAMPLE 5 	</a:t>
            </a:r>
            <a:r>
              <a:rPr lang="en-US" sz="2800" b="1" dirty="0" smtClean="0"/>
              <a:t>Drawing and Interpreting a Box Plot</a:t>
            </a:r>
            <a:endParaRPr lang="en-US" sz="2800" b="1" dirty="0" smtClean="0">
              <a:solidFill>
                <a:srgbClr val="FFFFFF"/>
              </a:solidFill>
              <a:latin typeface="Arial" pitchFamily="-72" charset="0"/>
              <a:ea typeface="Arial" pitchFamily="-72" charset="0"/>
              <a:cs typeface="Arial" pitchFamily="-72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01207" y="1273849"/>
            <a:ext cx="3400420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 typeface="Arial" pitchFamily="-72" charset="0"/>
              <a:buNone/>
            </a:pPr>
            <a:r>
              <a:rPr lang="en-US" b="1" dirty="0">
                <a:solidFill>
                  <a:srgbClr val="00E60D"/>
                </a:solidFill>
                <a:ea typeface="Arial" pitchFamily="-72" charset="0"/>
                <a:cs typeface="Arial" pitchFamily="-72" charset="0"/>
              </a:rPr>
              <a:t>SOLUTION</a:t>
            </a: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88187"/>
            <a:ext cx="8676456" cy="4475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3448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rIns="45720"/>
          <a:lstStyle/>
          <a:p>
            <a:pPr marL="2743200" indent="-2743200" algn="l" eaLnBrk="1" hangingPunct="1">
              <a:tabLst>
                <a:tab pos="2179638" algn="r"/>
                <a:tab pos="2743200" algn="l"/>
              </a:tabLst>
            </a:pPr>
            <a:r>
              <a:rPr lang="en-US" sz="2800" b="1" dirty="0" smtClean="0">
                <a:latin typeface="Arial" pitchFamily="-72" charset="0"/>
                <a:ea typeface="Arial" pitchFamily="-72" charset="0"/>
                <a:cs typeface="Arial" pitchFamily="-72" charset="0"/>
              </a:rPr>
              <a:t>	EXAMPLE 5 	</a:t>
            </a:r>
            <a:r>
              <a:rPr lang="en-US" sz="2800" b="1" dirty="0" smtClean="0"/>
              <a:t>Drawing and Interpreting a Box Plot</a:t>
            </a:r>
            <a:endParaRPr lang="en-US" sz="2800" b="1" dirty="0" smtClean="0">
              <a:solidFill>
                <a:srgbClr val="FFFFFF"/>
              </a:solidFill>
              <a:latin typeface="Arial" pitchFamily="-72" charset="0"/>
              <a:ea typeface="Arial" pitchFamily="-72" charset="0"/>
              <a:cs typeface="Arial" pitchFamily="-72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01207" y="1273849"/>
            <a:ext cx="3400420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 typeface="Arial" pitchFamily="-72" charset="0"/>
              <a:buNone/>
            </a:pPr>
            <a:r>
              <a:rPr lang="en-US" b="1" dirty="0">
                <a:solidFill>
                  <a:srgbClr val="00E60D"/>
                </a:solidFill>
                <a:ea typeface="Arial" pitchFamily="-72" charset="0"/>
                <a:cs typeface="Arial" pitchFamily="-72" charset="0"/>
              </a:rPr>
              <a:t>SOLUTION</a:t>
            </a: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4734"/>
            <a:ext cx="8676456" cy="1635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33" y="3573016"/>
            <a:ext cx="8559304" cy="2260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6041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pitchFamily="-72" charset="0"/>
                <a:ea typeface="Arial" pitchFamily="-72" charset="0"/>
                <a:cs typeface="Arial" pitchFamily="-72" charset="0"/>
              </a:rPr>
              <a:t>Learning Objectives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14500"/>
            <a:ext cx="8458200" cy="3658716"/>
          </a:xfrm>
        </p:spPr>
        <p:txBody>
          <a:bodyPr/>
          <a:lstStyle/>
          <a:p>
            <a:pPr eaLnBrk="1" hangingPunct="1">
              <a:buClr>
                <a:srgbClr val="92D050"/>
              </a:buClr>
              <a:buFont typeface="Courier New" pitchFamily="49" charset="0"/>
              <a:buChar char="o"/>
              <a:tabLst>
                <a:tab pos="454025" algn="l"/>
              </a:tabLst>
            </a:pPr>
            <a:r>
              <a:rPr lang="en-US" sz="2800" dirty="0" smtClean="0">
                <a:latin typeface="Arial" pitchFamily="-72" charset="0"/>
                <a:ea typeface="Arial" pitchFamily="-72" charset="0"/>
                <a:cs typeface="Arial" pitchFamily="-72" charset="0"/>
              </a:rPr>
              <a:t>Compute the percentile rank for a data value.</a:t>
            </a:r>
          </a:p>
          <a:p>
            <a:pPr eaLnBrk="1" hangingPunct="1">
              <a:buClr>
                <a:srgbClr val="92D050"/>
              </a:buClr>
              <a:buFont typeface="Courier New" pitchFamily="49" charset="0"/>
              <a:buChar char="o"/>
              <a:tabLst>
                <a:tab pos="454025" algn="l"/>
              </a:tabLst>
            </a:pPr>
            <a:r>
              <a:rPr lang="en-US" sz="2800" dirty="0" smtClean="0">
                <a:latin typeface="Arial" pitchFamily="-72" charset="0"/>
                <a:ea typeface="Arial" pitchFamily="-72" charset="0"/>
                <a:cs typeface="Arial" pitchFamily="-72" charset="0"/>
              </a:rPr>
              <a:t>Find a data value corresponding to a given percentile.</a:t>
            </a:r>
          </a:p>
          <a:p>
            <a:pPr eaLnBrk="1" hangingPunct="1">
              <a:buClr>
                <a:srgbClr val="92D050"/>
              </a:buClr>
              <a:buFont typeface="Courier New" pitchFamily="49" charset="0"/>
              <a:buChar char="o"/>
              <a:tabLst>
                <a:tab pos="454025" algn="l"/>
              </a:tabLst>
            </a:pPr>
            <a:r>
              <a:rPr lang="en-US" sz="2800" dirty="0" smtClean="0">
                <a:latin typeface="Arial" pitchFamily="-72" charset="0"/>
                <a:ea typeface="Arial" pitchFamily="-72" charset="0"/>
                <a:cs typeface="Arial" pitchFamily="-72" charset="0"/>
              </a:rPr>
              <a:t>Use percentile rank to compare values from different data sets.</a:t>
            </a:r>
          </a:p>
          <a:p>
            <a:pPr eaLnBrk="1" hangingPunct="1">
              <a:buClr>
                <a:srgbClr val="92D050"/>
              </a:buClr>
              <a:buFont typeface="Courier New" pitchFamily="49" charset="0"/>
              <a:buChar char="o"/>
              <a:tabLst>
                <a:tab pos="454025" algn="l"/>
              </a:tabLst>
            </a:pPr>
            <a:r>
              <a:rPr lang="en-US" sz="2800" dirty="0" smtClean="0">
                <a:latin typeface="Arial" pitchFamily="-72" charset="0"/>
                <a:ea typeface="Arial" pitchFamily="-72" charset="0"/>
                <a:cs typeface="Arial" pitchFamily="-72" charset="0"/>
              </a:rPr>
              <a:t>Compute quartiles for a data set.</a:t>
            </a:r>
          </a:p>
          <a:p>
            <a:pPr eaLnBrk="1" hangingPunct="1">
              <a:buClr>
                <a:srgbClr val="92D050"/>
              </a:buClr>
              <a:buFont typeface="Courier New" pitchFamily="49" charset="0"/>
              <a:buChar char="o"/>
              <a:tabLst>
                <a:tab pos="454025" algn="l"/>
              </a:tabLst>
            </a:pPr>
            <a:r>
              <a:rPr lang="en-US" sz="2800" dirty="0" smtClean="0">
                <a:latin typeface="Arial" pitchFamily="-72" charset="0"/>
                <a:ea typeface="Arial" pitchFamily="-72" charset="0"/>
                <a:cs typeface="Arial" pitchFamily="-72" charset="0"/>
              </a:rPr>
              <a:t>Draw a box plot.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Percentile</a:t>
            </a:r>
            <a:endParaRPr lang="en-US" dirty="0" smtClean="0">
              <a:solidFill>
                <a:srgbClr val="898989"/>
              </a:solidFill>
              <a:latin typeface="Arial" pitchFamily="-72" charset="0"/>
              <a:ea typeface="Arial" pitchFamily="-72" charset="0"/>
              <a:cs typeface="Arial" pitchFamily="-72" charset="0"/>
            </a:endParaRPr>
          </a:p>
        </p:txBody>
      </p:sp>
      <p:sp>
        <p:nvSpPr>
          <p:cNvPr id="49154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988840"/>
            <a:ext cx="7776864" cy="2016224"/>
          </a:xfrm>
        </p:spPr>
        <p:txBody>
          <a:bodyPr lIns="91440" rIns="91440"/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b="1" dirty="0" smtClean="0"/>
              <a:t>percentile</a:t>
            </a:r>
            <a:r>
              <a:rPr lang="en-US" dirty="0" smtClean="0"/>
              <a:t>, or percentile rank, of a data value indicates the percent of data values in a set that are below that particular value.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2743200" indent="-2743200" algn="l" eaLnBrk="1" hangingPunct="1">
              <a:tabLst>
                <a:tab pos="2179638" algn="r"/>
                <a:tab pos="2743200" algn="l"/>
              </a:tabLst>
            </a:pPr>
            <a:r>
              <a:rPr lang="en-US" sz="2800" b="1" dirty="0" smtClean="0">
                <a:latin typeface="Arial" pitchFamily="-72" charset="0"/>
                <a:ea typeface="Arial" pitchFamily="-72" charset="0"/>
                <a:cs typeface="Arial" pitchFamily="-72" charset="0"/>
              </a:rPr>
              <a:t>	EXAMPLE 1 </a:t>
            </a:r>
            <a:r>
              <a:rPr lang="en-US" sz="2800" b="1" dirty="0" smtClean="0">
                <a:solidFill>
                  <a:srgbClr val="FFFFFF"/>
                </a:solidFill>
                <a:latin typeface="Arial" pitchFamily="-72" charset="0"/>
                <a:ea typeface="Arial" pitchFamily="-72" charset="0"/>
                <a:cs typeface="Arial" pitchFamily="-72" charset="0"/>
              </a:rPr>
              <a:t>	</a:t>
            </a:r>
            <a:r>
              <a:rPr lang="en-US" sz="2800" b="1" dirty="0" smtClean="0"/>
              <a:t>Finding the Percentile Rank of a Data Value</a:t>
            </a:r>
            <a:endParaRPr lang="en-US" sz="2800" b="1" dirty="0" smtClean="0">
              <a:solidFill>
                <a:srgbClr val="FFFFFF"/>
              </a:solidFill>
              <a:latin typeface="Arial" pitchFamily="-72" charset="0"/>
              <a:ea typeface="Arial" pitchFamily="-72" charset="0"/>
              <a:cs typeface="Arial" pitchFamily="-72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62100" y="1484784"/>
            <a:ext cx="8214356" cy="1944216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Suppose you score 77 on a test in a class of 10 people, with the 10 scores listed below. What was your percentile rank?</a:t>
            </a:r>
          </a:p>
          <a:p>
            <a:pPr marL="0" indent="0">
              <a:buNone/>
              <a:tabLst>
                <a:tab pos="457200" algn="l"/>
                <a:tab pos="1143000" algn="l"/>
                <a:tab pos="1828800" algn="l"/>
                <a:tab pos="2514600" algn="l"/>
                <a:tab pos="3200400" algn="l"/>
                <a:tab pos="3886200" algn="l"/>
                <a:tab pos="4572000" algn="l"/>
                <a:tab pos="5257800" algn="l"/>
                <a:tab pos="5943600" algn="l"/>
                <a:tab pos="6629400" algn="l"/>
              </a:tabLst>
            </a:pPr>
            <a:r>
              <a:rPr lang="en-US" sz="2800" dirty="0" smtClean="0"/>
              <a:t>	93 	82 	64 	75 	98 	52 	77 	88 	90 	71</a:t>
            </a:r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2743200" indent="-2743200" algn="l" eaLnBrk="1" hangingPunct="1">
              <a:tabLst>
                <a:tab pos="2179638" algn="r"/>
                <a:tab pos="2743200" algn="l"/>
              </a:tabLst>
            </a:pPr>
            <a:r>
              <a:rPr lang="en-US" sz="2800" b="1" dirty="0" smtClean="0">
                <a:latin typeface="Arial" pitchFamily="-72" charset="0"/>
                <a:ea typeface="Arial" pitchFamily="-72" charset="0"/>
                <a:cs typeface="Arial" pitchFamily="-72" charset="0"/>
              </a:rPr>
              <a:t>	EXAMPLE 1 </a:t>
            </a:r>
            <a:r>
              <a:rPr lang="en-US" sz="2800" b="1" dirty="0" smtClean="0">
                <a:solidFill>
                  <a:srgbClr val="FFFFFF"/>
                </a:solidFill>
                <a:latin typeface="Arial" pitchFamily="-72" charset="0"/>
                <a:ea typeface="Arial" pitchFamily="-72" charset="0"/>
                <a:cs typeface="Arial" pitchFamily="-72" charset="0"/>
              </a:rPr>
              <a:t>	</a:t>
            </a:r>
            <a:r>
              <a:rPr lang="en-US" sz="2800" b="1" dirty="0" smtClean="0"/>
              <a:t>Finding the Range</a:t>
            </a:r>
            <a:br>
              <a:rPr lang="en-US" sz="2800" b="1" dirty="0" smtClean="0"/>
            </a:br>
            <a:r>
              <a:rPr lang="en-US" sz="2800" b="1" dirty="0" smtClean="0"/>
              <a:t>of a Data Set</a:t>
            </a:r>
            <a:endParaRPr lang="en-US" sz="2800" b="1" dirty="0" smtClean="0">
              <a:solidFill>
                <a:srgbClr val="FFFFFF"/>
              </a:solidFill>
              <a:latin typeface="Arial" pitchFamily="-72" charset="0"/>
              <a:ea typeface="Arial" pitchFamily="-72" charset="0"/>
              <a:cs typeface="Arial" pitchFamily="-72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51500" y="1412776"/>
            <a:ext cx="3400420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 typeface="Arial" pitchFamily="-72" charset="0"/>
              <a:buNone/>
            </a:pPr>
            <a:r>
              <a:rPr lang="en-US" b="1" dirty="0">
                <a:solidFill>
                  <a:srgbClr val="00E60D"/>
                </a:solidFill>
                <a:ea typeface="Arial" pitchFamily="-72" charset="0"/>
                <a:cs typeface="Arial" pitchFamily="-72" charset="0"/>
              </a:rPr>
              <a:t>SOLUTION</a:t>
            </a:r>
          </a:p>
        </p:txBody>
      </p:sp>
      <p:graphicFrame>
        <p:nvGraphicFramePr>
          <p:cNvPr id="12" name="Object 1"/>
          <p:cNvGraphicFramePr>
            <a:graphicFrameLocks noChangeAspect="1"/>
          </p:cNvGraphicFramePr>
          <p:nvPr/>
        </p:nvGraphicFramePr>
        <p:xfrm>
          <a:off x="3059832" y="4270350"/>
          <a:ext cx="1671637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7" name="Equation" r:id="rId4" imgW="685800" imgH="393480" progId="Equation.DSMT4">
                  <p:embed/>
                </p:oleObj>
              </mc:Choice>
              <mc:Fallback>
                <p:oleObj name="Equation" r:id="rId4" imgW="68580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4270350"/>
                        <a:ext cx="1671637" cy="95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4798690" y="4522871"/>
          <a:ext cx="114458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8" name="Equation" r:id="rId6" imgW="469800" imgH="177480" progId="Equation.DSMT4">
                  <p:embed/>
                </p:oleObj>
              </mc:Choice>
              <mc:Fallback>
                <p:oleObj name="Equation" r:id="rId6" imgW="469800" imgH="177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8690" y="4522871"/>
                        <a:ext cx="1144587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457200" y="1772816"/>
            <a:ext cx="8147248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 smtClean="0"/>
              <a:t>Step 1 </a:t>
            </a:r>
            <a:r>
              <a:rPr lang="en-US" dirty="0" smtClean="0"/>
              <a:t>Arrange the scores in order.</a:t>
            </a:r>
          </a:p>
          <a:p>
            <a:pPr>
              <a:tabLst>
                <a:tab pos="457200" algn="l"/>
                <a:tab pos="1143000" algn="l"/>
                <a:tab pos="1828800" algn="l"/>
                <a:tab pos="2514600" algn="l"/>
                <a:tab pos="3200400" algn="l"/>
                <a:tab pos="3886200" algn="l"/>
                <a:tab pos="4572000" algn="l"/>
                <a:tab pos="5257800" algn="l"/>
                <a:tab pos="5943600" algn="l"/>
                <a:tab pos="6629400" algn="l"/>
              </a:tabLst>
            </a:pPr>
            <a:r>
              <a:rPr lang="en-US" dirty="0" smtClean="0"/>
              <a:t>	52 	64 	71 	75 	77 	82 	88 	90 	93 	98</a:t>
            </a:r>
          </a:p>
          <a:p>
            <a:pPr>
              <a:spcBef>
                <a:spcPts val="600"/>
              </a:spcBef>
            </a:pPr>
            <a:r>
              <a:rPr lang="en-US" b="1" dirty="0" smtClean="0"/>
              <a:t>Step 2 </a:t>
            </a:r>
            <a:r>
              <a:rPr lang="en-US" dirty="0" smtClean="0"/>
              <a:t>Find the number of data values below 77.</a:t>
            </a:r>
          </a:p>
          <a:p>
            <a:r>
              <a:rPr lang="en-US" dirty="0" smtClean="0"/>
              <a:t>There are 4 values below 77.</a:t>
            </a:r>
          </a:p>
          <a:p>
            <a:pPr>
              <a:spcBef>
                <a:spcPts val="600"/>
              </a:spcBef>
            </a:pPr>
            <a:r>
              <a:rPr lang="en-US" b="1" dirty="0" smtClean="0"/>
              <a:t>Step 3 </a:t>
            </a:r>
            <a:r>
              <a:rPr lang="en-US" dirty="0" smtClean="0"/>
              <a:t>Divide the number below the score by the total number of data values and change the answer to a percent.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457200" y="5445224"/>
            <a:ext cx="814724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A test score of 77 is equivalent to the 40th percentile.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  <p:bldP spid="1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66292" y="1412776"/>
            <a:ext cx="8210164" cy="2304256"/>
          </a:xfrm>
          <a:noFill/>
        </p:spPr>
        <p:txBody>
          <a:bodyPr/>
          <a:lstStyle/>
          <a:p>
            <a:pPr marL="0" indent="0"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r>
              <a:rPr lang="en-US" sz="2800" dirty="0" smtClean="0"/>
              <a:t>The number of words in each of the last 10 presidential inaugural addresses is listed below. Find the length that corresponds to the 30th percentile.</a:t>
            </a:r>
          </a:p>
          <a:p>
            <a:pPr marL="0" indent="0">
              <a:buNone/>
              <a:tabLst>
                <a:tab pos="914400" algn="l"/>
                <a:tab pos="2293938" algn="l"/>
                <a:tab pos="3657600" algn="l"/>
                <a:tab pos="5037138" algn="l"/>
                <a:tab pos="6400800" algn="l"/>
              </a:tabLst>
            </a:pPr>
            <a:r>
              <a:rPr lang="en-US" sz="2800" dirty="0" smtClean="0"/>
              <a:t>	2,406 	2,073 	1,571 	2,170 	1,507</a:t>
            </a:r>
          </a:p>
          <a:p>
            <a:pPr marL="0" indent="0">
              <a:buNone/>
              <a:tabLst>
                <a:tab pos="914400" algn="l"/>
                <a:tab pos="2293938" algn="l"/>
                <a:tab pos="3657600" algn="l"/>
                <a:tab pos="5037138" algn="l"/>
                <a:tab pos="6400800" algn="l"/>
              </a:tabLst>
            </a:pPr>
            <a:r>
              <a:rPr lang="en-US" sz="2800" dirty="0" smtClean="0"/>
              <a:t>	2,283 	2,546 	2,463 	1,087 	1,668</a:t>
            </a:r>
            <a:endParaRPr lang="en-US" sz="2800" b="1" dirty="0" smtClean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91264" cy="1143000"/>
          </a:xfrm>
          <a:noFill/>
        </p:spPr>
        <p:txBody>
          <a:bodyPr rIns="45720"/>
          <a:lstStyle/>
          <a:p>
            <a:pPr marL="2630488" indent="-2630488" algn="l" eaLnBrk="1" hangingPunct="1">
              <a:tabLst>
                <a:tab pos="2179638" algn="r"/>
                <a:tab pos="2630488" algn="l"/>
              </a:tabLst>
            </a:pPr>
            <a:r>
              <a:rPr lang="en-US" sz="2400" b="1" dirty="0" smtClean="0">
                <a:latin typeface="Arial" pitchFamily="-72" charset="0"/>
                <a:ea typeface="Arial" pitchFamily="-72" charset="0"/>
                <a:cs typeface="Arial" pitchFamily="-72" charset="0"/>
              </a:rPr>
              <a:t>	</a:t>
            </a:r>
            <a:r>
              <a:rPr lang="en-US" sz="2800" b="1" dirty="0" smtClean="0">
                <a:latin typeface="Arial" pitchFamily="-72" charset="0"/>
                <a:ea typeface="Arial" pitchFamily="-72" charset="0"/>
                <a:cs typeface="Arial" pitchFamily="-72" charset="0"/>
              </a:rPr>
              <a:t>EXAMPLE 2 </a:t>
            </a:r>
            <a:r>
              <a:rPr lang="en-US" sz="2400" b="1" dirty="0" smtClean="0">
                <a:solidFill>
                  <a:srgbClr val="FFFFFF"/>
                </a:solidFill>
                <a:latin typeface="Arial" pitchFamily="-72" charset="0"/>
                <a:ea typeface="Arial" pitchFamily="-72" charset="0"/>
                <a:cs typeface="Arial" pitchFamily="-72" charset="0"/>
              </a:rPr>
              <a:t>	</a:t>
            </a:r>
            <a:r>
              <a:rPr lang="en-US" sz="2500" b="1" dirty="0" smtClean="0"/>
              <a:t>Finding a Data Value Corresponding to a Given Percentile</a:t>
            </a:r>
            <a:endParaRPr lang="en-US" sz="2500" b="1" dirty="0" smtClean="0">
              <a:solidFill>
                <a:srgbClr val="FFFFFF"/>
              </a:solidFill>
              <a:latin typeface="Arial" pitchFamily="-72" charset="0"/>
              <a:ea typeface="Arial" pitchFamily="-72" charset="0"/>
              <a:cs typeface="Arial" pitchFamily="-7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91264" cy="1143000"/>
          </a:xfrm>
          <a:noFill/>
        </p:spPr>
        <p:txBody>
          <a:bodyPr rIns="45720"/>
          <a:lstStyle/>
          <a:p>
            <a:pPr marL="2630488" indent="-2630488" algn="l" eaLnBrk="1" hangingPunct="1">
              <a:tabLst>
                <a:tab pos="2179638" algn="r"/>
                <a:tab pos="2630488" algn="l"/>
              </a:tabLst>
            </a:pPr>
            <a:r>
              <a:rPr lang="en-US" sz="2400" b="1" dirty="0" smtClean="0">
                <a:latin typeface="Arial" pitchFamily="-72" charset="0"/>
                <a:ea typeface="Arial" pitchFamily="-72" charset="0"/>
                <a:cs typeface="Arial" pitchFamily="-72" charset="0"/>
              </a:rPr>
              <a:t>	</a:t>
            </a:r>
            <a:r>
              <a:rPr lang="en-US" sz="2800" b="1" dirty="0" smtClean="0">
                <a:latin typeface="Arial" pitchFamily="-72" charset="0"/>
                <a:ea typeface="Arial" pitchFamily="-72" charset="0"/>
                <a:cs typeface="Arial" pitchFamily="-72" charset="0"/>
              </a:rPr>
              <a:t>EXAMPLE 2 </a:t>
            </a:r>
            <a:r>
              <a:rPr lang="en-US" sz="2400" b="1" dirty="0" smtClean="0">
                <a:solidFill>
                  <a:srgbClr val="FFFFFF"/>
                </a:solidFill>
                <a:latin typeface="Arial" pitchFamily="-72" charset="0"/>
                <a:ea typeface="Arial" pitchFamily="-72" charset="0"/>
                <a:cs typeface="Arial" pitchFamily="-72" charset="0"/>
              </a:rPr>
              <a:t>	</a:t>
            </a:r>
            <a:r>
              <a:rPr lang="en-US" sz="2500" b="1" dirty="0" smtClean="0"/>
              <a:t>Finding a Data Value Corresponding to a Given Percentile</a:t>
            </a:r>
            <a:endParaRPr lang="en-US" sz="2500" b="1" dirty="0" smtClean="0">
              <a:solidFill>
                <a:srgbClr val="FFFFFF"/>
              </a:solidFill>
              <a:latin typeface="Arial" pitchFamily="-72" charset="0"/>
              <a:ea typeface="Arial" pitchFamily="-72" charset="0"/>
              <a:cs typeface="Arial" pitchFamily="-72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51500" y="1412776"/>
            <a:ext cx="3400420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 typeface="Arial" pitchFamily="-72" charset="0"/>
              <a:buNone/>
            </a:pPr>
            <a:r>
              <a:rPr lang="en-US" b="1" dirty="0">
                <a:solidFill>
                  <a:srgbClr val="00E60D"/>
                </a:solidFill>
                <a:ea typeface="Arial" pitchFamily="-72" charset="0"/>
                <a:cs typeface="Arial" pitchFamily="-72" charset="0"/>
              </a:rPr>
              <a:t>SOLUTION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57200" y="1772816"/>
            <a:ext cx="8147248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 smtClean="0"/>
              <a:t>Step 1 </a:t>
            </a:r>
            <a:r>
              <a:rPr lang="en-US" dirty="0" smtClean="0"/>
              <a:t>We are asked to find the number on the list that has 30% of the numbers below it. There are 10 numbers, and 30% of 10 is 3.</a:t>
            </a:r>
          </a:p>
          <a:p>
            <a:pPr>
              <a:spcBef>
                <a:spcPts val="600"/>
              </a:spcBef>
            </a:pPr>
            <a:r>
              <a:rPr lang="en-US" b="1" dirty="0" smtClean="0"/>
              <a:t>Step 2 </a:t>
            </a:r>
            <a:r>
              <a:rPr lang="en-US" dirty="0" smtClean="0"/>
              <a:t>Arrange the data in order from smallest to largest, and find the value that has 3 values below it.</a:t>
            </a:r>
          </a:p>
          <a:p>
            <a:pPr>
              <a:spcBef>
                <a:spcPts val="600"/>
              </a:spcBef>
              <a:tabLst>
                <a:tab pos="914400" algn="l"/>
                <a:tab pos="2293938" algn="l"/>
                <a:tab pos="3657600" algn="l"/>
                <a:tab pos="5037138" algn="l"/>
                <a:tab pos="6400800" algn="l"/>
              </a:tabLst>
            </a:pPr>
            <a:r>
              <a:rPr lang="en-US" dirty="0" smtClean="0"/>
              <a:t>	1,087 	1,507 	1,571 	1,668 	2,073</a:t>
            </a:r>
          </a:p>
          <a:p>
            <a:pPr>
              <a:spcBef>
                <a:spcPts val="600"/>
              </a:spcBef>
              <a:tabLst>
                <a:tab pos="914400" algn="l"/>
                <a:tab pos="2293938" algn="l"/>
                <a:tab pos="3657600" algn="l"/>
                <a:tab pos="5037138" algn="l"/>
                <a:tab pos="6400800" algn="l"/>
              </a:tabLst>
            </a:pPr>
            <a:r>
              <a:rPr lang="en-US" dirty="0" smtClean="0"/>
              <a:t>	 2,170 	2,283 	2,406 	2,463 	2,546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457200" y="5013176"/>
            <a:ext cx="814724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The 30th percentile is the speech that consisted of 1,668 words.</a:t>
            </a:r>
          </a:p>
        </p:txBody>
      </p:sp>
      <p:sp>
        <p:nvSpPr>
          <p:cNvPr id="13" name="Oval 12"/>
          <p:cNvSpPr/>
          <p:nvPr/>
        </p:nvSpPr>
        <p:spPr>
          <a:xfrm>
            <a:off x="5468180" y="3789040"/>
            <a:ext cx="1080120" cy="43204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>
            <a:stCxn id="13" idx="2"/>
          </p:cNvCxnSpPr>
          <p:nvPr/>
        </p:nvCxnSpPr>
        <p:spPr>
          <a:xfrm rot="10800000">
            <a:off x="1547664" y="4005064"/>
            <a:ext cx="3920516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12" grpId="0" build="p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66292" y="1484784"/>
            <a:ext cx="8210164" cy="2232248"/>
          </a:xfrm>
          <a:noFill/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Two students are competing for one remaining spot in a law school class. Miguel ranked 51st in a graduating class of 1,700, while Dustin ranked 27th in a class of 540. Which student’s position was higher in his class?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rIns="45720"/>
          <a:lstStyle/>
          <a:p>
            <a:pPr marL="2743200" indent="-2743200" algn="l" eaLnBrk="1" hangingPunct="1">
              <a:tabLst>
                <a:tab pos="2179638" algn="r"/>
                <a:tab pos="2743200" algn="l"/>
              </a:tabLst>
            </a:pPr>
            <a:r>
              <a:rPr lang="en-US" sz="2800" b="1" dirty="0" smtClean="0">
                <a:latin typeface="Arial" pitchFamily="-72" charset="0"/>
                <a:ea typeface="Arial" pitchFamily="-72" charset="0"/>
                <a:cs typeface="Arial" pitchFamily="-72" charset="0"/>
              </a:rPr>
              <a:t>	EXAMPLE 3 </a:t>
            </a:r>
            <a:r>
              <a:rPr lang="en-US" sz="2800" b="1" dirty="0" smtClean="0">
                <a:solidFill>
                  <a:srgbClr val="FFFFFF"/>
                </a:solidFill>
                <a:latin typeface="Arial" pitchFamily="-72" charset="0"/>
                <a:ea typeface="Arial" pitchFamily="-72" charset="0"/>
                <a:cs typeface="Arial" pitchFamily="-72" charset="0"/>
              </a:rPr>
              <a:t>	</a:t>
            </a:r>
            <a:r>
              <a:rPr lang="en-US" sz="2800" b="1" dirty="0" smtClean="0"/>
              <a:t>Using Percentiles to Compare Data from Different Sets</a:t>
            </a:r>
            <a:endParaRPr lang="en-US" sz="2800" b="1" dirty="0" smtClean="0">
              <a:solidFill>
                <a:srgbClr val="FFFFFF"/>
              </a:solidFill>
              <a:latin typeface="Arial" pitchFamily="-72" charset="0"/>
              <a:ea typeface="Arial" pitchFamily="-72" charset="0"/>
              <a:cs typeface="Arial" pitchFamily="-7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rIns="45720"/>
          <a:lstStyle/>
          <a:p>
            <a:pPr marL="2743200" indent="-2743200" algn="l" eaLnBrk="1" hangingPunct="1">
              <a:tabLst>
                <a:tab pos="2179638" algn="r"/>
                <a:tab pos="2743200" algn="l"/>
              </a:tabLst>
            </a:pPr>
            <a:r>
              <a:rPr lang="en-US" sz="2800" b="1" dirty="0" smtClean="0">
                <a:solidFill>
                  <a:srgbClr val="FFFFFF"/>
                </a:solidFill>
                <a:latin typeface="Arial" pitchFamily="-72" charset="0"/>
                <a:ea typeface="Arial" pitchFamily="-72" charset="0"/>
                <a:cs typeface="Arial" pitchFamily="-72" charset="0"/>
              </a:rPr>
              <a:t>	</a:t>
            </a:r>
            <a:r>
              <a:rPr lang="en-US" sz="2800" b="1" dirty="0" smtClean="0">
                <a:latin typeface="Arial" pitchFamily="-72" charset="0"/>
                <a:ea typeface="Arial" pitchFamily="-72" charset="0"/>
                <a:cs typeface="Arial" pitchFamily="-72" charset="0"/>
              </a:rPr>
              <a:t>EXAMPLE 3 </a:t>
            </a:r>
            <a:r>
              <a:rPr lang="en-US" sz="2800" b="1" dirty="0" smtClean="0">
                <a:solidFill>
                  <a:srgbClr val="FFFFFF"/>
                </a:solidFill>
                <a:latin typeface="Arial" pitchFamily="-72" charset="0"/>
                <a:ea typeface="Arial" pitchFamily="-72" charset="0"/>
                <a:cs typeface="Arial" pitchFamily="-72" charset="0"/>
              </a:rPr>
              <a:t>	</a:t>
            </a:r>
            <a:r>
              <a:rPr lang="en-US" sz="2800" b="1" dirty="0" smtClean="0"/>
              <a:t>Interpreting Standard Deviation</a:t>
            </a:r>
            <a:endParaRPr lang="en-US" sz="2800" b="1" dirty="0" smtClean="0">
              <a:solidFill>
                <a:srgbClr val="FFFFFF"/>
              </a:solidFill>
              <a:latin typeface="Arial" pitchFamily="-72" charset="0"/>
              <a:ea typeface="Arial" pitchFamily="-72" charset="0"/>
              <a:cs typeface="Arial" pitchFamily="-72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67544" y="1772816"/>
            <a:ext cx="8208912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This is an ideal application of percentile rank. Miguel ranked 51st out of 1,700, so there were 1,700 – 51 = 1,649 students ranked below him. His percentile rank is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57200" y="1412776"/>
            <a:ext cx="3400420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 typeface="Arial" pitchFamily="-72" charset="0"/>
              <a:buNone/>
            </a:pPr>
            <a:r>
              <a:rPr lang="en-US" b="1" dirty="0">
                <a:solidFill>
                  <a:srgbClr val="00E60D"/>
                </a:solidFill>
                <a:ea typeface="Arial" pitchFamily="-72" charset="0"/>
                <a:cs typeface="Arial" pitchFamily="-72" charset="0"/>
              </a:rPr>
              <a:t>SOLUTION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67544" y="4005064"/>
            <a:ext cx="8208912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Dustin had 540 – 27 = 513 students ranked below him, so his percentile rank is</a:t>
            </a:r>
            <a:endParaRPr lang="en-US" b="1" dirty="0" smtClean="0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467544" y="5517232"/>
            <a:ext cx="820891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Both are excellent students, but Miguel’s ranking is higher.</a:t>
            </a:r>
            <a:endParaRPr lang="en-US" b="1" dirty="0" smtClean="0"/>
          </a:p>
        </p:txBody>
      </p:sp>
      <p:pic>
        <p:nvPicPr>
          <p:cNvPr id="73730" name="Picture 2"/>
          <p:cNvPicPr>
            <a:picLocks noChangeAspect="1" noChangeArrowheads="1"/>
          </p:cNvPicPr>
          <p:nvPr/>
        </p:nvPicPr>
        <p:blipFill>
          <a:blip r:embed="rId3" cstate="print"/>
          <a:srcRect l="27834" t="21864" r="29818" b="61010"/>
          <a:stretch>
            <a:fillRect/>
          </a:stretch>
        </p:blipFill>
        <p:spPr bwMode="auto">
          <a:xfrm>
            <a:off x="2627784" y="2924944"/>
            <a:ext cx="388843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 l="29311" t="55974" r="31478" b="29346"/>
          <a:stretch>
            <a:fillRect/>
          </a:stretch>
        </p:blipFill>
        <p:spPr bwMode="auto">
          <a:xfrm>
            <a:off x="3779912" y="4509120"/>
            <a:ext cx="360040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  <p:bldP spid="9" grpId="0" build="p"/>
      <p:bldP spid="12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McGraw-Hill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76D6E0"/>
      </a:accent1>
      <a:accent2>
        <a:srgbClr val="FF0000"/>
      </a:accent2>
      <a:accent3>
        <a:srgbClr val="5F2987"/>
      </a:accent3>
      <a:accent4>
        <a:srgbClr val="B58677"/>
      </a:accent4>
      <a:accent5>
        <a:srgbClr val="918485"/>
      </a:accent5>
      <a:accent6>
        <a:srgbClr val="855D5D"/>
      </a:accent6>
      <a:hlink>
        <a:srgbClr val="0070C0"/>
      </a:hlink>
      <a:folHlink>
        <a:srgbClr val="F105F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6449</TotalTime>
  <Words>562</Words>
  <Application>Microsoft Office PowerPoint</Application>
  <PresentationFormat>On-screen Show (4:3)</PresentationFormat>
  <Paragraphs>78</Paragraphs>
  <Slides>15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Equation</vt:lpstr>
      <vt:lpstr>Section 12.5</vt:lpstr>
      <vt:lpstr>Learning Objectives</vt:lpstr>
      <vt:lpstr>Percentile</vt:lpstr>
      <vt:lpstr> EXAMPLE 1  Finding the Percentile Rank of a Data Value</vt:lpstr>
      <vt:lpstr> EXAMPLE 1  Finding the Range of a Data Set</vt:lpstr>
      <vt:lpstr> EXAMPLE 2  Finding a Data Value Corresponding to a Given Percentile</vt:lpstr>
      <vt:lpstr> EXAMPLE 2  Finding a Data Value Corresponding to a Given Percentile</vt:lpstr>
      <vt:lpstr> EXAMPLE 3  Using Percentiles to Compare Data from Different Sets</vt:lpstr>
      <vt:lpstr> EXAMPLE 3  Interpreting Standard Deviation</vt:lpstr>
      <vt:lpstr>Percentile</vt:lpstr>
      <vt:lpstr> EXAMPLE 4  Finding Quartiles for a Data Set</vt:lpstr>
      <vt:lpstr> EXAMPLE 4  Finding Quartiles for a Data Set</vt:lpstr>
      <vt:lpstr> EXAMPLE 5  Drawing and Interpreting a Box Plot</vt:lpstr>
      <vt:lpstr> EXAMPLE 5  Drawing and Interpreting a Box Plot</vt:lpstr>
      <vt:lpstr> EXAMPLE 5  Drawing and Interpreting a Box Plot</vt:lpstr>
    </vt:vector>
  </TitlesOfParts>
  <Company>Indian River Presbyterian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1.1</dc:title>
  <dc:creator>Dustin Sterrett</dc:creator>
  <cp:lastModifiedBy>Anthony Palmiotto</cp:lastModifiedBy>
  <cp:revision>814</cp:revision>
  <dcterms:created xsi:type="dcterms:W3CDTF">2010-05-22T22:14:45Z</dcterms:created>
  <dcterms:modified xsi:type="dcterms:W3CDTF">2013-09-20T03:13:07Z</dcterms:modified>
</cp:coreProperties>
</file>