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4"/>
  </p:notesMasterIdLst>
  <p:sldIdLst>
    <p:sldId id="256" r:id="rId2"/>
    <p:sldId id="257" r:id="rId3"/>
    <p:sldId id="691" r:id="rId4"/>
    <p:sldId id="763" r:id="rId5"/>
    <p:sldId id="787" r:id="rId6"/>
    <p:sldId id="788" r:id="rId7"/>
    <p:sldId id="635" r:id="rId8"/>
    <p:sldId id="770" r:id="rId9"/>
    <p:sldId id="693" r:id="rId10"/>
    <p:sldId id="789" r:id="rId11"/>
    <p:sldId id="777" r:id="rId12"/>
    <p:sldId id="779" r:id="rId13"/>
    <p:sldId id="778" r:id="rId14"/>
    <p:sldId id="780" r:id="rId15"/>
    <p:sldId id="790" r:id="rId16"/>
    <p:sldId id="791" r:id="rId17"/>
    <p:sldId id="794" r:id="rId18"/>
    <p:sldId id="751" r:id="rId19"/>
    <p:sldId id="792" r:id="rId20"/>
    <p:sldId id="793" r:id="rId21"/>
    <p:sldId id="760" r:id="rId22"/>
    <p:sldId id="761"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32B8D"/>
    <a:srgbClr val="D60000"/>
    <a:srgbClr val="E60000"/>
    <a:srgbClr val="FFF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1474" autoAdjust="0"/>
  </p:normalViewPr>
  <p:slideViewPr>
    <p:cSldViewPr>
      <p:cViewPr varScale="1">
        <p:scale>
          <a:sx n="67" d="100"/>
          <a:sy n="67"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397EEE80-5775-43CF-BC25-2908E3F1E4C1}" type="slidenum">
              <a:rPr lang="en-US"/>
              <a:pPr>
                <a:defRPr/>
              </a:pPr>
              <a:t>‹#›</a:t>
            </a:fld>
            <a:endParaRPr lang="en-US" dirty="0"/>
          </a:p>
        </p:txBody>
      </p:sp>
    </p:spTree>
    <p:extLst>
      <p:ext uri="{BB962C8B-B14F-4D97-AF65-F5344CB8AC3E}">
        <p14:creationId xmlns:p14="http://schemas.microsoft.com/office/powerpoint/2010/main" val="1645343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75642503-A307-447E-92B5-C9D82E84ECE0}" type="slidenum">
              <a:rPr lang="en-US">
                <a:latin typeface="Arial" pitchFamily="-72" charset="0"/>
                <a:ea typeface="ＭＳ Ｐゴシック" pitchFamily="-72" charset="-128"/>
                <a:cs typeface="ＭＳ Ｐゴシック" pitchFamily="-72" charset="-128"/>
              </a:rPr>
              <a:pPr/>
              <a:t>1</a:t>
            </a:fld>
            <a:endParaRPr lang="en-US">
              <a:latin typeface="Arial" pitchFamily="-72" charset="0"/>
              <a:ea typeface="ＭＳ Ｐゴシック" pitchFamily="-72" charset="-128"/>
              <a:cs typeface="ＭＳ Ｐゴシック" pitchFamily="-72" charset="-128"/>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10</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11</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12</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13</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14</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15</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16</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18</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19</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20</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FF574F7B-2449-4686-8218-C63F0EE02A32}" type="slidenum">
              <a:rPr lang="en-US">
                <a:latin typeface="Arial" pitchFamily="-72" charset="0"/>
                <a:ea typeface="ＭＳ Ｐゴシック" pitchFamily="-72" charset="-128"/>
                <a:cs typeface="ＭＳ Ｐゴシック" pitchFamily="-72" charset="-128"/>
              </a:rPr>
              <a:pPr/>
              <a:t>2</a:t>
            </a:fld>
            <a:endParaRPr lang="en-US">
              <a:latin typeface="Arial" pitchFamily="-72" charset="0"/>
              <a:ea typeface="ＭＳ Ｐゴシック" pitchFamily="-72" charset="-128"/>
              <a:cs typeface="ＭＳ Ｐゴシック" pitchFamily="-72"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21</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22</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3</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4</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5</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6</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dirty="0">
              <a:latin typeface="Arial" pitchFamily="-123" charset="0"/>
              <a:ea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7</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04776BB2-4A3E-4963-A92A-04A70BD5EE31}" type="slidenum">
              <a:rPr lang="en-US">
                <a:latin typeface="Arial" pitchFamily="-123" charset="0"/>
                <a:ea typeface="ＭＳ Ｐゴシック" pitchFamily="-123" charset="-128"/>
                <a:cs typeface="ＭＳ Ｐゴシック" pitchFamily="-123" charset="-128"/>
              </a:rPr>
              <a:pPr/>
              <a:t>8</a:t>
            </a:fld>
            <a:endParaRPr lang="en-US">
              <a:latin typeface="Arial" pitchFamily="-123" charset="0"/>
              <a:ea typeface="ＭＳ Ｐゴシック" pitchFamily="-123" charset="-128"/>
              <a:cs typeface="ＭＳ Ｐゴシック" pitchFamily="-123"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a:latin typeface="Arial" pitchFamily="-123" charset="0"/>
              <a:ea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A760308-7AF3-4D9C-BB2C-73BFDF158786}" type="slidenum">
              <a:rPr lang="en-US">
                <a:latin typeface="Arial" pitchFamily="-72" charset="0"/>
                <a:ea typeface="ＭＳ Ｐゴシック" pitchFamily="-72" charset="-128"/>
                <a:cs typeface="ＭＳ Ｐゴシック" pitchFamily="-72" charset="-128"/>
              </a:rPr>
              <a:pPr/>
              <a:t>9</a:t>
            </a:fld>
            <a:endParaRPr lang="en-US">
              <a:latin typeface="Arial" pitchFamily="-72" charset="0"/>
              <a:ea typeface="ＭＳ Ｐゴシック" pitchFamily="-72" charset="-128"/>
              <a:cs typeface="ＭＳ Ｐゴシック" pitchFamily="-72" charset="-128"/>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8BC52B-EFFC-49A8-9187-27843478814E}" type="slidenum">
              <a:rPr lang="en-US"/>
              <a:pPr>
                <a:defRPr/>
              </a:pPr>
              <a:t>‹#›</a:t>
            </a:fld>
            <a:endParaRPr lang="en-US" dirty="0"/>
          </a:p>
        </p:txBody>
      </p:sp>
      <p:sp>
        <p:nvSpPr>
          <p:cNvPr id="7" name="Footer Placeholder 8"/>
          <p:cNvSpPr>
            <a:spLocks noGrp="1"/>
          </p:cNvSpPr>
          <p:nvPr userDrawn="1"/>
        </p:nvSpPr>
        <p:spPr>
          <a:xfrm>
            <a:off x="1252870" y="6448251"/>
            <a:ext cx="662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prstClr val="black">
                    <a:tint val="75000"/>
                  </a:prstClr>
                </a:solidFill>
              </a:rPr>
              <a:t>Copyright © 2015 The McGraw-Hill Companies, Inc. Permission required for reproduction or display.</a:t>
            </a:r>
            <a:endParaRPr lang="en-US" sz="1100"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18C510-45C9-471B-BF08-4FE054A0EA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FF2D4B-3C3B-487D-8287-E1FA7CA7DE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83255A-AC8E-4E57-BE7E-DE8488CC24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2CDD3-E869-41C1-988B-4A62C35CA3E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6C2A6E-2193-48FF-A1FC-66254E4E79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FBEDF4-26B8-43E8-8D1B-84E0A5E631D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08799E-5E1D-43B8-86F7-E61BA8A0F6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8CD925-F27D-40CD-BB19-6CC418E489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86DEA8-3C6D-464B-889A-AD79D5C7EA3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2832F7-2073-4020-8EBF-042271D299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147970" y="96416"/>
            <a:ext cx="8848060" cy="6665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ea typeface="ＭＳ Ｐゴシック" pitchFamily="-112" charset="-128"/>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ＭＳ Ｐゴシック"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ea typeface="ＭＳ Ｐゴシック" pitchFamily="-112" charset="-128"/>
                <a:cs typeface="+mn-cs"/>
              </a:defRPr>
            </a:lvl1pPr>
          </a:lstStyle>
          <a:p>
            <a:pPr>
              <a:defRPr/>
            </a:pPr>
            <a:fld id="{0C4B5892-CCB6-415F-B710-102BA1E8211E}" type="slidenum">
              <a:rPr lang="en-US"/>
              <a:pPr>
                <a:defRPr/>
              </a:pPr>
              <a:t>‹#›</a:t>
            </a:fld>
            <a:endParaRPr lang="en-US" dirty="0"/>
          </a:p>
        </p:txBody>
      </p:sp>
      <p:sp>
        <p:nvSpPr>
          <p:cNvPr id="8" name="Footer Placeholder 8"/>
          <p:cNvSpPr>
            <a:spLocks noGrp="1"/>
          </p:cNvSpPr>
          <p:nvPr userDrawn="1"/>
        </p:nvSpPr>
        <p:spPr>
          <a:xfrm>
            <a:off x="1252870" y="6448251"/>
            <a:ext cx="6629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prstClr val="black">
                    <a:tint val="75000"/>
                  </a:prstClr>
                </a:solidFill>
              </a:rPr>
              <a:t>Copyright © 2015 The McGraw-Hill Companies, Inc. Permission required for reproduction or display.</a:t>
            </a:r>
            <a:endParaRPr lang="en-US" sz="11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676400"/>
            <a:ext cx="7772400" cy="1143000"/>
          </a:xfrm>
        </p:spPr>
        <p:txBody>
          <a:bodyPr/>
          <a:lstStyle/>
          <a:p>
            <a:pPr eaLnBrk="1" hangingPunct="1"/>
            <a:r>
              <a:rPr lang="en-US" dirty="0">
                <a:latin typeface="Arial" pitchFamily="-72" charset="0"/>
                <a:ea typeface="Arial" pitchFamily="-72" charset="0"/>
                <a:cs typeface="Arial" pitchFamily="-72" charset="0"/>
              </a:rPr>
              <a:t>Section </a:t>
            </a:r>
            <a:r>
              <a:rPr lang="en-US" dirty="0" smtClean="0">
                <a:latin typeface="Arial" pitchFamily="-72" charset="0"/>
                <a:ea typeface="Arial" pitchFamily="-72" charset="0"/>
                <a:cs typeface="Arial" pitchFamily="-72" charset="0"/>
              </a:rPr>
              <a:t>10.2</a:t>
            </a:r>
            <a:endParaRPr lang="en-US" dirty="0">
              <a:latin typeface="Arial" pitchFamily="-72" charset="0"/>
              <a:ea typeface="Arial" pitchFamily="-72" charset="0"/>
              <a:cs typeface="Arial" pitchFamily="-72" charset="0"/>
            </a:endParaRPr>
          </a:p>
        </p:txBody>
      </p:sp>
      <p:sp>
        <p:nvSpPr>
          <p:cNvPr id="14338" name="Rectangle 3"/>
          <p:cNvSpPr>
            <a:spLocks noGrp="1" noChangeArrowheads="1"/>
          </p:cNvSpPr>
          <p:nvPr>
            <p:ph type="subTitle" idx="1"/>
          </p:nvPr>
        </p:nvSpPr>
        <p:spPr>
          <a:xfrm>
            <a:off x="1371600" y="2743200"/>
            <a:ext cx="6400800" cy="1752600"/>
          </a:xfrm>
        </p:spPr>
        <p:txBody>
          <a:bodyPr/>
          <a:lstStyle/>
          <a:p>
            <a:r>
              <a:rPr lang="en-US" dirty="0" smtClean="0"/>
              <a:t>Triangles</a:t>
            </a:r>
            <a:endParaRPr lang="en-US" dirty="0" smtClean="0">
              <a:solidFill>
                <a:srgbClr val="898989"/>
              </a:solidFill>
              <a:latin typeface="Arial" pitchFamily="-72" charset="0"/>
              <a:ea typeface="Arial" pitchFamily="-72" charset="0"/>
              <a:cs typeface="Arial" pitchFamily="-72" charset="0"/>
            </a:endParaRPr>
          </a:p>
        </p:txBody>
      </p:sp>
      <p:sp>
        <p:nvSpPr>
          <p:cNvPr id="14340" name="TextBox 8"/>
          <p:cNvSpPr txBox="1">
            <a:spLocks noChangeArrowheads="1"/>
          </p:cNvSpPr>
          <p:nvPr/>
        </p:nvSpPr>
        <p:spPr bwMode="auto">
          <a:xfrm>
            <a:off x="2590800" y="685800"/>
            <a:ext cx="4343400" cy="701675"/>
          </a:xfrm>
          <a:prstGeom prst="rect">
            <a:avLst/>
          </a:prstGeom>
          <a:noFill/>
          <a:ln w="9525">
            <a:noFill/>
            <a:miter lim="800000"/>
            <a:headEnd/>
            <a:tailEnd/>
          </a:ln>
        </p:spPr>
        <p:txBody>
          <a:bodyPr>
            <a:prstTxWarp prst="textNoShape">
              <a:avLst/>
            </a:prstTxWarp>
            <a:spAutoFit/>
          </a:bodyPr>
          <a:lstStyle/>
          <a:p>
            <a:pPr eaLnBrk="0" hangingPunct="0"/>
            <a:r>
              <a:rPr lang="en-US" sz="4000" i="1">
                <a:ea typeface="Arial" pitchFamily="-72" charset="0"/>
                <a:cs typeface="Arial" pitchFamily="-72" charset="0"/>
              </a:rPr>
              <a:t>Math in Our World</a:t>
            </a:r>
            <a:endParaRPr lang="en-US" sz="4000">
              <a:ea typeface="Arial" pitchFamily="-72" charset="0"/>
              <a:cs typeface="Arial" pitchFamily="-72"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68" y="3573016"/>
            <a:ext cx="2088232" cy="26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Pythagorean Theorem</a:t>
            </a:r>
            <a:endParaRPr lang="en-US" b="1" dirty="0">
              <a:latin typeface="Arial" pitchFamily="34" charset="0"/>
              <a:cs typeface="Arial" pitchFamily="34" charset="0"/>
            </a:endParaRPr>
          </a:p>
        </p:txBody>
      </p:sp>
      <p:sp>
        <p:nvSpPr>
          <p:cNvPr id="9" name="Text Box 1030"/>
          <p:cNvSpPr txBox="1">
            <a:spLocks noChangeArrowheads="1"/>
          </p:cNvSpPr>
          <p:nvPr/>
        </p:nvSpPr>
        <p:spPr bwMode="auto">
          <a:xfrm>
            <a:off x="467544" y="1412776"/>
            <a:ext cx="8208912" cy="2246769"/>
          </a:xfrm>
          <a:prstGeom prst="rect">
            <a:avLst/>
          </a:prstGeom>
          <a:noFill/>
          <a:ln w="9525">
            <a:noFill/>
            <a:miter lim="800000"/>
            <a:headEnd/>
            <a:tailEnd/>
          </a:ln>
        </p:spPr>
        <p:txBody>
          <a:bodyPr wrap="square" lIns="45720" rIns="45720">
            <a:prstTxWarp prst="textNoShape">
              <a:avLst/>
            </a:prstTxWarp>
            <a:spAutoFit/>
          </a:bodyPr>
          <a:lstStyle/>
          <a:p>
            <a:r>
              <a:rPr lang="en-US" sz="2800" dirty="0" smtClean="0"/>
              <a:t>The sum of the squares of the lengths of the two legs in a right triangle always equals the square of the length of the hypotenuse. If we use </a:t>
            </a:r>
            <a:r>
              <a:rPr lang="en-US" sz="2800" i="1" dirty="0" smtClean="0"/>
              <a:t>a </a:t>
            </a:r>
            <a:r>
              <a:rPr lang="en-US" sz="2800" dirty="0" smtClean="0"/>
              <a:t>and </a:t>
            </a:r>
            <a:r>
              <a:rPr lang="en-US" sz="2800" i="1" dirty="0" smtClean="0"/>
              <a:t>b </a:t>
            </a:r>
            <a:r>
              <a:rPr lang="en-US" sz="2800" dirty="0" smtClean="0"/>
              <a:t>to represent the lengths of the legs and </a:t>
            </a:r>
            <a:r>
              <a:rPr lang="en-US" sz="2800" i="1" dirty="0" smtClean="0"/>
              <a:t>c </a:t>
            </a:r>
            <a:r>
              <a:rPr lang="en-US" sz="2800" dirty="0" smtClean="0"/>
              <a:t>to represent the length of the hypotenuse, as in the figure, then</a:t>
            </a:r>
            <a:endParaRPr lang="fr-FR" sz="2800" dirty="0" smtClean="0"/>
          </a:p>
        </p:txBody>
      </p:sp>
      <p:sp>
        <p:nvSpPr>
          <p:cNvPr id="11" name="Text Box 1030"/>
          <p:cNvSpPr txBox="1">
            <a:spLocks noChangeArrowheads="1"/>
          </p:cNvSpPr>
          <p:nvPr/>
        </p:nvSpPr>
        <p:spPr bwMode="auto">
          <a:xfrm>
            <a:off x="4499992" y="3891820"/>
            <a:ext cx="4392488" cy="2077492"/>
          </a:xfrm>
          <a:prstGeom prst="rect">
            <a:avLst/>
          </a:prstGeom>
          <a:noFill/>
          <a:ln w="9525">
            <a:noFill/>
            <a:miter lim="800000"/>
            <a:headEnd/>
            <a:tailEnd/>
          </a:ln>
        </p:spPr>
        <p:txBody>
          <a:bodyPr wrap="square">
            <a:prstTxWarp prst="textNoShape">
              <a:avLst/>
            </a:prstTxWarp>
            <a:spAutoFit/>
          </a:bodyPr>
          <a:lstStyle/>
          <a:p>
            <a:r>
              <a:rPr lang="pt-BR" sz="3200" i="1" dirty="0" smtClean="0"/>
              <a:t>a</a:t>
            </a:r>
            <a:r>
              <a:rPr lang="pt-BR" sz="3200" baseline="30000" dirty="0" smtClean="0"/>
              <a:t>2</a:t>
            </a:r>
            <a:r>
              <a:rPr lang="pt-BR" sz="3200" dirty="0" smtClean="0"/>
              <a:t> + </a:t>
            </a:r>
            <a:r>
              <a:rPr lang="pt-BR" sz="3200" i="1" dirty="0" smtClean="0"/>
              <a:t>b</a:t>
            </a:r>
            <a:r>
              <a:rPr lang="pt-BR" sz="3200" baseline="30000" dirty="0" smtClean="0"/>
              <a:t>2</a:t>
            </a:r>
            <a:r>
              <a:rPr lang="pt-BR" sz="3200" dirty="0" smtClean="0"/>
              <a:t> = </a:t>
            </a:r>
            <a:r>
              <a:rPr lang="pt-BR" sz="3200" i="1" dirty="0" smtClean="0"/>
              <a:t>c</a:t>
            </a:r>
            <a:r>
              <a:rPr lang="pt-BR" sz="3200" baseline="30000" dirty="0" smtClean="0"/>
              <a:t>2</a:t>
            </a:r>
          </a:p>
          <a:p>
            <a:pPr>
              <a:spcBef>
                <a:spcPts val="3000"/>
              </a:spcBef>
            </a:pPr>
            <a:r>
              <a:rPr lang="en-US" dirty="0" smtClean="0"/>
              <a:t>In addition, if the sides of any triangle satisfy this equation, the triangle is a right triangle.</a:t>
            </a:r>
            <a:endParaRPr lang="fr-FR" dirty="0" smtClean="0"/>
          </a:p>
        </p:txBody>
      </p:sp>
      <p:grpSp>
        <p:nvGrpSpPr>
          <p:cNvPr id="16" name="Group 15"/>
          <p:cNvGrpSpPr/>
          <p:nvPr/>
        </p:nvGrpSpPr>
        <p:grpSpPr>
          <a:xfrm>
            <a:off x="971600" y="3877090"/>
            <a:ext cx="2736304" cy="2072190"/>
            <a:chOff x="755576" y="4149080"/>
            <a:chExt cx="2736304" cy="2072190"/>
          </a:xfrm>
        </p:grpSpPr>
        <p:sp>
          <p:nvSpPr>
            <p:cNvPr id="12" name="Right Triangle 11"/>
            <p:cNvSpPr/>
            <p:nvPr/>
          </p:nvSpPr>
          <p:spPr>
            <a:xfrm>
              <a:off x="1115616" y="4149080"/>
              <a:ext cx="2376264" cy="165618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5576" y="4901098"/>
              <a:ext cx="360040" cy="400110"/>
            </a:xfrm>
            <a:prstGeom prst="rect">
              <a:avLst/>
            </a:prstGeom>
            <a:noFill/>
          </p:spPr>
          <p:txBody>
            <a:bodyPr wrap="square" rtlCol="0">
              <a:spAutoFit/>
            </a:bodyPr>
            <a:lstStyle/>
            <a:p>
              <a:r>
                <a:rPr lang="en-US" sz="2000" i="1" dirty="0" smtClean="0"/>
                <a:t>a</a:t>
              </a:r>
              <a:endParaRPr lang="en-US" sz="2000" i="1" dirty="0"/>
            </a:p>
          </p:txBody>
        </p:sp>
        <p:sp>
          <p:nvSpPr>
            <p:cNvPr id="14" name="TextBox 13"/>
            <p:cNvSpPr txBox="1"/>
            <p:nvPr/>
          </p:nvSpPr>
          <p:spPr>
            <a:xfrm>
              <a:off x="1979712" y="5821160"/>
              <a:ext cx="360040" cy="400110"/>
            </a:xfrm>
            <a:prstGeom prst="rect">
              <a:avLst/>
            </a:prstGeom>
            <a:noFill/>
          </p:spPr>
          <p:txBody>
            <a:bodyPr wrap="square" rtlCol="0">
              <a:spAutoFit/>
            </a:bodyPr>
            <a:lstStyle/>
            <a:p>
              <a:r>
                <a:rPr lang="en-US" sz="2000" i="1" dirty="0" smtClean="0"/>
                <a:t>b</a:t>
              </a:r>
              <a:endParaRPr lang="en-US" sz="2000" i="1" dirty="0"/>
            </a:p>
          </p:txBody>
        </p:sp>
        <p:sp>
          <p:nvSpPr>
            <p:cNvPr id="15" name="TextBox 14"/>
            <p:cNvSpPr txBox="1"/>
            <p:nvPr/>
          </p:nvSpPr>
          <p:spPr>
            <a:xfrm>
              <a:off x="2227820" y="4637094"/>
              <a:ext cx="360040" cy="400110"/>
            </a:xfrm>
            <a:prstGeom prst="rect">
              <a:avLst/>
            </a:prstGeom>
            <a:noFill/>
          </p:spPr>
          <p:txBody>
            <a:bodyPr wrap="square" rtlCol="0">
              <a:spAutoFit/>
            </a:bodyPr>
            <a:lstStyle/>
            <a:p>
              <a:r>
                <a:rPr lang="en-US" sz="2000" i="1" dirty="0" smtClean="0"/>
                <a:t>c</a:t>
              </a:r>
              <a:endParaRPr lang="en-US" sz="2000" i="1" dirty="0"/>
            </a:p>
          </p:txBody>
        </p:sp>
      </p:grpSp>
      <p:grpSp>
        <p:nvGrpSpPr>
          <p:cNvPr id="22" name="Group 21"/>
          <p:cNvGrpSpPr/>
          <p:nvPr/>
        </p:nvGrpSpPr>
        <p:grpSpPr>
          <a:xfrm>
            <a:off x="323528" y="5581400"/>
            <a:ext cx="1224136" cy="432048"/>
            <a:chOff x="107504" y="5733256"/>
            <a:chExt cx="1224136" cy="432048"/>
          </a:xfrm>
        </p:grpSpPr>
        <p:sp>
          <p:nvSpPr>
            <p:cNvPr id="18" name="Line Callout 1 17"/>
            <p:cNvSpPr/>
            <p:nvPr/>
          </p:nvSpPr>
          <p:spPr>
            <a:xfrm>
              <a:off x="107504" y="5805264"/>
              <a:ext cx="792088" cy="360040"/>
            </a:xfrm>
            <a:prstGeom prst="borderCallout1">
              <a:avLst>
                <a:gd name="adj1" fmla="val -1300"/>
                <a:gd name="adj2" fmla="val 100991"/>
                <a:gd name="adj3" fmla="val -125878"/>
                <a:gd name="adj4" fmla="val 12219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00000"/>
                  </a:solidFill>
                </a:rPr>
                <a:t>legs</a:t>
              </a:r>
              <a:endParaRPr lang="en-US" sz="2200" dirty="0">
                <a:solidFill>
                  <a:srgbClr val="C00000"/>
                </a:solidFill>
              </a:endParaRPr>
            </a:p>
          </p:txBody>
        </p:sp>
        <p:cxnSp>
          <p:nvCxnSpPr>
            <p:cNvPr id="20" name="Straight Connector 19"/>
            <p:cNvCxnSpPr/>
            <p:nvPr/>
          </p:nvCxnSpPr>
          <p:spPr>
            <a:xfrm flipV="1">
              <a:off x="899592" y="5733256"/>
              <a:ext cx="432048" cy="7200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Line Callout 1 22"/>
          <p:cNvSpPr/>
          <p:nvPr/>
        </p:nvSpPr>
        <p:spPr>
          <a:xfrm>
            <a:off x="2627784" y="3789040"/>
            <a:ext cx="1656184" cy="504056"/>
          </a:xfrm>
          <a:prstGeom prst="borderCallout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00000"/>
                </a:solidFill>
              </a:rPr>
              <a:t>hypotenuse</a:t>
            </a:r>
            <a:endParaRPr lang="en-US" sz="2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4131614"/>
            <a:ext cx="8496944" cy="1664349"/>
          </a:xfrm>
          <a:prstGeom prst="rect">
            <a:avLst/>
          </a:prstGeom>
          <a:noFill/>
          <a:ln w="9525">
            <a:noFill/>
            <a:miter lim="800000"/>
            <a:headEnd/>
            <a:tailEnd/>
          </a:ln>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5936" y="1916832"/>
            <a:ext cx="3816424" cy="2051842"/>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3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Using the</a:t>
            </a:r>
            <a:br>
              <a:rPr lang="en-US" sz="2800" b="1" dirty="0" smtClean="0">
                <a:latin typeface="Arial" pitchFamily="-72" charset="0"/>
                <a:ea typeface="Arial" pitchFamily="-72" charset="0"/>
                <a:cs typeface="Arial" pitchFamily="-72" charset="0"/>
              </a:rPr>
            </a:br>
            <a:r>
              <a:rPr lang="en-US" sz="2800" b="1" dirty="0" smtClean="0">
                <a:latin typeface="Arial" pitchFamily="-72" charset="0"/>
                <a:ea typeface="Arial" pitchFamily="-72" charset="0"/>
                <a:cs typeface="Arial" pitchFamily="-72" charset="0"/>
              </a:rPr>
              <a:t>Pythagorean Theorem</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66292" y="1484784"/>
            <a:ext cx="8210164" cy="936104"/>
          </a:xfrm>
        </p:spPr>
        <p:txBody>
          <a:bodyPr/>
          <a:lstStyle/>
          <a:p>
            <a:pPr marL="0" indent="0">
              <a:buNone/>
            </a:pPr>
            <a:r>
              <a:rPr lang="en-US" sz="2800" dirty="0" smtClean="0"/>
              <a:t>For the right triangle shown, find the length of side a.</a:t>
            </a:r>
          </a:p>
        </p:txBody>
      </p:sp>
      <p:sp>
        <p:nvSpPr>
          <p:cNvPr id="9" name="Rectangle 3"/>
          <p:cNvSpPr txBox="1">
            <a:spLocks noChangeArrowheads="1"/>
          </p:cNvSpPr>
          <p:nvPr/>
        </p:nvSpPr>
        <p:spPr bwMode="auto">
          <a:xfrm>
            <a:off x="457200" y="357301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0" name="Rectangle 3"/>
          <p:cNvSpPr>
            <a:spLocks noChangeArrowheads="1"/>
          </p:cNvSpPr>
          <p:nvPr/>
        </p:nvSpPr>
        <p:spPr bwMode="auto">
          <a:xfrm>
            <a:off x="2267744" y="5805264"/>
            <a:ext cx="5184576" cy="432048"/>
          </a:xfrm>
          <a:prstGeom prst="rect">
            <a:avLst/>
          </a:prstGeom>
          <a:noFill/>
          <a:ln w="9525">
            <a:noFill/>
            <a:miter lim="800000"/>
            <a:headEnd/>
            <a:tailEnd/>
          </a:ln>
        </p:spPr>
        <p:txBody>
          <a:bodyPr>
            <a:prstTxWarp prst="textNoShape">
              <a:avLst/>
            </a:prstTxWarp>
          </a:bodyPr>
          <a:lstStyle/>
          <a:p>
            <a:r>
              <a:rPr lang="en-US" dirty="0" smtClean="0"/>
              <a:t>The missing side is 18 inches long.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wipe(up)">
                                      <p:cBhvr>
                                        <p:cTn id="11" dur="5000"/>
                                        <p:tgtEl>
                                          <p:spTgt spid="51203"/>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4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Applying the</a:t>
            </a:r>
            <a:br>
              <a:rPr lang="en-US" sz="2800" b="1" dirty="0" smtClean="0">
                <a:latin typeface="Arial" pitchFamily="-72" charset="0"/>
                <a:ea typeface="Arial" pitchFamily="-72" charset="0"/>
                <a:cs typeface="Arial" pitchFamily="-72" charset="0"/>
              </a:rPr>
            </a:br>
            <a:r>
              <a:rPr lang="en-US" sz="2800" b="1" dirty="0" smtClean="0">
                <a:latin typeface="Arial" pitchFamily="-72" charset="0"/>
                <a:ea typeface="Arial" pitchFamily="-72" charset="0"/>
                <a:cs typeface="Arial" pitchFamily="-72" charset="0"/>
              </a:rPr>
              <a:t>Pythagorean Theorem</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66292" y="1412776"/>
            <a:ext cx="8210164" cy="1440160"/>
          </a:xfrm>
        </p:spPr>
        <p:txBody>
          <a:bodyPr/>
          <a:lstStyle/>
          <a:p>
            <a:pPr marL="0" indent="0">
              <a:buNone/>
            </a:pPr>
            <a:r>
              <a:rPr lang="en-US" sz="2800" dirty="0" smtClean="0"/>
              <a:t>To build the frame for the roof of a shed, the carpenter must cut a 2 x 4 to fit on the diagonal. If the length of the horizontal beam is 12 feet and the height is 3 feet, find the length of the diagonal beam.</a:t>
            </a:r>
          </a:p>
        </p:txBody>
      </p:sp>
      <p:pic>
        <p:nvPicPr>
          <p:cNvPr id="52226" name="Picture 2"/>
          <p:cNvPicPr>
            <a:picLocks noChangeAspect="1" noChangeArrowheads="1"/>
          </p:cNvPicPr>
          <p:nvPr/>
        </p:nvPicPr>
        <p:blipFill>
          <a:blip r:embed="rId3" cstate="print"/>
          <a:srcRect l="9797" t="50000" r="13349" b="22618"/>
          <a:stretch>
            <a:fillRect/>
          </a:stretch>
        </p:blipFill>
        <p:spPr bwMode="auto">
          <a:xfrm>
            <a:off x="899592" y="3789040"/>
            <a:ext cx="7056784"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8229" t="22618" r="4723" b="15474"/>
          <a:stretch>
            <a:fillRect/>
          </a:stretch>
        </p:blipFill>
        <p:spPr bwMode="auto">
          <a:xfrm>
            <a:off x="539552" y="2996952"/>
            <a:ext cx="7070632" cy="3312368"/>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59987" t="50000" r="13349" b="23809"/>
          <a:stretch>
            <a:fillRect/>
          </a:stretch>
        </p:blipFill>
        <p:spPr bwMode="auto">
          <a:xfrm>
            <a:off x="5940152" y="2564904"/>
            <a:ext cx="2448272" cy="1584176"/>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a:lstStyle/>
          <a:p>
            <a:pPr marL="2743200" indent="-2743200" algn="l" eaLnBrk="1" hangingPunct="1">
              <a:tabLst>
                <a:tab pos="2179638" algn="r"/>
                <a:tab pos="2743200" algn="l"/>
              </a:tabLst>
            </a:pP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EXAMPLE 4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Applying the</a:t>
            </a:r>
            <a:br>
              <a:rPr lang="en-US" sz="2800" b="1" dirty="0" smtClean="0">
                <a:latin typeface="Arial" pitchFamily="-72" charset="0"/>
                <a:ea typeface="Arial" pitchFamily="-72" charset="0"/>
                <a:cs typeface="Arial" pitchFamily="-72" charset="0"/>
              </a:rPr>
            </a:br>
            <a:r>
              <a:rPr lang="en-US" sz="2800" b="1" dirty="0" smtClean="0">
                <a:latin typeface="Arial" pitchFamily="-72" charset="0"/>
                <a:ea typeface="Arial" pitchFamily="-72" charset="0"/>
                <a:cs typeface="Arial" pitchFamily="-72" charset="0"/>
              </a:rPr>
              <a:t>Pythagorean Theorem</a:t>
            </a:r>
            <a:endParaRPr lang="en-US" sz="2800" b="1" dirty="0" smtClean="0">
              <a:solidFill>
                <a:srgbClr val="FFFFFF"/>
              </a:solidFill>
              <a:latin typeface="Arial" pitchFamily="-72" charset="0"/>
              <a:ea typeface="Arial" pitchFamily="-72" charset="0"/>
              <a:cs typeface="Arial" pitchFamily="-72" charset="0"/>
            </a:endParaRPr>
          </a:p>
        </p:txBody>
      </p:sp>
      <p:sp>
        <p:nvSpPr>
          <p:cNvPr id="9"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0" name="Rectangle 3"/>
          <p:cNvSpPr>
            <a:spLocks noChangeArrowheads="1"/>
          </p:cNvSpPr>
          <p:nvPr/>
        </p:nvSpPr>
        <p:spPr bwMode="auto">
          <a:xfrm>
            <a:off x="457200" y="1827114"/>
            <a:ext cx="8219256" cy="1241846"/>
          </a:xfrm>
          <a:prstGeom prst="rect">
            <a:avLst/>
          </a:prstGeom>
          <a:noFill/>
          <a:ln w="9525">
            <a:noFill/>
            <a:miter lim="800000"/>
            <a:headEnd/>
            <a:tailEnd/>
          </a:ln>
        </p:spPr>
        <p:txBody>
          <a:bodyPr>
            <a:prstTxWarp prst="textNoShape">
              <a:avLst/>
            </a:prstTxWarp>
          </a:bodyPr>
          <a:lstStyle/>
          <a:p>
            <a:r>
              <a:rPr lang="en-US" dirty="0" smtClean="0"/>
              <a:t>The frame forms two right triangles with legs of 3 feet and 6 feet. The length of the diagonal beam can be found using the Pythagorean theorem.</a:t>
            </a:r>
            <a:endParaRPr lang="en-US" dirty="0"/>
          </a:p>
        </p:txBody>
      </p:sp>
      <p:sp>
        <p:nvSpPr>
          <p:cNvPr id="11" name="Rectangle 3"/>
          <p:cNvSpPr>
            <a:spLocks noChangeArrowheads="1"/>
          </p:cNvSpPr>
          <p:nvPr/>
        </p:nvSpPr>
        <p:spPr bwMode="auto">
          <a:xfrm>
            <a:off x="3203848" y="5445224"/>
            <a:ext cx="5472608" cy="792088"/>
          </a:xfrm>
          <a:prstGeom prst="rect">
            <a:avLst/>
          </a:prstGeom>
          <a:noFill/>
          <a:ln w="9525">
            <a:noFill/>
            <a:miter lim="800000"/>
            <a:headEnd/>
            <a:tailEnd/>
          </a:ln>
        </p:spPr>
        <p:txBody>
          <a:bodyPr>
            <a:prstTxWarp prst="textNoShape">
              <a:avLst/>
            </a:prstTxWarp>
          </a:bodyPr>
          <a:lstStyle/>
          <a:p>
            <a:r>
              <a:rPr lang="en-US" dirty="0" smtClean="0"/>
              <a:t>The length of the beam should be about 6.7 feet.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3250"/>
                                        </p:tgtEl>
                                        <p:attrNameLst>
                                          <p:attrName>style.visibility</p:attrName>
                                        </p:attrNameLst>
                                      </p:cBhvr>
                                      <p:to>
                                        <p:strVal val="visible"/>
                                      </p:to>
                                    </p:set>
                                    <p:animEffect transition="in" filter="wipe(up)">
                                      <p:cBhvr>
                                        <p:cTn id="15" dur="5000"/>
                                        <p:tgtEl>
                                          <p:spTgt spid="53250"/>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580112" y="1916832"/>
            <a:ext cx="3096343" cy="4392488"/>
            <a:chOff x="5796136" y="1988840"/>
            <a:chExt cx="3096343" cy="4320480"/>
          </a:xfrm>
        </p:grpSpPr>
        <p:pic>
          <p:nvPicPr>
            <p:cNvPr id="54275" name="Picture 3"/>
            <p:cNvPicPr>
              <a:picLocks noChangeAspect="1" noChangeArrowheads="1"/>
            </p:cNvPicPr>
            <p:nvPr/>
          </p:nvPicPr>
          <p:blipFill>
            <a:blip r:embed="rId3" cstate="print"/>
            <a:srcRect l="43151" t="14284" r="18631" b="4760"/>
            <a:stretch>
              <a:fillRect/>
            </a:stretch>
          </p:blipFill>
          <p:spPr bwMode="auto">
            <a:xfrm>
              <a:off x="5796136" y="1988840"/>
              <a:ext cx="3096343" cy="4320480"/>
            </a:xfrm>
            <a:prstGeom prst="rect">
              <a:avLst/>
            </a:prstGeom>
            <a:noFill/>
            <a:ln w="9525">
              <a:noFill/>
              <a:miter lim="800000"/>
              <a:headEnd/>
              <a:tailEnd/>
            </a:ln>
          </p:spPr>
        </p:pic>
        <p:sp>
          <p:nvSpPr>
            <p:cNvPr id="12" name="Rectangle 11"/>
            <p:cNvSpPr/>
            <p:nvPr/>
          </p:nvSpPr>
          <p:spPr>
            <a:xfrm>
              <a:off x="6228184" y="1988840"/>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Similar Triangles</a:t>
            </a:r>
            <a:endParaRPr lang="en-US" b="1" dirty="0">
              <a:latin typeface="Arial" pitchFamily="34" charset="0"/>
              <a:cs typeface="Arial" pitchFamily="34" charset="0"/>
            </a:endParaRPr>
          </a:p>
        </p:txBody>
      </p:sp>
      <p:sp>
        <p:nvSpPr>
          <p:cNvPr id="8" name="Text Box 1030"/>
          <p:cNvSpPr txBox="1">
            <a:spLocks noChangeArrowheads="1"/>
          </p:cNvSpPr>
          <p:nvPr/>
        </p:nvSpPr>
        <p:spPr bwMode="auto">
          <a:xfrm>
            <a:off x="503548" y="1355284"/>
            <a:ext cx="8316924" cy="1569660"/>
          </a:xfrm>
          <a:prstGeom prst="rect">
            <a:avLst/>
          </a:prstGeom>
          <a:noFill/>
          <a:ln w="9525">
            <a:noFill/>
            <a:miter lim="800000"/>
            <a:headEnd/>
            <a:tailEnd/>
          </a:ln>
        </p:spPr>
        <p:txBody>
          <a:bodyPr wrap="square">
            <a:prstTxWarp prst="textNoShape">
              <a:avLst/>
            </a:prstTxWarp>
            <a:spAutoFit/>
          </a:bodyPr>
          <a:lstStyle/>
          <a:p>
            <a:r>
              <a:rPr lang="en-US" sz="3200" dirty="0" smtClean="0"/>
              <a:t>When two triangles have the same shape but not necessarily the same size, they are called </a:t>
            </a:r>
            <a:r>
              <a:rPr lang="en-US" sz="3200" b="1" dirty="0" smtClean="0"/>
              <a:t>similar triangles.</a:t>
            </a:r>
            <a:endParaRPr lang="en-US" sz="3200" dirty="0" smtClean="0"/>
          </a:p>
        </p:txBody>
      </p:sp>
      <p:sp>
        <p:nvSpPr>
          <p:cNvPr id="10" name="Text Box 1030"/>
          <p:cNvSpPr txBox="1">
            <a:spLocks noChangeArrowheads="1"/>
          </p:cNvSpPr>
          <p:nvPr/>
        </p:nvSpPr>
        <p:spPr bwMode="auto">
          <a:xfrm>
            <a:off x="499628" y="3053278"/>
            <a:ext cx="4648436" cy="1815882"/>
          </a:xfrm>
          <a:prstGeom prst="rect">
            <a:avLst/>
          </a:prstGeom>
          <a:noFill/>
          <a:ln w="9525">
            <a:noFill/>
            <a:miter lim="800000"/>
            <a:headEnd/>
            <a:tailEnd/>
          </a:ln>
        </p:spPr>
        <p:txBody>
          <a:bodyPr wrap="square">
            <a:prstTxWarp prst="textNoShape">
              <a:avLst/>
            </a:prstTxWarp>
            <a:spAutoFit/>
          </a:bodyPr>
          <a:lstStyle/>
          <a:p>
            <a:r>
              <a:rPr lang="en-US" sz="2800" dirty="0" smtClean="0"/>
              <a:t>Since the measure of angle </a:t>
            </a:r>
            <a:r>
              <a:rPr lang="en-US" sz="2800" i="1" dirty="0" smtClean="0"/>
              <a:t>A </a:t>
            </a:r>
            <a:r>
              <a:rPr lang="en-US" sz="2800" dirty="0" smtClean="0"/>
              <a:t>and the measure of angle </a:t>
            </a:r>
            <a:r>
              <a:rPr lang="en-US" sz="2800" i="1" dirty="0" smtClean="0"/>
              <a:t>A’ </a:t>
            </a:r>
            <a:r>
              <a:rPr lang="en-US" sz="2800" dirty="0" smtClean="0"/>
              <a:t>are equal, they are called </a:t>
            </a:r>
            <a:r>
              <a:rPr lang="en-US" sz="2800" i="1" dirty="0" smtClean="0"/>
              <a:t>corresponding angles.</a:t>
            </a:r>
          </a:p>
        </p:txBody>
      </p:sp>
      <p:pic>
        <p:nvPicPr>
          <p:cNvPr id="11" name="Picture 3"/>
          <p:cNvPicPr>
            <a:picLocks noChangeAspect="1" noChangeArrowheads="1"/>
          </p:cNvPicPr>
          <p:nvPr/>
        </p:nvPicPr>
        <p:blipFill>
          <a:blip r:embed="rId3" cstate="print"/>
          <a:srcRect l="23336" t="62700" r="61397" b="4760"/>
          <a:stretch>
            <a:fillRect/>
          </a:stretch>
        </p:blipFill>
        <p:spPr bwMode="auto">
          <a:xfrm>
            <a:off x="5279284" y="2924944"/>
            <a:ext cx="1236932" cy="1736576"/>
          </a:xfrm>
          <a:prstGeom prst="rect">
            <a:avLst/>
          </a:prstGeom>
          <a:noFill/>
          <a:ln w="9525">
            <a:noFill/>
            <a:miter lim="800000"/>
            <a:headEnd/>
            <a:tailEnd/>
          </a:ln>
        </p:spPr>
      </p:pic>
      <p:pic>
        <p:nvPicPr>
          <p:cNvPr id="54276" name="Picture 4"/>
          <p:cNvPicPr>
            <a:picLocks noChangeAspect="1" noChangeArrowheads="1"/>
          </p:cNvPicPr>
          <p:nvPr/>
        </p:nvPicPr>
        <p:blipFill>
          <a:blip r:embed="rId4" cstate="print"/>
          <a:srcRect l="10789" t="71430" r="40590" b="22617"/>
          <a:stretch>
            <a:fillRect/>
          </a:stretch>
        </p:blipFill>
        <p:spPr bwMode="auto">
          <a:xfrm>
            <a:off x="683568" y="5085184"/>
            <a:ext cx="4464496" cy="36004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l="60103" t="71430" r="17063" b="22756"/>
          <a:stretch>
            <a:fillRect/>
          </a:stretch>
        </p:blipFill>
        <p:spPr bwMode="auto">
          <a:xfrm>
            <a:off x="1907704" y="5517232"/>
            <a:ext cx="2096616" cy="351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5580112" y="1988840"/>
            <a:ext cx="3096343" cy="4320480"/>
            <a:chOff x="5796136" y="1988840"/>
            <a:chExt cx="3096343" cy="4320480"/>
          </a:xfrm>
        </p:grpSpPr>
        <p:pic>
          <p:nvPicPr>
            <p:cNvPr id="54275" name="Picture 3"/>
            <p:cNvPicPr>
              <a:picLocks noChangeAspect="1" noChangeArrowheads="1"/>
            </p:cNvPicPr>
            <p:nvPr/>
          </p:nvPicPr>
          <p:blipFill>
            <a:blip r:embed="rId3" cstate="print"/>
            <a:srcRect l="43151" t="14284" r="18631" b="4760"/>
            <a:stretch>
              <a:fillRect/>
            </a:stretch>
          </p:blipFill>
          <p:spPr bwMode="auto">
            <a:xfrm>
              <a:off x="5796136" y="1988840"/>
              <a:ext cx="3096343" cy="4320480"/>
            </a:xfrm>
            <a:prstGeom prst="rect">
              <a:avLst/>
            </a:prstGeom>
            <a:noFill/>
            <a:ln w="9525">
              <a:noFill/>
              <a:miter lim="800000"/>
              <a:headEnd/>
              <a:tailEnd/>
            </a:ln>
          </p:spPr>
        </p:pic>
        <p:sp>
          <p:nvSpPr>
            <p:cNvPr id="12" name="Rectangle 11"/>
            <p:cNvSpPr/>
            <p:nvPr/>
          </p:nvSpPr>
          <p:spPr>
            <a:xfrm>
              <a:off x="6228184" y="1988840"/>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Similar Triangles</a:t>
            </a:r>
            <a:endParaRPr lang="en-US" b="1" dirty="0">
              <a:latin typeface="Arial" pitchFamily="34" charset="0"/>
              <a:cs typeface="Arial" pitchFamily="34" charset="0"/>
            </a:endParaRPr>
          </a:p>
        </p:txBody>
      </p:sp>
      <p:pic>
        <p:nvPicPr>
          <p:cNvPr id="54276" name="Picture 4"/>
          <p:cNvPicPr>
            <a:picLocks noChangeAspect="1" noChangeArrowheads="1"/>
          </p:cNvPicPr>
          <p:nvPr/>
        </p:nvPicPr>
        <p:blipFill>
          <a:blip r:embed="rId4" cstate="print"/>
          <a:srcRect l="10789" t="71430" r="40590" b="22617"/>
          <a:stretch>
            <a:fillRect/>
          </a:stretch>
        </p:blipFill>
        <p:spPr bwMode="auto">
          <a:xfrm>
            <a:off x="683568" y="5085184"/>
            <a:ext cx="4464496" cy="36004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l="60103" t="71430" r="17063" b="22756"/>
          <a:stretch>
            <a:fillRect/>
          </a:stretch>
        </p:blipFill>
        <p:spPr bwMode="auto">
          <a:xfrm>
            <a:off x="1907704" y="5517232"/>
            <a:ext cx="2096616" cy="351656"/>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l="23336" t="62700" r="61397" b="4760"/>
          <a:stretch>
            <a:fillRect/>
          </a:stretch>
        </p:blipFill>
        <p:spPr bwMode="auto">
          <a:xfrm>
            <a:off x="5279284" y="2924944"/>
            <a:ext cx="1236932" cy="1736576"/>
          </a:xfrm>
          <a:prstGeom prst="rect">
            <a:avLst/>
          </a:prstGeom>
          <a:noFill/>
          <a:ln w="9525">
            <a:noFill/>
            <a:miter lim="800000"/>
            <a:headEnd/>
            <a:tailEnd/>
          </a:ln>
        </p:spPr>
      </p:pic>
      <p:sp>
        <p:nvSpPr>
          <p:cNvPr id="8" name="Text Box 1030"/>
          <p:cNvSpPr txBox="1">
            <a:spLocks noChangeArrowheads="1"/>
          </p:cNvSpPr>
          <p:nvPr/>
        </p:nvSpPr>
        <p:spPr bwMode="auto">
          <a:xfrm>
            <a:off x="503548" y="1268760"/>
            <a:ext cx="7812868" cy="2246769"/>
          </a:xfrm>
          <a:prstGeom prst="rect">
            <a:avLst/>
          </a:prstGeom>
          <a:noFill/>
          <a:ln w="9525">
            <a:noFill/>
            <a:miter lim="800000"/>
            <a:headEnd/>
            <a:tailEnd/>
          </a:ln>
        </p:spPr>
        <p:txBody>
          <a:bodyPr wrap="square">
            <a:prstTxWarp prst="textNoShape">
              <a:avLst/>
            </a:prstTxWarp>
            <a:spAutoFit/>
          </a:bodyPr>
          <a:lstStyle/>
          <a:p>
            <a:r>
              <a:rPr lang="en-US" sz="2800" dirty="0" smtClean="0"/>
              <a:t>When two triangles are similar, then their corresponding angles will have the same measure. Also, if all of the corresponding angles have equal measure, we know </a:t>
            </a:r>
          </a:p>
          <a:p>
            <a:r>
              <a:rPr lang="en-US" sz="2800" dirty="0" smtClean="0"/>
              <a:t>that two triangles are similar.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5580112" y="1988840"/>
            <a:ext cx="3096343" cy="4320480"/>
            <a:chOff x="5796136" y="1988840"/>
            <a:chExt cx="3096343" cy="4320480"/>
          </a:xfrm>
        </p:grpSpPr>
        <p:pic>
          <p:nvPicPr>
            <p:cNvPr id="54275" name="Picture 3"/>
            <p:cNvPicPr>
              <a:picLocks noChangeAspect="1" noChangeArrowheads="1"/>
            </p:cNvPicPr>
            <p:nvPr/>
          </p:nvPicPr>
          <p:blipFill>
            <a:blip r:embed="rId3" cstate="print"/>
            <a:srcRect l="43151" t="14284" r="18631" b="4760"/>
            <a:stretch>
              <a:fillRect/>
            </a:stretch>
          </p:blipFill>
          <p:spPr bwMode="auto">
            <a:xfrm>
              <a:off x="5796136" y="1988840"/>
              <a:ext cx="3096343" cy="4320480"/>
            </a:xfrm>
            <a:prstGeom prst="rect">
              <a:avLst/>
            </a:prstGeom>
            <a:noFill/>
            <a:ln w="9525">
              <a:noFill/>
              <a:miter lim="800000"/>
              <a:headEnd/>
              <a:tailEnd/>
            </a:ln>
          </p:spPr>
        </p:pic>
        <p:sp>
          <p:nvSpPr>
            <p:cNvPr id="12" name="Rectangle 11"/>
            <p:cNvSpPr/>
            <p:nvPr/>
          </p:nvSpPr>
          <p:spPr>
            <a:xfrm>
              <a:off x="6228184" y="1988840"/>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Similar Triangle Relationships</a:t>
            </a:r>
            <a:endParaRPr lang="en-US" b="1" dirty="0">
              <a:latin typeface="Arial" pitchFamily="34" charset="0"/>
              <a:cs typeface="Arial" pitchFamily="34" charset="0"/>
            </a:endParaRPr>
          </a:p>
        </p:txBody>
      </p:sp>
      <p:pic>
        <p:nvPicPr>
          <p:cNvPr id="11" name="Picture 3"/>
          <p:cNvPicPr>
            <a:picLocks noChangeAspect="1" noChangeArrowheads="1"/>
          </p:cNvPicPr>
          <p:nvPr/>
        </p:nvPicPr>
        <p:blipFill>
          <a:blip r:embed="rId3" cstate="print"/>
          <a:srcRect l="23336" t="62700" r="61397" b="4760"/>
          <a:stretch>
            <a:fillRect/>
          </a:stretch>
        </p:blipFill>
        <p:spPr bwMode="auto">
          <a:xfrm>
            <a:off x="5279284" y="2924944"/>
            <a:ext cx="1236932" cy="1736576"/>
          </a:xfrm>
          <a:prstGeom prst="rect">
            <a:avLst/>
          </a:prstGeom>
          <a:noFill/>
          <a:ln w="9525">
            <a:noFill/>
            <a:miter lim="800000"/>
            <a:headEnd/>
            <a:tailEnd/>
          </a:ln>
        </p:spPr>
      </p:pic>
      <p:sp>
        <p:nvSpPr>
          <p:cNvPr id="8" name="Text Box 1030"/>
          <p:cNvSpPr txBox="1">
            <a:spLocks noChangeArrowheads="1"/>
          </p:cNvSpPr>
          <p:nvPr/>
        </p:nvSpPr>
        <p:spPr bwMode="auto">
          <a:xfrm>
            <a:off x="503548" y="1268760"/>
            <a:ext cx="7812868" cy="1815882"/>
          </a:xfrm>
          <a:prstGeom prst="rect">
            <a:avLst/>
          </a:prstGeom>
          <a:noFill/>
          <a:ln w="9525">
            <a:noFill/>
            <a:miter lim="800000"/>
            <a:headEnd/>
            <a:tailEnd/>
          </a:ln>
        </p:spPr>
        <p:txBody>
          <a:bodyPr wrap="square">
            <a:prstTxWarp prst="textNoShape">
              <a:avLst/>
            </a:prstTxWarp>
            <a:spAutoFit/>
          </a:bodyPr>
          <a:lstStyle/>
          <a:p>
            <a:r>
              <a:rPr lang="en-US" sz="2800" dirty="0" smtClean="0"/>
              <a:t>The sides that are opposite the corresponding angles are called </a:t>
            </a:r>
            <a:r>
              <a:rPr lang="en-US" sz="2800" i="1" dirty="0" smtClean="0"/>
              <a:t>corresponding sides</a:t>
            </a:r>
            <a:r>
              <a:rPr lang="en-US" sz="2800" dirty="0" smtClean="0"/>
              <a:t>. When two triangles are similar, the ratios of the corresponding sides are equal.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48" y="3265205"/>
            <a:ext cx="4455169" cy="27926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mtClean="0">
                <a:latin typeface="Arial" pitchFamily="-72" charset="0"/>
                <a:ea typeface="Arial" pitchFamily="-72" charset="0"/>
                <a:cs typeface="Arial" pitchFamily="-72" charset="0"/>
              </a:rPr>
              <a:t>Similar Triangle Relationships</a:t>
            </a:r>
            <a:endParaRPr lang="en-US" b="1" dirty="0">
              <a:latin typeface="Arial" pitchFamily="34" charset="0"/>
              <a:cs typeface="Arial" pitchFamily="34" charset="0"/>
            </a:endParaRPr>
          </a:p>
        </p:txBody>
      </p:sp>
      <p:sp>
        <p:nvSpPr>
          <p:cNvPr id="3" name="Text Box 1030"/>
          <p:cNvSpPr txBox="1">
            <a:spLocks noChangeArrowheads="1"/>
          </p:cNvSpPr>
          <p:nvPr/>
        </p:nvSpPr>
        <p:spPr bwMode="auto">
          <a:xfrm>
            <a:off x="503548" y="1268760"/>
            <a:ext cx="7812868" cy="523220"/>
          </a:xfrm>
          <a:prstGeom prst="rect">
            <a:avLst/>
          </a:prstGeom>
          <a:noFill/>
          <a:ln w="9525">
            <a:noFill/>
            <a:miter lim="800000"/>
            <a:headEnd/>
            <a:tailEnd/>
          </a:ln>
        </p:spPr>
        <p:txBody>
          <a:bodyPr wrap="square">
            <a:prstTxWarp prst="textNoShape">
              <a:avLst/>
            </a:prstTxWarp>
            <a:spAutoFit/>
          </a:bodyPr>
          <a:lstStyle/>
          <a:p>
            <a:r>
              <a:rPr lang="en-US" sz="2800" dirty="0" smtClean="0"/>
              <a:t>If triangle ABC is similar to triangle A’B’C’ then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749" y="2060847"/>
            <a:ext cx="6982465" cy="3243359"/>
          </a:xfrm>
          <a:prstGeom prst="rect">
            <a:avLst/>
          </a:prstGeom>
        </p:spPr>
      </p:pic>
    </p:spTree>
    <p:extLst>
      <p:ext uri="{BB962C8B-B14F-4D97-AF65-F5344CB8AC3E}">
        <p14:creationId xmlns:p14="http://schemas.microsoft.com/office/powerpoint/2010/main" val="313306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5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Using Similar Triangles</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395536" y="1484784"/>
            <a:ext cx="8352928" cy="936104"/>
          </a:xfrm>
        </p:spPr>
        <p:txBody>
          <a:bodyPr/>
          <a:lstStyle/>
          <a:p>
            <a:pPr marL="0" indent="0">
              <a:buNone/>
            </a:pPr>
            <a:r>
              <a:rPr lang="en-US" sz="2800" dirty="0" smtClean="0"/>
              <a:t>If the two triangles below are similar, find the length of side </a:t>
            </a:r>
            <a:r>
              <a:rPr lang="en-US" sz="2800" i="1" dirty="0" smtClean="0"/>
              <a:t>B’C’.</a:t>
            </a:r>
            <a:endParaRPr lang="en-US" sz="2800" dirty="0" smtClean="0"/>
          </a:p>
        </p:txBody>
      </p:sp>
      <p:pic>
        <p:nvPicPr>
          <p:cNvPr id="56322" name="Picture 2"/>
          <p:cNvPicPr>
            <a:picLocks noChangeAspect="1" noChangeArrowheads="1"/>
          </p:cNvPicPr>
          <p:nvPr/>
        </p:nvPicPr>
        <p:blipFill>
          <a:blip r:embed="rId3" cstate="print"/>
          <a:srcRect l="9013" t="42857" r="8644" b="19046"/>
          <a:stretch>
            <a:fillRect/>
          </a:stretch>
        </p:blipFill>
        <p:spPr bwMode="auto">
          <a:xfrm>
            <a:off x="827584" y="2780928"/>
            <a:ext cx="7560840"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l="9013" t="42857" r="49526" b="19046"/>
          <a:stretch>
            <a:fillRect/>
          </a:stretch>
        </p:blipFill>
        <p:spPr bwMode="auto">
          <a:xfrm>
            <a:off x="539552" y="4653136"/>
            <a:ext cx="2736304" cy="165618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6894" t="42857" r="8644" b="19239"/>
          <a:stretch>
            <a:fillRect/>
          </a:stretch>
        </p:blipFill>
        <p:spPr bwMode="auto">
          <a:xfrm>
            <a:off x="3851920" y="4661520"/>
            <a:ext cx="2274385" cy="1647800"/>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5 	Using Similar Triangles</a:t>
            </a:r>
            <a:endParaRPr lang="en-US" sz="2800" b="1" dirty="0" smtClean="0">
              <a:solidFill>
                <a:srgbClr val="FFFFFF"/>
              </a:solidFill>
              <a:latin typeface="Arial" pitchFamily="-72" charset="0"/>
              <a:ea typeface="Arial" pitchFamily="-72" charset="0"/>
              <a:cs typeface="Arial" pitchFamily="-72" charset="0"/>
            </a:endParaRPr>
          </a:p>
        </p:txBody>
      </p:sp>
      <p:sp>
        <p:nvSpPr>
          <p:cNvPr id="11"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2" name="Rectangle 3"/>
          <p:cNvSpPr>
            <a:spLocks noChangeArrowheads="1"/>
          </p:cNvSpPr>
          <p:nvPr/>
        </p:nvSpPr>
        <p:spPr bwMode="auto">
          <a:xfrm>
            <a:off x="457200" y="1827114"/>
            <a:ext cx="8219256" cy="2249958"/>
          </a:xfrm>
          <a:prstGeom prst="rect">
            <a:avLst/>
          </a:prstGeom>
          <a:noFill/>
          <a:ln w="9525">
            <a:noFill/>
            <a:miter lim="800000"/>
            <a:headEnd/>
            <a:tailEnd/>
          </a:ln>
        </p:spPr>
        <p:txBody>
          <a:bodyPr>
            <a:prstTxWarp prst="textNoShape">
              <a:avLst/>
            </a:prstTxWarp>
          </a:bodyPr>
          <a:lstStyle/>
          <a:p>
            <a:r>
              <a:rPr lang="en-US" dirty="0" smtClean="0"/>
              <a:t>To begin, we will use the variable </a:t>
            </a:r>
            <a:r>
              <a:rPr lang="en-US" i="1" dirty="0" smtClean="0"/>
              <a:t>x </a:t>
            </a:r>
            <a:r>
              <a:rPr lang="en-US" dirty="0" smtClean="0"/>
              <a:t>to represent the length we’re asked to find. </a:t>
            </a:r>
          </a:p>
          <a:p>
            <a:r>
              <a:rPr lang="en-US" dirty="0" smtClean="0"/>
              <a:t>Now we want to write ratios of corresponding sides. Sides </a:t>
            </a:r>
            <a:r>
              <a:rPr lang="en-US" i="1" dirty="0" smtClean="0"/>
              <a:t>AB </a:t>
            </a:r>
            <a:r>
              <a:rPr lang="en-US" dirty="0" smtClean="0"/>
              <a:t>and</a:t>
            </a:r>
            <a:r>
              <a:rPr lang="en-US" i="1" dirty="0" smtClean="0"/>
              <a:t> AB </a:t>
            </a:r>
            <a:r>
              <a:rPr lang="en-US" dirty="0" smtClean="0"/>
              <a:t>are corresponding, and sides </a:t>
            </a:r>
            <a:r>
              <a:rPr lang="en-US" i="1" dirty="0" smtClean="0"/>
              <a:t>BC </a:t>
            </a:r>
            <a:r>
              <a:rPr lang="en-US" dirty="0" smtClean="0"/>
              <a:t>and</a:t>
            </a:r>
            <a:r>
              <a:rPr lang="en-US" i="1" dirty="0" smtClean="0"/>
              <a:t> BC </a:t>
            </a:r>
            <a:r>
              <a:rPr lang="en-US" dirty="0" smtClean="0"/>
              <a:t>are as well. So the ratios formed from these corresponding sides will be equal:</a:t>
            </a:r>
            <a:endParaRPr lang="en-US" dirty="0"/>
          </a:p>
        </p:txBody>
      </p:sp>
      <p:pic>
        <p:nvPicPr>
          <p:cNvPr id="57346" name="Picture 2"/>
          <p:cNvPicPr>
            <a:picLocks noChangeAspect="1" noChangeArrowheads="1"/>
          </p:cNvPicPr>
          <p:nvPr/>
        </p:nvPicPr>
        <p:blipFill>
          <a:blip r:embed="rId4" cstate="print"/>
          <a:srcRect l="7445" t="63096" r="3938" b="19046"/>
          <a:stretch>
            <a:fillRect/>
          </a:stretch>
        </p:blipFill>
        <p:spPr bwMode="auto">
          <a:xfrm>
            <a:off x="2483768" y="4037563"/>
            <a:ext cx="6264696" cy="8315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7346"/>
                                        </p:tgtEl>
                                        <p:attrNameLst>
                                          <p:attrName>style.visibility</p:attrName>
                                        </p:attrNameLst>
                                      </p:cBhvr>
                                      <p:to>
                                        <p:strVal val="visible"/>
                                      </p:to>
                                    </p:set>
                                    <p:animEffect transition="in" filter="fade">
                                      <p:cBhvr>
                                        <p:cTn id="16"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atin typeface="Arial" pitchFamily="-72" charset="0"/>
                <a:ea typeface="Arial" pitchFamily="-72" charset="0"/>
                <a:cs typeface="Arial" pitchFamily="-72" charset="0"/>
              </a:rPr>
              <a:t>Learning Objectives</a:t>
            </a:r>
          </a:p>
        </p:txBody>
      </p:sp>
      <p:sp>
        <p:nvSpPr>
          <p:cNvPr id="16387" name="Rectangle 3"/>
          <p:cNvSpPr>
            <a:spLocks noGrp="1" noChangeArrowheads="1"/>
          </p:cNvSpPr>
          <p:nvPr>
            <p:ph idx="1"/>
          </p:nvPr>
        </p:nvSpPr>
        <p:spPr>
          <a:xfrm>
            <a:off x="457200" y="1714500"/>
            <a:ext cx="8458200" cy="3786202"/>
          </a:xfrm>
        </p:spPr>
        <p:txBody>
          <a:bodyPr/>
          <a:lstStyle/>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Identify types of triangles.</a:t>
            </a:r>
          </a:p>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Find one missing angle in a triangle.</a:t>
            </a:r>
          </a:p>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Use the Pythagorean theorem to find side lengths.</a:t>
            </a:r>
          </a:p>
          <a:p>
            <a:pPr eaLnBrk="1" hangingPunct="1">
              <a:buClr>
                <a:srgbClr val="92D050"/>
              </a:buClr>
              <a:buFont typeface="Courier New" pitchFamily="49" charset="0"/>
              <a:buChar char="o"/>
              <a:tabLst>
                <a:tab pos="454025" algn="l"/>
              </a:tabLst>
            </a:pPr>
            <a:r>
              <a:rPr lang="en-US" sz="2800" dirty="0" smtClean="0">
                <a:latin typeface="Arial" pitchFamily="-72" charset="0"/>
                <a:ea typeface="Arial" pitchFamily="-72" charset="0"/>
                <a:cs typeface="Arial" pitchFamily="-72" charset="0"/>
              </a:rPr>
              <a:t>Use similar triangles to find side lengths.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l="9013" t="42857" r="49526" b="19046"/>
          <a:stretch>
            <a:fillRect/>
          </a:stretch>
        </p:blipFill>
        <p:spPr bwMode="auto">
          <a:xfrm>
            <a:off x="539552" y="4653136"/>
            <a:ext cx="2736304" cy="1656184"/>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rIns="45720"/>
          <a:lstStyle/>
          <a:p>
            <a:pPr marL="2743200" indent="-2743200" algn="l" eaLnBrk="1" hangingPunct="1">
              <a:tabLst>
                <a:tab pos="2179638" algn="r"/>
                <a:tab pos="2743200" algn="l"/>
              </a:tabLst>
            </a:pP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EXAMPLE 5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Using Similar Triangles</a:t>
            </a:r>
            <a:endParaRPr lang="en-US" sz="2800" b="1" dirty="0" smtClean="0">
              <a:solidFill>
                <a:srgbClr val="FFFFFF"/>
              </a:solidFill>
              <a:latin typeface="Arial" pitchFamily="-72" charset="0"/>
              <a:ea typeface="Arial" pitchFamily="-72" charset="0"/>
              <a:cs typeface="Arial" pitchFamily="-72" charset="0"/>
            </a:endParaRPr>
          </a:p>
        </p:txBody>
      </p:sp>
      <p:sp>
        <p:nvSpPr>
          <p:cNvPr id="11" name="Rectangle 3"/>
          <p:cNvSpPr txBox="1">
            <a:spLocks noChangeArrowheads="1"/>
          </p:cNvSpPr>
          <p:nvPr/>
        </p:nvSpPr>
        <p:spPr bwMode="auto">
          <a:xfrm>
            <a:off x="457200" y="1412776"/>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2" name="Rectangle 3"/>
          <p:cNvSpPr>
            <a:spLocks noChangeArrowheads="1"/>
          </p:cNvSpPr>
          <p:nvPr/>
        </p:nvSpPr>
        <p:spPr bwMode="auto">
          <a:xfrm>
            <a:off x="457200" y="1827114"/>
            <a:ext cx="8219256" cy="449758"/>
          </a:xfrm>
          <a:prstGeom prst="rect">
            <a:avLst/>
          </a:prstGeom>
          <a:noFill/>
          <a:ln w="9525">
            <a:noFill/>
            <a:miter lim="800000"/>
            <a:headEnd/>
            <a:tailEnd/>
          </a:ln>
        </p:spPr>
        <p:txBody>
          <a:bodyPr>
            <a:prstTxWarp prst="textNoShape">
              <a:avLst/>
            </a:prstTxWarp>
          </a:bodyPr>
          <a:lstStyle/>
          <a:p>
            <a:r>
              <a:rPr lang="en-US" dirty="0" smtClean="0"/>
              <a:t>Now we substitute in the lengths and solve for x.</a:t>
            </a:r>
            <a:endParaRPr lang="en-US" dirty="0"/>
          </a:p>
        </p:txBody>
      </p:sp>
      <p:pic>
        <p:nvPicPr>
          <p:cNvPr id="57346" name="Picture 2"/>
          <p:cNvPicPr>
            <a:picLocks noChangeAspect="1" noChangeArrowheads="1"/>
          </p:cNvPicPr>
          <p:nvPr/>
        </p:nvPicPr>
        <p:blipFill>
          <a:blip r:embed="rId4" cstate="print"/>
          <a:srcRect l="7445" t="63096" r="3938" b="19046"/>
          <a:stretch>
            <a:fillRect/>
          </a:stretch>
        </p:blipFill>
        <p:spPr bwMode="auto">
          <a:xfrm>
            <a:off x="683568" y="2276872"/>
            <a:ext cx="6264696" cy="831597"/>
          </a:xfrm>
          <a:prstGeom prst="rect">
            <a:avLst/>
          </a:prstGeom>
          <a:noFill/>
          <a:ln w="9525">
            <a:noFill/>
            <a:miter lim="800000"/>
            <a:headEnd/>
            <a:tailEnd/>
          </a:ln>
        </p:spPr>
      </p:pic>
      <p:pic>
        <p:nvPicPr>
          <p:cNvPr id="58370" name="Picture 2"/>
          <p:cNvPicPr>
            <a:picLocks noChangeAspect="1" noChangeArrowheads="1"/>
          </p:cNvPicPr>
          <p:nvPr/>
        </p:nvPicPr>
        <p:blipFill>
          <a:blip r:embed="rId5" cstate="print"/>
          <a:srcRect l="10581" t="24999" r="14918" b="34523"/>
          <a:stretch>
            <a:fillRect/>
          </a:stretch>
        </p:blipFill>
        <p:spPr bwMode="auto">
          <a:xfrm>
            <a:off x="2627784" y="3182658"/>
            <a:ext cx="5976664" cy="2139016"/>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56894" t="42857" r="8644" b="19239"/>
          <a:stretch>
            <a:fillRect/>
          </a:stretch>
        </p:blipFill>
        <p:spPr bwMode="auto">
          <a:xfrm>
            <a:off x="3851920" y="4661520"/>
            <a:ext cx="2274385" cy="1647800"/>
          </a:xfrm>
          <a:prstGeom prst="rect">
            <a:avLst/>
          </a:prstGeom>
          <a:noFill/>
          <a:ln w="9525">
            <a:noFill/>
            <a:miter lim="800000"/>
            <a:headEnd/>
            <a:tailEnd/>
          </a:ln>
        </p:spPr>
      </p:pic>
      <p:sp>
        <p:nvSpPr>
          <p:cNvPr id="14" name="Rectangle 3"/>
          <p:cNvSpPr>
            <a:spLocks noChangeArrowheads="1"/>
          </p:cNvSpPr>
          <p:nvPr/>
        </p:nvSpPr>
        <p:spPr bwMode="auto">
          <a:xfrm>
            <a:off x="5506144" y="4851450"/>
            <a:ext cx="3386336" cy="809798"/>
          </a:xfrm>
          <a:prstGeom prst="rect">
            <a:avLst/>
          </a:prstGeom>
          <a:noFill/>
          <a:ln w="9525">
            <a:noFill/>
            <a:miter lim="800000"/>
            <a:headEnd/>
            <a:tailEnd/>
          </a:ln>
        </p:spPr>
        <p:txBody>
          <a:bodyPr>
            <a:prstTxWarp prst="textNoShape">
              <a:avLst/>
            </a:prstTxWarp>
          </a:bodyPr>
          <a:lstStyle/>
          <a:p>
            <a:r>
              <a:rPr lang="en-US" dirty="0" smtClean="0"/>
              <a:t>The length of side </a:t>
            </a:r>
            <a:r>
              <a:rPr lang="en-US" i="1" dirty="0" smtClean="0"/>
              <a:t>B’C’ </a:t>
            </a:r>
            <a:r>
              <a:rPr lang="en-US" dirty="0" smtClean="0"/>
              <a:t>is 9 inches.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7346"/>
                                        </p:tgtEl>
                                        <p:attrNameLst>
                                          <p:attrName>style.visibility</p:attrName>
                                        </p:attrNameLst>
                                      </p:cBhvr>
                                      <p:to>
                                        <p:strVal val="visible"/>
                                      </p:to>
                                    </p:set>
                                    <p:animEffect transition="in" filter="fade">
                                      <p:cBhvr>
                                        <p:cTn id="11" dur="2000"/>
                                        <p:tgtEl>
                                          <p:spTgt spid="573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8370"/>
                                        </p:tgtEl>
                                        <p:attrNameLst>
                                          <p:attrName>style.visibility</p:attrName>
                                        </p:attrNameLst>
                                      </p:cBhvr>
                                      <p:to>
                                        <p:strVal val="visible"/>
                                      </p:to>
                                    </p:set>
                                    <p:animEffect transition="in" filter="wipe(up)">
                                      <p:cBhvr>
                                        <p:cTn id="16" dur="5000"/>
                                        <p:tgtEl>
                                          <p:spTgt spid="58370"/>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l="8229" t="17856" r="4723" b="14284"/>
          <a:stretch>
            <a:fillRect/>
          </a:stretch>
        </p:blipFill>
        <p:spPr bwMode="auto">
          <a:xfrm>
            <a:off x="899592" y="2132856"/>
            <a:ext cx="7992888" cy="4104456"/>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rIns="45720"/>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6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Using Similar Triangles in Measurement</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395536" y="1484784"/>
            <a:ext cx="6048672" cy="2664296"/>
          </a:xfrm>
        </p:spPr>
        <p:txBody>
          <a:bodyPr/>
          <a:lstStyle/>
          <a:p>
            <a:pPr marL="0" indent="0">
              <a:buNone/>
            </a:pPr>
            <a:r>
              <a:rPr lang="en-US" sz="2800" dirty="0" smtClean="0"/>
              <a:t>If a tree casts a shadow 12 feet long and at the same time a person who is 5 feet 10 inches tall casts a shadow of 5 feet, find the height      of the tree.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srcRect l="8229" t="17856" r="4723" b="14284"/>
          <a:stretch>
            <a:fillRect/>
          </a:stretch>
        </p:blipFill>
        <p:spPr bwMode="auto">
          <a:xfrm>
            <a:off x="2722531" y="3068960"/>
            <a:ext cx="6169948" cy="3168352"/>
          </a:xfrm>
          <a:prstGeom prst="rect">
            <a:avLst/>
          </a:prstGeom>
          <a:noFill/>
          <a:ln w="9525">
            <a:noFill/>
            <a:miter lim="800000"/>
            <a:headEnd/>
            <a:tailEnd/>
          </a:ln>
        </p:spPr>
      </p:pic>
      <p:sp>
        <p:nvSpPr>
          <p:cNvPr id="13" name="Rectangle 12"/>
          <p:cNvSpPr/>
          <p:nvPr/>
        </p:nvSpPr>
        <p:spPr>
          <a:xfrm>
            <a:off x="467544" y="3573016"/>
            <a:ext cx="6408712" cy="864096"/>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467544" y="3645024"/>
          <a:ext cx="6393438" cy="720080"/>
        </p:xfrm>
        <a:graphic>
          <a:graphicData uri="http://schemas.openxmlformats.org/presentationml/2006/ole">
            <mc:AlternateContent xmlns:mc="http://schemas.openxmlformats.org/markup-compatibility/2006">
              <mc:Choice xmlns:v="urn:schemas-microsoft-com:vml" Requires="v">
                <p:oleObj spid="_x0000_s60422" name="Equation" r:id="rId5" imgW="3720960" imgH="419040" progId="Equation.DSMT4">
                  <p:embed/>
                </p:oleObj>
              </mc:Choice>
              <mc:Fallback>
                <p:oleObj name="Equation" r:id="rId5" imgW="372096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645024"/>
                        <a:ext cx="639343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p:nvPicPr>
        <p:blipFill>
          <a:blip r:embed="rId7" cstate="print"/>
          <a:srcRect l="37154" t="54624" r="44025" b="14422"/>
          <a:stretch>
            <a:fillRect/>
          </a:stretch>
        </p:blipFill>
        <p:spPr bwMode="auto">
          <a:xfrm>
            <a:off x="611560" y="4359103"/>
            <a:ext cx="1872208" cy="2028226"/>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a:lstStyle/>
          <a:p>
            <a:pPr marL="2743200" indent="-2743200" algn="l" eaLnBrk="1" hangingPunct="1">
              <a:tabLst>
                <a:tab pos="2179638" algn="r"/>
                <a:tab pos="2743200" algn="l"/>
              </a:tabLst>
            </a:pP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EXAMPLE 6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Using Similar Triangles in Measurement</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57200" y="1740732"/>
            <a:ext cx="8352928" cy="1944216"/>
          </a:xfrm>
          <a:solidFill>
            <a:srgbClr val="FFFFFF">
              <a:alpha val="38824"/>
            </a:srgbClr>
          </a:solidFill>
        </p:spPr>
        <p:txBody>
          <a:bodyPr/>
          <a:lstStyle/>
          <a:p>
            <a:pPr marL="0" indent="0">
              <a:buNone/>
            </a:pPr>
            <a:r>
              <a:rPr lang="en-US" sz="2400" dirty="0" smtClean="0"/>
              <a:t>Both triangles in the diagram are right triangles, and since the sun makes the same angle with the ground in both diagrams, the triangles have two corresponding angles equal, and must be similar. That means we can set up and solve a proportion:</a:t>
            </a:r>
          </a:p>
        </p:txBody>
      </p:sp>
      <p:sp>
        <p:nvSpPr>
          <p:cNvPr id="9" name="Rectangle 3"/>
          <p:cNvSpPr txBox="1">
            <a:spLocks noChangeArrowheads="1"/>
          </p:cNvSpPr>
          <p:nvPr/>
        </p:nvSpPr>
        <p:spPr bwMode="auto">
          <a:xfrm>
            <a:off x="457200" y="1380692"/>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fade">
                                      <p:cBhvr>
                                        <p:cTn id="7" dur="2000"/>
                                        <p:tgtEl>
                                          <p:spTgt spid="307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fade">
                                      <p:cBhvr>
                                        <p:cTn id="10" dur="2000"/>
                                        <p:tgtEl>
                                          <p:spTgt spid="307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72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Closed Figures</a:t>
            </a:r>
            <a:endParaRPr lang="en-US" b="1" dirty="0">
              <a:latin typeface="Arial" pitchFamily="34" charset="0"/>
              <a:cs typeface="Arial" pitchFamily="34" charset="0"/>
            </a:endParaRPr>
          </a:p>
        </p:txBody>
      </p:sp>
      <p:sp>
        <p:nvSpPr>
          <p:cNvPr id="9" name="Text Box 1030"/>
          <p:cNvSpPr txBox="1">
            <a:spLocks noChangeArrowheads="1"/>
          </p:cNvSpPr>
          <p:nvPr/>
        </p:nvSpPr>
        <p:spPr bwMode="auto">
          <a:xfrm>
            <a:off x="683568" y="1545754"/>
            <a:ext cx="7776864" cy="2554545"/>
          </a:xfrm>
          <a:prstGeom prst="rect">
            <a:avLst/>
          </a:prstGeom>
          <a:noFill/>
          <a:ln w="9525">
            <a:noFill/>
            <a:miter lim="800000"/>
            <a:headEnd/>
            <a:tailEnd/>
          </a:ln>
        </p:spPr>
        <p:txBody>
          <a:bodyPr wrap="square">
            <a:prstTxWarp prst="textNoShape">
              <a:avLst/>
            </a:prstTxWarp>
            <a:spAutoFit/>
          </a:bodyPr>
          <a:lstStyle/>
          <a:p>
            <a:r>
              <a:rPr lang="en-US" sz="3200" dirty="0" smtClean="0"/>
              <a:t>A geometric figure is said to be </a:t>
            </a:r>
            <a:r>
              <a:rPr lang="en-US" sz="3200" b="1" dirty="0" smtClean="0"/>
              <a:t>closed </a:t>
            </a:r>
            <a:r>
              <a:rPr lang="en-US" sz="3200" dirty="0" smtClean="0"/>
              <a:t>when you can start at one point, trace the entire figure, and finish at the point you started without lifting your pen or pencil off the paper.</a:t>
            </a:r>
            <a:endParaRPr lang="fr-FR"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l="46656" t="32142" r="25112" b="27380"/>
          <a:stretch>
            <a:fillRect/>
          </a:stretch>
        </p:blipFill>
        <p:spPr bwMode="auto">
          <a:xfrm>
            <a:off x="6372200" y="4065070"/>
            <a:ext cx="2376264" cy="2244249"/>
          </a:xfrm>
          <a:prstGeom prst="rect">
            <a:avLst/>
          </a:prstGeom>
          <a:noFill/>
          <a:ln w="9525">
            <a:noFill/>
            <a:miter lim="800000"/>
            <a:headEnd/>
            <a:tailEnd/>
          </a:ln>
        </p:spPr>
      </p:pic>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Triangle</a:t>
            </a:r>
            <a:endParaRPr lang="en-US" b="1" dirty="0">
              <a:latin typeface="Arial" pitchFamily="34" charset="0"/>
              <a:cs typeface="Arial" pitchFamily="34" charset="0"/>
            </a:endParaRPr>
          </a:p>
        </p:txBody>
      </p:sp>
      <p:sp>
        <p:nvSpPr>
          <p:cNvPr id="7" name="Text Box 1030"/>
          <p:cNvSpPr txBox="1">
            <a:spLocks noChangeArrowheads="1"/>
          </p:cNvSpPr>
          <p:nvPr/>
        </p:nvSpPr>
        <p:spPr bwMode="auto">
          <a:xfrm>
            <a:off x="467544" y="1484784"/>
            <a:ext cx="8280920" cy="2554545"/>
          </a:xfrm>
          <a:prstGeom prst="rect">
            <a:avLst/>
          </a:prstGeom>
          <a:noFill/>
          <a:ln w="9525">
            <a:noFill/>
            <a:miter lim="800000"/>
            <a:headEnd/>
            <a:tailEnd/>
          </a:ln>
        </p:spPr>
        <p:txBody>
          <a:bodyPr wrap="square">
            <a:prstTxWarp prst="textNoShape">
              <a:avLst/>
            </a:prstTxWarp>
            <a:spAutoFit/>
          </a:bodyPr>
          <a:lstStyle/>
          <a:p>
            <a:r>
              <a:rPr lang="en-US" sz="3200" dirty="0" smtClean="0"/>
              <a:t>A </a:t>
            </a:r>
            <a:r>
              <a:rPr lang="en-US" sz="3200" b="1" dirty="0" smtClean="0"/>
              <a:t>triangle </a:t>
            </a:r>
            <a:r>
              <a:rPr lang="en-US" sz="3200" dirty="0" smtClean="0"/>
              <a:t>is a closed geometric figure that has three sides and three angles. The three sides of the triangle are line segments, and the points where the sides intersect are called the </a:t>
            </a:r>
            <a:r>
              <a:rPr lang="en-US" sz="3200" b="1" dirty="0" smtClean="0"/>
              <a:t>vertices </a:t>
            </a:r>
            <a:r>
              <a:rPr lang="en-US" sz="3200" dirty="0" smtClean="0"/>
              <a:t>(plural of “vertex”).</a:t>
            </a:r>
            <a:endParaRPr lang="fr-FR" sz="3000" dirty="0" smtClean="0"/>
          </a:p>
        </p:txBody>
      </p:sp>
      <p:sp>
        <p:nvSpPr>
          <p:cNvPr id="8" name="Text Box 1030"/>
          <p:cNvSpPr txBox="1">
            <a:spLocks noChangeArrowheads="1"/>
          </p:cNvSpPr>
          <p:nvPr/>
        </p:nvSpPr>
        <p:spPr bwMode="auto">
          <a:xfrm>
            <a:off x="467544" y="4061390"/>
            <a:ext cx="6552728" cy="2247930"/>
          </a:xfrm>
          <a:prstGeom prst="rect">
            <a:avLst/>
          </a:prstGeom>
          <a:noFill/>
          <a:ln w="9525">
            <a:noFill/>
            <a:miter lim="800000"/>
            <a:headEnd/>
            <a:tailEnd/>
          </a:ln>
        </p:spPr>
        <p:txBody>
          <a:bodyPr wrap="square">
            <a:prstTxWarp prst="textNoShape">
              <a:avLst/>
            </a:prstTxWarp>
            <a:spAutoFit/>
          </a:bodyPr>
          <a:lstStyle/>
          <a:p>
            <a:r>
              <a:rPr lang="en-US" sz="2800" dirty="0" smtClean="0"/>
              <a:t>One way we can name a triangle is according to its vertices, using the symbol </a:t>
            </a:r>
            <a:r>
              <a:rPr lang="el-GR" sz="2800" dirty="0" smtClean="0"/>
              <a:t>Δ</a:t>
            </a:r>
            <a:r>
              <a:rPr lang="en-US" sz="2800" dirty="0" smtClean="0"/>
              <a:t>. For example, we could call the triangle shown </a:t>
            </a:r>
            <a:r>
              <a:rPr lang="el-GR" sz="2800" dirty="0" smtClean="0"/>
              <a:t>Δ</a:t>
            </a:r>
            <a:r>
              <a:rPr lang="en-US" sz="2800" i="1" dirty="0" smtClean="0"/>
              <a:t>ABC. </a:t>
            </a:r>
            <a:r>
              <a:rPr lang="en-US" dirty="0" smtClean="0"/>
              <a:t>(In this case, the order of the vertices doesn’t matter.)</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62158" t="38095" r="18054" b="27657"/>
          <a:stretch>
            <a:fillRect/>
          </a:stretch>
        </p:blipFill>
        <p:spPr bwMode="auto">
          <a:xfrm>
            <a:off x="7092280" y="4221088"/>
            <a:ext cx="1816968" cy="2071464"/>
          </a:xfrm>
          <a:prstGeom prst="rect">
            <a:avLst/>
          </a:prstGeom>
          <a:noFill/>
          <a:ln w="9525">
            <a:noFill/>
            <a:miter lim="800000"/>
            <a:headEnd/>
            <a:tailEnd/>
          </a:ln>
        </p:spPr>
      </p:pic>
      <p:pic>
        <p:nvPicPr>
          <p:cNvPr id="48130" name="Picture 2"/>
          <p:cNvPicPr>
            <a:picLocks noChangeAspect="1" noChangeArrowheads="1"/>
          </p:cNvPicPr>
          <p:nvPr/>
        </p:nvPicPr>
        <p:blipFill>
          <a:blip r:embed="rId3" cstate="print"/>
          <a:srcRect l="19992" t="38095" r="64323" b="27380"/>
          <a:stretch>
            <a:fillRect/>
          </a:stretch>
        </p:blipFill>
        <p:spPr bwMode="auto">
          <a:xfrm>
            <a:off x="6743288" y="2708920"/>
            <a:ext cx="1440160" cy="2088232"/>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40291" t="38095" r="42456" b="27519"/>
          <a:stretch>
            <a:fillRect/>
          </a:stretch>
        </p:blipFill>
        <p:spPr bwMode="auto">
          <a:xfrm>
            <a:off x="5220072" y="3429000"/>
            <a:ext cx="1584176" cy="2079848"/>
          </a:xfrm>
          <a:prstGeom prst="rect">
            <a:avLst/>
          </a:prstGeom>
          <a:noFill/>
          <a:ln w="9525">
            <a:noFill/>
            <a:miter lim="800000"/>
            <a:headEnd/>
            <a:tailEnd/>
          </a:ln>
        </p:spPr>
      </p:pic>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Types of Triangles</a:t>
            </a:r>
            <a:endParaRPr lang="en-US" b="1" dirty="0">
              <a:latin typeface="Arial" pitchFamily="34" charset="0"/>
              <a:cs typeface="Arial" pitchFamily="34" charset="0"/>
            </a:endParaRPr>
          </a:p>
        </p:txBody>
      </p:sp>
      <p:sp>
        <p:nvSpPr>
          <p:cNvPr id="9" name="Text Box 1030"/>
          <p:cNvSpPr txBox="1">
            <a:spLocks noChangeArrowheads="1"/>
          </p:cNvSpPr>
          <p:nvPr/>
        </p:nvSpPr>
        <p:spPr bwMode="auto">
          <a:xfrm>
            <a:off x="503548" y="1340768"/>
            <a:ext cx="8136904" cy="1569660"/>
          </a:xfrm>
          <a:prstGeom prst="rect">
            <a:avLst/>
          </a:prstGeom>
          <a:noFill/>
          <a:ln w="9525">
            <a:noFill/>
            <a:miter lim="800000"/>
            <a:headEnd/>
            <a:tailEnd/>
          </a:ln>
        </p:spPr>
        <p:txBody>
          <a:bodyPr wrap="square">
            <a:prstTxWarp prst="textNoShape">
              <a:avLst/>
            </a:prstTxWarp>
            <a:spAutoFit/>
          </a:bodyPr>
          <a:lstStyle/>
          <a:p>
            <a:r>
              <a:rPr lang="en-US" sz="3200" dirty="0" smtClean="0"/>
              <a:t>Special names are given to certain types of triangles based on either the lengths of their sides or the measures of their angles.</a:t>
            </a:r>
            <a:endParaRPr lang="fr-FR" sz="3200" dirty="0" smtClean="0"/>
          </a:p>
        </p:txBody>
      </p:sp>
      <p:sp>
        <p:nvSpPr>
          <p:cNvPr id="8" name="Text Box 1030"/>
          <p:cNvSpPr txBox="1">
            <a:spLocks noChangeArrowheads="1"/>
          </p:cNvSpPr>
          <p:nvPr/>
        </p:nvSpPr>
        <p:spPr bwMode="auto">
          <a:xfrm>
            <a:off x="503548" y="2852936"/>
            <a:ext cx="5220580" cy="3539430"/>
          </a:xfrm>
          <a:prstGeom prst="rect">
            <a:avLst/>
          </a:prstGeom>
          <a:noFill/>
          <a:ln w="9525">
            <a:noFill/>
            <a:miter lim="800000"/>
            <a:headEnd/>
            <a:tailEnd/>
          </a:ln>
        </p:spPr>
        <p:txBody>
          <a:bodyPr wrap="square">
            <a:prstTxWarp prst="textNoShape">
              <a:avLst/>
            </a:prstTxWarp>
            <a:spAutoFit/>
          </a:bodyPr>
          <a:lstStyle/>
          <a:p>
            <a:r>
              <a:rPr lang="en-US" sz="2800" dirty="0" smtClean="0"/>
              <a:t>For sides:</a:t>
            </a:r>
          </a:p>
          <a:p>
            <a:r>
              <a:rPr lang="en-US" sz="2800" dirty="0" smtClean="0"/>
              <a:t>An </a:t>
            </a:r>
            <a:r>
              <a:rPr lang="en-US" sz="2800" b="1" dirty="0" smtClean="0"/>
              <a:t>isosceles triangle </a:t>
            </a:r>
            <a:r>
              <a:rPr lang="en-US" sz="2800" dirty="0" smtClean="0"/>
              <a:t>has two sides with the same length.</a:t>
            </a:r>
          </a:p>
          <a:p>
            <a:r>
              <a:rPr lang="en-US" sz="2800" dirty="0" smtClean="0"/>
              <a:t>An </a:t>
            </a:r>
            <a:r>
              <a:rPr lang="en-US" sz="2800" b="1" dirty="0" smtClean="0"/>
              <a:t>equilateral triangle </a:t>
            </a:r>
            <a:r>
              <a:rPr lang="en-US" sz="2800" dirty="0" smtClean="0"/>
              <a:t>has three sides with the same length.</a:t>
            </a:r>
          </a:p>
          <a:p>
            <a:r>
              <a:rPr lang="en-US" sz="2800" dirty="0" smtClean="0"/>
              <a:t>A </a:t>
            </a:r>
            <a:r>
              <a:rPr lang="en-US" sz="2800" b="1" dirty="0" smtClean="0"/>
              <a:t>scalene triangle </a:t>
            </a:r>
            <a:r>
              <a:rPr lang="en-US" sz="2800" dirty="0" smtClean="0"/>
              <a:t>has sides that are three different lengths.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000"/>
                                        <p:tgtEl>
                                          <p:spTgt spid="8">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8130"/>
                                        </p:tgtEl>
                                        <p:attrNameLst>
                                          <p:attrName>style.visibility</p:attrName>
                                        </p:attrNameLst>
                                      </p:cBhvr>
                                      <p:to>
                                        <p:strVal val="visible"/>
                                      </p:to>
                                    </p:set>
                                    <p:animEffect transition="in" filter="fade">
                                      <p:cBhvr>
                                        <p:cTn id="14" dur="2000"/>
                                        <p:tgtEl>
                                          <p:spTgt spid="481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18424" t="33333" r="63539" b="39285"/>
          <a:stretch>
            <a:fillRect/>
          </a:stretch>
        </p:blipFill>
        <p:spPr bwMode="auto">
          <a:xfrm>
            <a:off x="6804248" y="2708920"/>
            <a:ext cx="1656184" cy="1656184"/>
          </a:xfrm>
          <a:prstGeom prst="rect">
            <a:avLst/>
          </a:prstGeom>
          <a:noFill/>
          <a:ln w="9525">
            <a:noFill/>
            <a:miter lim="800000"/>
            <a:headEnd/>
            <a:tailEnd/>
          </a:ln>
        </p:spPr>
      </p:pic>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Types of Triangles</a:t>
            </a:r>
            <a:endParaRPr lang="en-US" b="1" dirty="0">
              <a:latin typeface="Arial" pitchFamily="34" charset="0"/>
              <a:cs typeface="Arial" pitchFamily="34" charset="0"/>
            </a:endParaRPr>
          </a:p>
        </p:txBody>
      </p:sp>
      <p:sp>
        <p:nvSpPr>
          <p:cNvPr id="9" name="Text Box 1030"/>
          <p:cNvSpPr txBox="1">
            <a:spLocks noChangeArrowheads="1"/>
          </p:cNvSpPr>
          <p:nvPr/>
        </p:nvSpPr>
        <p:spPr bwMode="auto">
          <a:xfrm>
            <a:off x="503548" y="1340768"/>
            <a:ext cx="8136904" cy="1569660"/>
          </a:xfrm>
          <a:prstGeom prst="rect">
            <a:avLst/>
          </a:prstGeom>
          <a:noFill/>
          <a:ln w="9525">
            <a:noFill/>
            <a:miter lim="800000"/>
            <a:headEnd/>
            <a:tailEnd/>
          </a:ln>
        </p:spPr>
        <p:txBody>
          <a:bodyPr wrap="square">
            <a:prstTxWarp prst="textNoShape">
              <a:avLst/>
            </a:prstTxWarp>
            <a:spAutoFit/>
          </a:bodyPr>
          <a:lstStyle/>
          <a:p>
            <a:r>
              <a:rPr lang="en-US" sz="3200" dirty="0" smtClean="0"/>
              <a:t>Special names are given to certain types of triangles based on either the lengths of their sides or the measures of their angles.</a:t>
            </a:r>
            <a:endParaRPr lang="fr-FR" sz="3200" dirty="0" smtClean="0"/>
          </a:p>
        </p:txBody>
      </p:sp>
      <p:sp>
        <p:nvSpPr>
          <p:cNvPr id="8" name="Text Box 1030"/>
          <p:cNvSpPr txBox="1">
            <a:spLocks noChangeArrowheads="1"/>
          </p:cNvSpPr>
          <p:nvPr/>
        </p:nvSpPr>
        <p:spPr bwMode="auto">
          <a:xfrm>
            <a:off x="503548" y="2852936"/>
            <a:ext cx="5220580" cy="3539430"/>
          </a:xfrm>
          <a:prstGeom prst="rect">
            <a:avLst/>
          </a:prstGeom>
          <a:noFill/>
          <a:ln w="9525">
            <a:noFill/>
            <a:miter lim="800000"/>
            <a:headEnd/>
            <a:tailEnd/>
          </a:ln>
        </p:spPr>
        <p:txBody>
          <a:bodyPr wrap="square">
            <a:prstTxWarp prst="textNoShape">
              <a:avLst/>
            </a:prstTxWarp>
            <a:spAutoFit/>
          </a:bodyPr>
          <a:lstStyle/>
          <a:p>
            <a:r>
              <a:rPr lang="en-US" sz="2800" dirty="0" smtClean="0"/>
              <a:t>For angles:</a:t>
            </a:r>
          </a:p>
          <a:p>
            <a:r>
              <a:rPr lang="en-US" sz="2800" dirty="0" smtClean="0"/>
              <a:t>An </a:t>
            </a:r>
            <a:r>
              <a:rPr lang="en-US" sz="2800" b="1" dirty="0" smtClean="0"/>
              <a:t>acute triangle </a:t>
            </a:r>
            <a:r>
              <a:rPr lang="en-US" sz="2800" dirty="0" smtClean="0"/>
              <a:t>has three acute angles (less than 90°).</a:t>
            </a:r>
          </a:p>
          <a:p>
            <a:r>
              <a:rPr lang="en-US" sz="2800" dirty="0" smtClean="0"/>
              <a:t>A </a:t>
            </a:r>
            <a:r>
              <a:rPr lang="en-US" sz="2800" b="1" dirty="0" smtClean="0"/>
              <a:t>right triangle </a:t>
            </a:r>
            <a:r>
              <a:rPr lang="en-US" sz="2800" dirty="0" smtClean="0"/>
              <a:t>has one right angle (90°).</a:t>
            </a:r>
          </a:p>
          <a:p>
            <a:r>
              <a:rPr lang="en-US" sz="2800" dirty="0" smtClean="0"/>
              <a:t>An </a:t>
            </a:r>
            <a:r>
              <a:rPr lang="en-US" sz="2800" b="1" dirty="0" smtClean="0"/>
              <a:t>obtuse triangle </a:t>
            </a:r>
            <a:r>
              <a:rPr lang="en-US" sz="2800" dirty="0" smtClean="0"/>
              <a:t>has one obtuse angle (greater than 90° and less than 180°).</a:t>
            </a:r>
          </a:p>
        </p:txBody>
      </p:sp>
      <p:pic>
        <p:nvPicPr>
          <p:cNvPr id="13" name="Picture 2"/>
          <p:cNvPicPr>
            <a:picLocks noChangeAspect="1" noChangeArrowheads="1"/>
          </p:cNvPicPr>
          <p:nvPr/>
        </p:nvPicPr>
        <p:blipFill>
          <a:blip r:embed="rId3" cstate="print"/>
          <a:srcRect l="40291" t="33333" r="43241" b="39423"/>
          <a:stretch>
            <a:fillRect/>
          </a:stretch>
        </p:blipFill>
        <p:spPr bwMode="auto">
          <a:xfrm>
            <a:off x="5364088" y="3789040"/>
            <a:ext cx="1512168" cy="16478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60589" t="33333" r="15702" b="39562"/>
          <a:stretch>
            <a:fillRect/>
          </a:stretch>
        </p:blipFill>
        <p:spPr bwMode="auto">
          <a:xfrm>
            <a:off x="6876256" y="4581128"/>
            <a:ext cx="2177008" cy="1639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2000"/>
                                        <p:tgtEl>
                                          <p:spTgt spid="8">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9154"/>
                                        </p:tgtEl>
                                        <p:attrNameLst>
                                          <p:attrName>style.visibility</p:attrName>
                                        </p:attrNameLst>
                                      </p:cBhvr>
                                      <p:to>
                                        <p:strVal val="visible"/>
                                      </p:to>
                                    </p:set>
                                    <p:animEffect transition="in" filter="fade">
                                      <p:cBhvr>
                                        <p:cTn id="14" dur="2000"/>
                                        <p:tgtEl>
                                          <p:spTgt spid="491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2000"/>
                                        <p:tgtEl>
                                          <p:spTgt spid="8">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l="16855" t="27380" r="16486" b="46428"/>
          <a:stretch>
            <a:fillRect/>
          </a:stretch>
        </p:blipFill>
        <p:spPr bwMode="auto">
          <a:xfrm>
            <a:off x="1187624" y="1844824"/>
            <a:ext cx="7233531" cy="1872208"/>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1 </a:t>
            </a:r>
            <a:r>
              <a:rPr lang="en-US" sz="2800" b="1" dirty="0" smtClean="0">
                <a:solidFill>
                  <a:srgbClr val="FFFFFF"/>
                </a:solidFill>
                <a:latin typeface="Arial" pitchFamily="-72" charset="0"/>
                <a:ea typeface="Arial" pitchFamily="-72" charset="0"/>
                <a:cs typeface="Arial" pitchFamily="-72" charset="0"/>
              </a:rPr>
              <a:t>	</a:t>
            </a:r>
            <a:r>
              <a:rPr lang="en-US" sz="2800" b="1" dirty="0" smtClean="0">
                <a:latin typeface="Arial" pitchFamily="-72" charset="0"/>
                <a:ea typeface="Arial" pitchFamily="-72" charset="0"/>
                <a:cs typeface="Arial" pitchFamily="-72" charset="0"/>
              </a:rPr>
              <a:t>Identifying Types of Triangles</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66292" y="1556792"/>
            <a:ext cx="8210164" cy="576064"/>
          </a:xfrm>
        </p:spPr>
        <p:txBody>
          <a:bodyPr/>
          <a:lstStyle/>
          <a:p>
            <a:pPr marL="0" indent="0">
              <a:buNone/>
            </a:pPr>
            <a:r>
              <a:rPr lang="en-US" sz="2800" dirty="0" smtClean="0"/>
              <a:t>Identify the type of triangle.</a:t>
            </a:r>
          </a:p>
        </p:txBody>
      </p:sp>
      <p:sp>
        <p:nvSpPr>
          <p:cNvPr id="9" name="Rectangle 3"/>
          <p:cNvSpPr txBox="1">
            <a:spLocks noChangeArrowheads="1"/>
          </p:cNvSpPr>
          <p:nvPr/>
        </p:nvSpPr>
        <p:spPr bwMode="auto">
          <a:xfrm>
            <a:off x="466292" y="4221088"/>
            <a:ext cx="8210164"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pPr>
            <a:r>
              <a:rPr lang="en-US" dirty="0" smtClean="0"/>
              <a:t>(a) Obtuse triangle since one angle is greater than 90°.</a:t>
            </a:r>
          </a:p>
          <a:p>
            <a:pPr>
              <a:spcBef>
                <a:spcPts val="600"/>
              </a:spcBef>
            </a:pPr>
            <a:r>
              <a:rPr lang="en-US" dirty="0" smtClean="0"/>
              <a:t>(b) Equilateral triangle since all sides are equal, or acute triangle since all angles are acute.</a:t>
            </a:r>
          </a:p>
          <a:p>
            <a:pPr>
              <a:spcBef>
                <a:spcPts val="600"/>
              </a:spcBef>
            </a:pPr>
            <a:r>
              <a:rPr lang="en-US" dirty="0" smtClean="0"/>
              <a:t>(c) Right triangle since one angle is 90°.</a:t>
            </a:r>
            <a:endParaRPr kumimoji="0" lang="en-US" sz="2400" b="0" u="none" strike="noStrike" kern="1200" cap="none" spc="0" normalizeH="0" baseline="0" noProof="0" dirty="0" smtClean="0">
              <a:ln>
                <a:noFill/>
              </a:ln>
              <a:solidFill>
                <a:schemeClr val="tx1"/>
              </a:solidFill>
              <a:effectLst/>
              <a:uLnTx/>
              <a:uFillTx/>
              <a:latin typeface="+mn-lt"/>
              <a:ea typeface="ＭＳ Ｐゴシック" pitchFamily="-123" charset="-128"/>
              <a:cs typeface="ＭＳ Ｐゴシック" pitchFamily="-123" charset="-128"/>
            </a:endParaRPr>
          </a:p>
        </p:txBody>
      </p:sp>
      <p:sp>
        <p:nvSpPr>
          <p:cNvPr id="10" name="Rectangle 3"/>
          <p:cNvSpPr txBox="1">
            <a:spLocks noChangeArrowheads="1"/>
          </p:cNvSpPr>
          <p:nvPr/>
        </p:nvSpPr>
        <p:spPr bwMode="auto">
          <a:xfrm>
            <a:off x="457200" y="3789040"/>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2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l="20776" t="17856" r="37660" b="54762"/>
          <a:stretch>
            <a:fillRect/>
          </a:stretch>
        </p:blipFill>
        <p:spPr bwMode="auto">
          <a:xfrm>
            <a:off x="611560" y="2636912"/>
            <a:ext cx="3816424" cy="1656184"/>
          </a:xfrm>
          <a:prstGeom prst="rect">
            <a:avLst/>
          </a:prstGeom>
          <a:noFill/>
          <a:ln w="9525">
            <a:noFill/>
            <a:miter lim="800000"/>
            <a:headEnd/>
            <a:tailEnd/>
          </a:ln>
        </p:spPr>
      </p:pic>
      <p:sp>
        <p:nvSpPr>
          <p:cNvPr id="4098" name="Rectangle 2"/>
          <p:cNvSpPr>
            <a:spLocks noGrp="1" noChangeArrowheads="1"/>
          </p:cNvSpPr>
          <p:nvPr>
            <p:ph type="title"/>
          </p:nvPr>
        </p:nvSpPr>
        <p:spPr/>
        <p:txBody>
          <a:bodyPr>
            <a:normAutofit/>
          </a:bodyPr>
          <a:lstStyle/>
          <a:p>
            <a:r>
              <a:rPr lang="en-US" dirty="0" smtClean="0">
                <a:latin typeface="Arial" pitchFamily="-72" charset="0"/>
                <a:ea typeface="Arial" pitchFamily="-72" charset="0"/>
                <a:cs typeface="Arial" pitchFamily="-72" charset="0"/>
              </a:rPr>
              <a:t>Sum of Angle Measures </a:t>
            </a:r>
            <a:endParaRPr lang="en-US" b="1" dirty="0">
              <a:latin typeface="Arial" pitchFamily="34" charset="0"/>
              <a:cs typeface="Arial" pitchFamily="34" charset="0"/>
            </a:endParaRPr>
          </a:p>
        </p:txBody>
      </p:sp>
      <p:sp>
        <p:nvSpPr>
          <p:cNvPr id="9" name="Text Box 1030"/>
          <p:cNvSpPr txBox="1">
            <a:spLocks noChangeArrowheads="1"/>
          </p:cNvSpPr>
          <p:nvPr/>
        </p:nvSpPr>
        <p:spPr bwMode="auto">
          <a:xfrm>
            <a:off x="683568" y="1412776"/>
            <a:ext cx="7848872" cy="1077218"/>
          </a:xfrm>
          <a:prstGeom prst="rect">
            <a:avLst/>
          </a:prstGeom>
          <a:noFill/>
          <a:ln w="9525">
            <a:noFill/>
            <a:miter lim="800000"/>
            <a:headEnd/>
            <a:tailEnd/>
          </a:ln>
        </p:spPr>
        <p:txBody>
          <a:bodyPr wrap="square">
            <a:prstTxWarp prst="textNoShape">
              <a:avLst/>
            </a:prstTxWarp>
            <a:spAutoFit/>
          </a:bodyPr>
          <a:lstStyle/>
          <a:p>
            <a:r>
              <a:rPr lang="en-US" sz="3200" dirty="0" smtClean="0"/>
              <a:t>In any triangle, the measures of the three angles add to 180°.</a:t>
            </a:r>
            <a:endParaRPr lang="fr-FR" sz="3200" dirty="0" smtClean="0"/>
          </a:p>
        </p:txBody>
      </p:sp>
      <p:pic>
        <p:nvPicPr>
          <p:cNvPr id="10" name="Picture 1"/>
          <p:cNvPicPr>
            <a:picLocks noChangeAspect="1" noChangeArrowheads="1"/>
          </p:cNvPicPr>
          <p:nvPr/>
        </p:nvPicPr>
        <p:blipFill>
          <a:blip r:embed="rId3" cstate="print"/>
          <a:srcRect l="20685" t="52243" r="37660" b="19046"/>
          <a:stretch>
            <a:fillRect/>
          </a:stretch>
        </p:blipFill>
        <p:spPr bwMode="auto">
          <a:xfrm>
            <a:off x="755576" y="4437112"/>
            <a:ext cx="3824808" cy="1736576"/>
          </a:xfrm>
          <a:prstGeom prst="rect">
            <a:avLst/>
          </a:prstGeom>
          <a:noFill/>
          <a:ln w="9525">
            <a:noFill/>
            <a:miter lim="800000"/>
            <a:headEnd/>
            <a:tailEnd/>
          </a:ln>
        </p:spPr>
      </p:pic>
      <p:sp>
        <p:nvSpPr>
          <p:cNvPr id="11" name="Text Box 1030"/>
          <p:cNvSpPr txBox="1">
            <a:spLocks noChangeArrowheads="1"/>
          </p:cNvSpPr>
          <p:nvPr/>
        </p:nvSpPr>
        <p:spPr bwMode="auto">
          <a:xfrm>
            <a:off x="4499992" y="2523668"/>
            <a:ext cx="4392488" cy="3785652"/>
          </a:xfrm>
          <a:prstGeom prst="rect">
            <a:avLst/>
          </a:prstGeom>
          <a:noFill/>
          <a:ln w="9525">
            <a:noFill/>
            <a:miter lim="800000"/>
            <a:headEnd/>
            <a:tailEnd/>
          </a:ln>
        </p:spPr>
        <p:txBody>
          <a:bodyPr wrap="square">
            <a:prstTxWarp prst="textNoShape">
              <a:avLst/>
            </a:prstTxWarp>
            <a:spAutoFit/>
          </a:bodyPr>
          <a:lstStyle/>
          <a:p>
            <a:r>
              <a:rPr lang="en-US" dirty="0" smtClean="0"/>
              <a:t>Draw any triangle on a piece of paper, then tear it into three pieces, one containing each angle.</a:t>
            </a:r>
          </a:p>
          <a:p>
            <a:r>
              <a:rPr lang="en-US" dirty="0" smtClean="0"/>
              <a:t>Now arrange the three angles next to each other, as shown: you will find that when the vertices of the three angles are placed together, they always form a straight line (180°).</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23913" t="38095" r="26681" b="26189"/>
          <a:stretch>
            <a:fillRect/>
          </a:stretch>
        </p:blipFill>
        <p:spPr bwMode="auto">
          <a:xfrm>
            <a:off x="5076056" y="1988841"/>
            <a:ext cx="3816424" cy="1817344"/>
          </a:xfrm>
          <a:prstGeom prst="rect">
            <a:avLst/>
          </a:prstGeom>
          <a:noFill/>
          <a:ln w="9525">
            <a:noFill/>
            <a:miter lim="800000"/>
            <a:headEnd/>
            <a:tailEnd/>
          </a:ln>
        </p:spPr>
      </p:pic>
      <p:sp>
        <p:nvSpPr>
          <p:cNvPr id="30722" name="Rectangle 2"/>
          <p:cNvSpPr>
            <a:spLocks noGrp="1" noChangeArrowheads="1"/>
          </p:cNvSpPr>
          <p:nvPr>
            <p:ph type="title"/>
          </p:nvPr>
        </p:nvSpPr>
        <p:spPr>
          <a:noFill/>
        </p:spPr>
        <p:txBody>
          <a:bodyPr/>
          <a:lstStyle/>
          <a:p>
            <a:pPr marL="2743200" indent="-2743200" algn="l" eaLnBrk="1" hangingPunct="1">
              <a:tabLst>
                <a:tab pos="2179638" algn="r"/>
                <a:tab pos="2743200" algn="l"/>
              </a:tabLst>
            </a:pPr>
            <a:r>
              <a:rPr lang="en-US" sz="2800" b="1" dirty="0" smtClean="0">
                <a:latin typeface="Arial" pitchFamily="-72" charset="0"/>
                <a:ea typeface="Arial" pitchFamily="-72" charset="0"/>
                <a:cs typeface="Arial" pitchFamily="-72" charset="0"/>
              </a:rPr>
              <a:t>	EXAMPLE 2 	Finding an Angle in a Triangle</a:t>
            </a:r>
            <a:endParaRPr lang="en-US" sz="2800" b="1" dirty="0" smtClean="0">
              <a:solidFill>
                <a:srgbClr val="FFFFFF"/>
              </a:solidFill>
              <a:latin typeface="Arial" pitchFamily="-72" charset="0"/>
              <a:ea typeface="Arial" pitchFamily="-72" charset="0"/>
              <a:cs typeface="Arial" pitchFamily="-72" charset="0"/>
            </a:endParaRPr>
          </a:p>
        </p:txBody>
      </p:sp>
      <p:sp>
        <p:nvSpPr>
          <p:cNvPr id="30723" name="Rectangle 3"/>
          <p:cNvSpPr>
            <a:spLocks noGrp="1" noChangeArrowheads="1"/>
          </p:cNvSpPr>
          <p:nvPr>
            <p:ph idx="1"/>
          </p:nvPr>
        </p:nvSpPr>
        <p:spPr>
          <a:xfrm>
            <a:off x="466292" y="1484784"/>
            <a:ext cx="8210164" cy="576064"/>
          </a:xfrm>
        </p:spPr>
        <p:txBody>
          <a:bodyPr/>
          <a:lstStyle/>
          <a:p>
            <a:pPr marL="0" indent="0">
              <a:buNone/>
            </a:pPr>
            <a:r>
              <a:rPr lang="en-US" sz="2800" dirty="0" smtClean="0"/>
              <a:t>Find the measure of angle </a:t>
            </a:r>
            <a:r>
              <a:rPr lang="en-US" sz="2800" i="1" dirty="0" smtClean="0"/>
              <a:t>C </a:t>
            </a:r>
            <a:r>
              <a:rPr lang="en-US" sz="2800" dirty="0" smtClean="0"/>
              <a:t>in the triangle.</a:t>
            </a:r>
          </a:p>
        </p:txBody>
      </p:sp>
      <p:sp>
        <p:nvSpPr>
          <p:cNvPr id="9" name="Rectangle 3"/>
          <p:cNvSpPr txBox="1">
            <a:spLocks noChangeArrowheads="1"/>
          </p:cNvSpPr>
          <p:nvPr/>
        </p:nvSpPr>
        <p:spPr bwMode="auto">
          <a:xfrm>
            <a:off x="457200" y="2582614"/>
            <a:ext cx="3400420" cy="414338"/>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72" charset="0"/>
              <a:buNone/>
            </a:pPr>
            <a:r>
              <a:rPr lang="en-US" b="1" dirty="0">
                <a:solidFill>
                  <a:srgbClr val="00E60D"/>
                </a:solidFill>
                <a:ea typeface="Arial" pitchFamily="-72" charset="0"/>
                <a:cs typeface="Arial" pitchFamily="-72" charset="0"/>
              </a:rPr>
              <a:t>SOLUTION</a:t>
            </a:r>
          </a:p>
        </p:txBody>
      </p:sp>
      <p:sp>
        <p:nvSpPr>
          <p:cNvPr id="10" name="Rectangle 3"/>
          <p:cNvSpPr>
            <a:spLocks noChangeArrowheads="1"/>
          </p:cNvSpPr>
          <p:nvPr/>
        </p:nvSpPr>
        <p:spPr bwMode="auto">
          <a:xfrm>
            <a:off x="457200" y="2996952"/>
            <a:ext cx="4906888" cy="864096"/>
          </a:xfrm>
          <a:prstGeom prst="rect">
            <a:avLst/>
          </a:prstGeom>
          <a:noFill/>
          <a:ln w="9525">
            <a:noFill/>
            <a:miter lim="800000"/>
            <a:headEnd/>
            <a:tailEnd/>
          </a:ln>
        </p:spPr>
        <p:txBody>
          <a:bodyPr>
            <a:prstTxWarp prst="textNoShape">
              <a:avLst/>
            </a:prstTxWarp>
          </a:bodyPr>
          <a:lstStyle/>
          <a:p>
            <a:r>
              <a:rPr lang="en-US" dirty="0" smtClean="0"/>
              <a:t>Since the sum of the measures of the angles of a triangle is 180°,</a:t>
            </a:r>
            <a:endParaRPr lang="en-US" dirty="0"/>
          </a:p>
        </p:txBody>
      </p:sp>
      <p:sp>
        <p:nvSpPr>
          <p:cNvPr id="11" name="Rectangle 3"/>
          <p:cNvSpPr>
            <a:spLocks noChangeArrowheads="1"/>
          </p:cNvSpPr>
          <p:nvPr/>
        </p:nvSpPr>
        <p:spPr bwMode="auto">
          <a:xfrm>
            <a:off x="457200" y="5877272"/>
            <a:ext cx="4834880" cy="432048"/>
          </a:xfrm>
          <a:prstGeom prst="rect">
            <a:avLst/>
          </a:prstGeom>
          <a:noFill/>
          <a:ln w="9525">
            <a:noFill/>
            <a:miter lim="800000"/>
            <a:headEnd/>
            <a:tailEnd/>
          </a:ln>
        </p:spPr>
        <p:txBody>
          <a:bodyPr>
            <a:prstTxWarp prst="textNoShape">
              <a:avLst/>
            </a:prstTxWarp>
          </a:bodyPr>
          <a:lstStyle/>
          <a:p>
            <a:r>
              <a:rPr lang="en-US" dirty="0" smtClean="0"/>
              <a:t>The measure of angle </a:t>
            </a:r>
            <a:r>
              <a:rPr lang="en-US" i="1" dirty="0" smtClean="0"/>
              <a:t>C </a:t>
            </a:r>
            <a:r>
              <a:rPr lang="en-US" dirty="0" smtClean="0"/>
              <a:t>is 100°.</a:t>
            </a:r>
            <a:endParaRPr lang="en-US" dirty="0"/>
          </a:p>
        </p:txBody>
      </p:sp>
      <p:pic>
        <p:nvPicPr>
          <p:cNvPr id="50179" name="Picture 3"/>
          <p:cNvPicPr>
            <a:picLocks noChangeAspect="1" noChangeArrowheads="1"/>
          </p:cNvPicPr>
          <p:nvPr/>
        </p:nvPicPr>
        <p:blipFill>
          <a:blip r:embed="rId4" cstate="print"/>
          <a:srcRect l="16071" t="41666" r="32955" b="23808"/>
          <a:stretch>
            <a:fillRect/>
          </a:stretch>
        </p:blipFill>
        <p:spPr bwMode="auto">
          <a:xfrm>
            <a:off x="611560" y="3789040"/>
            <a:ext cx="4680520" cy="2088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0179"/>
                                        </p:tgtEl>
                                        <p:attrNameLst>
                                          <p:attrName>style.visibility</p:attrName>
                                        </p:attrNameLst>
                                      </p:cBhvr>
                                      <p:to>
                                        <p:strVal val="visible"/>
                                      </p:to>
                                    </p:set>
                                    <p:animEffect transition="in" filter="wipe(up)">
                                      <p:cBhvr>
                                        <p:cTn id="16" dur="5000"/>
                                        <p:tgtEl>
                                          <p:spTgt spid="50179"/>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McGraw-Hill">
      <a:dk1>
        <a:sysClr val="windowText" lastClr="000000"/>
      </a:dk1>
      <a:lt1>
        <a:sysClr val="window" lastClr="FFFFFF"/>
      </a:lt1>
      <a:dk2>
        <a:srgbClr val="696464"/>
      </a:dk2>
      <a:lt2>
        <a:srgbClr val="E9E5DC"/>
      </a:lt2>
      <a:accent1>
        <a:srgbClr val="76D6E0"/>
      </a:accent1>
      <a:accent2>
        <a:srgbClr val="FF0000"/>
      </a:accent2>
      <a:accent3>
        <a:srgbClr val="5F2987"/>
      </a:accent3>
      <a:accent4>
        <a:srgbClr val="B58677"/>
      </a:accent4>
      <a:accent5>
        <a:srgbClr val="918485"/>
      </a:accent5>
      <a:accent6>
        <a:srgbClr val="855D5D"/>
      </a:accent6>
      <a:hlink>
        <a:srgbClr val="0070C0"/>
      </a:hlink>
      <a:folHlink>
        <a:srgbClr val="F105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4833</TotalTime>
  <Words>986</Words>
  <Application>Microsoft Office PowerPoint</Application>
  <PresentationFormat>On-screen Show (4:3)</PresentationFormat>
  <Paragraphs>105</Paragraphs>
  <Slides>22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Section 10.2</vt:lpstr>
      <vt:lpstr>Learning Objectives</vt:lpstr>
      <vt:lpstr>Closed Figures</vt:lpstr>
      <vt:lpstr>Triangle</vt:lpstr>
      <vt:lpstr>Types of Triangles</vt:lpstr>
      <vt:lpstr>Types of Triangles</vt:lpstr>
      <vt:lpstr> EXAMPLE 1  Identifying Types of Triangles</vt:lpstr>
      <vt:lpstr>Sum of Angle Measures </vt:lpstr>
      <vt:lpstr> EXAMPLE 2  Finding an Angle in a Triangle</vt:lpstr>
      <vt:lpstr>Pythagorean Theorem</vt:lpstr>
      <vt:lpstr> EXAMPLE 3  Using the Pythagorean Theorem</vt:lpstr>
      <vt:lpstr> EXAMPLE 4  Applying the Pythagorean Theorem</vt:lpstr>
      <vt:lpstr> EXAMPLE 4  Applying the Pythagorean Theorem</vt:lpstr>
      <vt:lpstr>Similar Triangles</vt:lpstr>
      <vt:lpstr>Similar Triangles</vt:lpstr>
      <vt:lpstr>Similar Triangle Relationships</vt:lpstr>
      <vt:lpstr>PowerPoint Presentation</vt:lpstr>
      <vt:lpstr> EXAMPLE 5  Using Similar Triangles</vt:lpstr>
      <vt:lpstr> EXAMPLE 5  Using Similar Triangles</vt:lpstr>
      <vt:lpstr> EXAMPLE 5  Using Similar Triangles</vt:lpstr>
      <vt:lpstr> EXAMPLE 6  Using Similar Triangles in Measurement</vt:lpstr>
      <vt:lpstr> EXAMPLE 6  Using Similar Triangles in Measurement</vt:lpstr>
    </vt:vector>
  </TitlesOfParts>
  <Company>Indian River Presbyterian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dc:title>
  <dc:creator>Dustin Sterrett</dc:creator>
  <cp:lastModifiedBy>Anthony Palmiotto</cp:lastModifiedBy>
  <cp:revision>604</cp:revision>
  <dcterms:created xsi:type="dcterms:W3CDTF">2010-05-22T22:14:45Z</dcterms:created>
  <dcterms:modified xsi:type="dcterms:W3CDTF">2013-09-20T02:52:33Z</dcterms:modified>
</cp:coreProperties>
</file>