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692" r:id="rId4"/>
    <p:sldId id="691" r:id="rId5"/>
    <p:sldId id="703" r:id="rId6"/>
    <p:sldId id="635" r:id="rId7"/>
    <p:sldId id="693" r:id="rId8"/>
    <p:sldId id="694" r:id="rId9"/>
    <p:sldId id="695" r:id="rId10"/>
    <p:sldId id="704" r:id="rId11"/>
    <p:sldId id="705" r:id="rId12"/>
    <p:sldId id="711" r:id="rId13"/>
    <p:sldId id="648" r:id="rId14"/>
    <p:sldId id="696" r:id="rId15"/>
    <p:sldId id="698" r:id="rId16"/>
    <p:sldId id="700" r:id="rId17"/>
    <p:sldId id="706" r:id="rId18"/>
    <p:sldId id="707" r:id="rId19"/>
    <p:sldId id="708" r:id="rId20"/>
    <p:sldId id="709" r:id="rId21"/>
    <p:sldId id="712" r:id="rId22"/>
    <p:sldId id="71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B8D"/>
    <a:srgbClr val="D60000"/>
    <a:srgbClr val="E60000"/>
    <a:srgbClr val="FFF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0929"/>
  </p:normalViewPr>
  <p:slideViewPr>
    <p:cSldViewPr>
      <p:cViewPr varScale="1">
        <p:scale>
          <a:sx n="52" d="100"/>
          <a:sy n="52" d="100"/>
        </p:scale>
        <p:origin x="3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397EEE80-5775-43CF-BC25-2908E3F1E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42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42503-A307-447E-92B5-C9D82E84ECE0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733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10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94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363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62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76BB2-4A3E-4963-A92A-04A70BD5EE31}" type="slidenum">
              <a:rPr lang="en-US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13</a:t>
            </a:fld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401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76BB2-4A3E-4963-A92A-04A70BD5EE31}" type="slidenum">
              <a:rPr lang="en-US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14</a:t>
            </a:fld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346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15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190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16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519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17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61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18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896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76BB2-4A3E-4963-A92A-04A70BD5EE31}" type="slidenum">
              <a:rPr lang="en-US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19</a:t>
            </a:fld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511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74F7B-2449-4686-8218-C63F0EE02A32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268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20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62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27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56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76BB2-4A3E-4963-A92A-04A70BD5EE31}" type="slidenum">
              <a:rPr lang="en-US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3</a:t>
            </a:fld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454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76BB2-4A3E-4963-A92A-04A70BD5EE31}" type="slidenum">
              <a:rPr lang="en-US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4</a:t>
            </a:fld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08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76BB2-4A3E-4963-A92A-04A70BD5EE31}" type="slidenum">
              <a:rPr lang="en-US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5</a:t>
            </a:fld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23" charset="0"/>
              <a:ea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23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6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49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7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386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8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12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308-7AF3-4D9C-BB2C-73BFDF15878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9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81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C52B-EFFC-49A8-9187-278434788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 userDrawn="1"/>
        </p:nvSpPr>
        <p:spPr>
          <a:xfrm>
            <a:off x="1252870" y="6448251"/>
            <a:ext cx="662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Copyright © 2015 The McGraw-Hill Companies, Inc. Permission required for reproduction or display.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8C510-45C9-471B-BF08-4FE054A0E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2D4B-3C3B-487D-8287-E1FA7CA7D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255A-AC8E-4E57-BE7E-DE8488CC2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2CDD3-E869-41C1-988B-4A62C35CA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2A6E-2193-48FF-A1FC-66254E4E7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EDF4-26B8-43E8-8D1B-84E0A5E631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799E-5E1D-43B8-86F7-E61BA8A0F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CD925-F27D-40CD-BB19-6CC418E48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DEA8-3C6D-464B-889A-AD79D5C7E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32F7-2073-4020-8EBF-042271D29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7504" y="188640"/>
            <a:ext cx="8892480" cy="65527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C4B5892-CCB6-415F-B710-102BA1E82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 userDrawn="1"/>
        </p:nvSpPr>
        <p:spPr>
          <a:xfrm>
            <a:off x="1252870" y="6448251"/>
            <a:ext cx="662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Copyright © 2015 The McGraw-Hill Companies, Inc. Permission required for reproduction or display.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w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3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pitchFamily="-72" charset="0"/>
                <a:ea typeface="Arial" pitchFamily="-72" charset="0"/>
                <a:cs typeface="Arial" pitchFamily="-72" charset="0"/>
              </a:rPr>
              <a:t>Section </a:t>
            </a:r>
            <a:r>
              <a:rPr lang="en-US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9.2</a:t>
            </a:r>
            <a:endParaRPr lang="en-US" dirty="0">
              <a:latin typeface="Arial" pitchFamily="-72" charset="0"/>
              <a:ea typeface="Arial" pitchFamily="-72" charset="0"/>
              <a:cs typeface="Arial" pitchFamily="-72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Measures of Area,</a:t>
            </a:r>
          </a:p>
          <a:p>
            <a:pPr eaLnBrk="1" hangingPunct="1"/>
            <a:r>
              <a:rPr lang="en-US" dirty="0" smtClean="0">
                <a:solidFill>
                  <a:srgbClr val="898989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Volume and Capacity</a:t>
            </a: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2590800" y="6858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000" i="1">
                <a:ea typeface="Arial" pitchFamily="-72" charset="0"/>
                <a:cs typeface="Arial" pitchFamily="-72" charset="0"/>
              </a:rPr>
              <a:t>Math in Our World</a:t>
            </a:r>
            <a:endParaRPr lang="en-US" sz="4000">
              <a:ea typeface="Arial" pitchFamily="-72" charset="0"/>
              <a:cs typeface="Arial" pitchFamily="-7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1" y="4077072"/>
            <a:ext cx="1656184" cy="211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5 	Converting Area from Metric to English Units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292" y="1484784"/>
            <a:ext cx="8210164" cy="187220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Prince Edward County in Ontario, Canada, has an area of 1,050.1 square kilometers. Is it larger or smaller than Butler County, Ohio, which is 470 square miles?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3374702"/>
            <a:ext cx="340042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3717032"/>
            <a:ext cx="84352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To find how many square miles in 1,050.1 square kilometers,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331640" y="4292600"/>
          <a:ext cx="2138363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Equation" r:id="rId4" imgW="774360" imgH="419040" progId="Equation.DSMT4">
                  <p:embed/>
                </p:oleObj>
              </mc:Choice>
              <mc:Fallback>
                <p:oleObj name="Equation" r:id="rId4" imgW="77436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292600"/>
                        <a:ext cx="2138363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921569"/>
              </p:ext>
            </p:extLst>
          </p:nvPr>
        </p:nvGraphicFramePr>
        <p:xfrm>
          <a:off x="3279775" y="4238625"/>
          <a:ext cx="19812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Equation" r:id="rId6" imgW="774360" imgH="495000" progId="Equation.DSMT4">
                  <p:embed/>
                </p:oleObj>
              </mc:Choice>
              <mc:Fallback>
                <p:oleObj name="Equation" r:id="rId6" imgW="7743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238625"/>
                        <a:ext cx="1981200" cy="126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076825" y="4621213"/>
          <a:ext cx="20796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621213"/>
                        <a:ext cx="20796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2699792" y="4441549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076" idx="1"/>
          </p:cNvCxnSpPr>
          <p:nvPr/>
        </p:nvCxnSpPr>
        <p:spPr>
          <a:xfrm flipV="1">
            <a:off x="4557539" y="4906963"/>
            <a:ext cx="519286" cy="4155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57200" y="5661248"/>
            <a:ext cx="8435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Butler County is about 64.6 square miles larger.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6 	Finding the Cost of</a:t>
            </a:r>
            <a:b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</a:b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Carpeting a Room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292" y="1484784"/>
            <a:ext cx="8210164" cy="187220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Jane plans to have new carpet installed in her living room. She measures and finds that the room is 300 ft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 The carpet she wants sells for $22 per square yard installed. How much will it cost to have the room carpeted?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3728491"/>
            <a:ext cx="340042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4070821"/>
            <a:ext cx="84352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first convert square feet to square yards, then use the unit fraction $22/1yd</a:t>
            </a:r>
            <a:r>
              <a:rPr lang="en-US" baseline="30000" dirty="0" smtClean="0"/>
              <a:t>2</a:t>
            </a:r>
            <a:r>
              <a:rPr lang="en-US" dirty="0" smtClean="0"/>
              <a:t> to find the cost.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43608" y="4975949"/>
          <a:ext cx="13684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Equation" r:id="rId4" imgW="495000" imgH="419040" progId="Equation.DSMT4">
                  <p:embed/>
                </p:oleObj>
              </mc:Choice>
              <mc:Fallback>
                <p:oleObj name="Equation" r:id="rId4" imgW="4950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975949"/>
                        <a:ext cx="136842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632941"/>
              </p:ext>
            </p:extLst>
          </p:nvPr>
        </p:nvGraphicFramePr>
        <p:xfrm>
          <a:off x="2281238" y="4953000"/>
          <a:ext cx="13970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6" imgW="545760" imgH="495000" progId="Equation.DSMT4">
                  <p:embed/>
                </p:oleObj>
              </mc:Choice>
              <mc:Fallback>
                <p:oleObj name="Equation" r:id="rId6" imgW="5457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4953000"/>
                        <a:ext cx="1397000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1835696" y="5155378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87824" y="5515418"/>
            <a:ext cx="663550" cy="520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987824" y="5157192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39952" y="5678092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1374" y="5127287"/>
                <a:ext cx="1123064" cy="970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•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$22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374" y="5127287"/>
                <a:ext cx="1123064" cy="97090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74438" y="5339942"/>
                <a:ext cx="17155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=$733.33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38" y="5339942"/>
                <a:ext cx="1715598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</a:t>
            </a: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6a </a:t>
            </a: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</a:t>
            </a: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Converting km</a:t>
            </a:r>
            <a:r>
              <a:rPr lang="en-US" sz="2800" b="1" baseline="30000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2</a:t>
            </a: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 to hectare</a:t>
            </a:r>
            <a:endParaRPr lang="en-US" sz="2800" b="1" dirty="0" smtClean="0">
              <a:latin typeface="Arial" pitchFamily="-72" charset="0"/>
              <a:ea typeface="Arial" pitchFamily="-72" charset="0"/>
              <a:cs typeface="Arial" pitchFamily="-72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918" y="1350554"/>
            <a:ext cx="8210164" cy="187220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Brazilian government </a:t>
            </a:r>
            <a:r>
              <a:rPr lang="en-US" sz="2800" dirty="0" smtClean="0"/>
              <a:t>has decided to protect 100 km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of rain forest land and has $10 million available for compensation. </a:t>
            </a:r>
            <a:r>
              <a:rPr lang="en-US" sz="2800" dirty="0" smtClean="0"/>
              <a:t>How </a:t>
            </a:r>
            <a:r>
              <a:rPr lang="en-US" sz="2800" dirty="0" smtClean="0"/>
              <a:t>much </a:t>
            </a:r>
            <a:r>
              <a:rPr lang="en-US" sz="2800" dirty="0" smtClean="0"/>
              <a:t>can th</a:t>
            </a:r>
            <a:r>
              <a:rPr lang="en-US" sz="2800" dirty="0" smtClean="0"/>
              <a:t>e government afford to pay per hectare?</a:t>
            </a:r>
            <a:endParaRPr lang="en-US" sz="28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6292" y="3313334"/>
            <a:ext cx="340042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4988" y="3866673"/>
            <a:ext cx="84352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first convert </a:t>
            </a:r>
            <a:r>
              <a:rPr lang="en-US" dirty="0" err="1" smtClean="0"/>
              <a:t>sq</a:t>
            </a:r>
            <a:r>
              <a:rPr lang="en-US" dirty="0" smtClean="0"/>
              <a:t> km </a:t>
            </a:r>
            <a:r>
              <a:rPr lang="en-US" dirty="0" smtClean="0"/>
              <a:t>to </a:t>
            </a:r>
            <a:r>
              <a:rPr lang="en-US" dirty="0" smtClean="0"/>
              <a:t>hectares, </a:t>
            </a:r>
            <a:r>
              <a:rPr lang="en-US" dirty="0" smtClean="0"/>
              <a:t>then </a:t>
            </a:r>
            <a:r>
              <a:rPr lang="en-US" dirty="0" smtClean="0"/>
              <a:t>divide the money available by the number of hectares.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782813"/>
              </p:ext>
            </p:extLst>
          </p:nvPr>
        </p:nvGraphicFramePr>
        <p:xfrm>
          <a:off x="534988" y="4614863"/>
          <a:ext cx="161448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4" imgW="583920" imgH="419040" progId="Equation.DSMT4">
                  <p:embed/>
                </p:oleObj>
              </mc:Choice>
              <mc:Fallback>
                <p:oleObj name="Equation" r:id="rId4" imgW="583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614863"/>
                        <a:ext cx="1614487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914574"/>
              </p:ext>
            </p:extLst>
          </p:nvPr>
        </p:nvGraphicFramePr>
        <p:xfrm>
          <a:off x="2075527" y="4701196"/>
          <a:ext cx="237013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6" imgW="927000" imgH="431640" progId="Equation.DSMT4">
                  <p:embed/>
                </p:oleObj>
              </mc:Choice>
              <mc:Fallback>
                <p:oleObj name="Equation" r:id="rId6" imgW="927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527" y="4701196"/>
                        <a:ext cx="2370137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1609131" y="4742316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03162" y="5226854"/>
            <a:ext cx="663550" cy="520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307828" y="4978510"/>
                <a:ext cx="30181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10,000 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h𝑒𝑐𝑡𝑎𝑟𝑒𝑠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828" y="4978510"/>
                <a:ext cx="3018199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3568" y="5988272"/>
            <a:ext cx="7435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$10,000,000 ÷10,000 hectares = $1,000 per hectare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41166" t="51142" r="35307" b="28302"/>
          <a:stretch>
            <a:fillRect/>
          </a:stretch>
        </p:blipFill>
        <p:spPr bwMode="auto">
          <a:xfrm>
            <a:off x="5724127" y="4249891"/>
            <a:ext cx="3312369" cy="198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Conversions of Volume &amp; Capacity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459646" y="1340768"/>
            <a:ext cx="843283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000" dirty="0" smtClean="0"/>
              <a:t>Just as the measurements of area are based on the two-dimensional square, measurements of volume are based on the three-dimensional analog, the cube. So volume is measured in cubic units.</a:t>
            </a:r>
            <a:endParaRPr lang="en-US" sz="3000" dirty="0"/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459646" y="3696120"/>
            <a:ext cx="56245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For example, 1 cubic foot consists of a cube whose measure is 12 inches on each side. Recall that to find the volume of a cube, we multiply the length times the width times the height.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Units of Capacity &amp; Volume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457200" y="1196752"/>
            <a:ext cx="84328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u="sng" dirty="0" smtClean="0"/>
              <a:t>English System</a:t>
            </a:r>
          </a:p>
          <a:p>
            <a:pPr algn="ctr"/>
            <a:r>
              <a:rPr lang="en-US" sz="3000" dirty="0" smtClean="0"/>
              <a:t>1 pint (pt) = 16 fluid ounces (oz)</a:t>
            </a:r>
          </a:p>
          <a:p>
            <a:pPr algn="ctr"/>
            <a:r>
              <a:rPr lang="fr-FR" sz="3000" dirty="0" smtClean="0"/>
              <a:t>1 quart (</a:t>
            </a:r>
            <a:r>
              <a:rPr lang="fr-FR" sz="3000" dirty="0" err="1" smtClean="0"/>
              <a:t>qt</a:t>
            </a:r>
            <a:r>
              <a:rPr lang="fr-FR" sz="3000" dirty="0" smtClean="0"/>
              <a:t>) = 2 </a:t>
            </a:r>
            <a:r>
              <a:rPr lang="fr-FR" sz="3000" dirty="0" err="1" smtClean="0"/>
              <a:t>pints</a:t>
            </a:r>
            <a:r>
              <a:rPr lang="fr-FR" sz="3000" dirty="0" smtClean="0"/>
              <a:t> (pt)</a:t>
            </a:r>
          </a:p>
          <a:p>
            <a:pPr algn="ctr"/>
            <a:r>
              <a:rPr lang="fr-FR" sz="3000" dirty="0" smtClean="0"/>
              <a:t>1 gallon (gal) = 4 quarts (</a:t>
            </a:r>
            <a:r>
              <a:rPr lang="fr-FR" sz="3000" dirty="0" err="1" smtClean="0"/>
              <a:t>qt</a:t>
            </a:r>
            <a:r>
              <a:rPr lang="fr-FR" sz="3000" dirty="0" smtClean="0"/>
              <a:t>)</a:t>
            </a:r>
            <a:endParaRPr lang="en-US" sz="3000" dirty="0"/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457200" y="3135744"/>
            <a:ext cx="843283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u="sng" dirty="0" smtClean="0"/>
              <a:t>Volume vs. Capacity</a:t>
            </a:r>
          </a:p>
          <a:p>
            <a:pPr algn="ctr"/>
            <a:r>
              <a:rPr lang="en-US" sz="3000" dirty="0" smtClean="0"/>
              <a:t>1 cubic foot ≈ 7.48 gal</a:t>
            </a:r>
          </a:p>
          <a:p>
            <a:pPr algn="ctr"/>
            <a:r>
              <a:rPr lang="en-US" sz="3000" dirty="0" smtClean="0"/>
              <a:t>1 cubic yard ≈ 202 gal</a:t>
            </a:r>
          </a:p>
          <a:p>
            <a:pPr algn="ctr"/>
            <a:r>
              <a:rPr lang="en-US" sz="3000" dirty="0" smtClean="0"/>
              <a:t>1 gal. ≈ 231 </a:t>
            </a:r>
            <a:r>
              <a:rPr lang="en-US" sz="3000" dirty="0" smtClean="0"/>
              <a:t>in.</a:t>
            </a:r>
            <a:r>
              <a:rPr lang="en-US" sz="3000" baseline="30000" dirty="0" smtClean="0"/>
              <a:t>3</a:t>
            </a:r>
          </a:p>
          <a:p>
            <a:pPr algn="ctr"/>
            <a:r>
              <a:rPr lang="en-US" sz="3000" dirty="0"/>
              <a:t>1 </a:t>
            </a:r>
            <a:r>
              <a:rPr lang="en-US" sz="3000" dirty="0" smtClean="0"/>
              <a:t>pt. water = 1 lb. (16 oz.)</a:t>
            </a:r>
            <a:endParaRPr lang="en-US" sz="3000" baseline="30000" dirty="0" smtClean="0"/>
          </a:p>
          <a:p>
            <a:pPr algn="ctr"/>
            <a:r>
              <a:rPr lang="de-DE" sz="3000" dirty="0" smtClean="0"/>
              <a:t>1 ft</a:t>
            </a:r>
            <a:r>
              <a:rPr lang="de-DE" sz="3000" baseline="30000" dirty="0" smtClean="0"/>
              <a:t>3</a:t>
            </a:r>
            <a:r>
              <a:rPr lang="de-DE" sz="3000" dirty="0" smtClean="0"/>
              <a:t> </a:t>
            </a:r>
            <a:r>
              <a:rPr lang="de-DE" sz="3000" dirty="0" smtClean="0"/>
              <a:t>water </a:t>
            </a:r>
            <a:r>
              <a:rPr lang="en-US" sz="3000" dirty="0" smtClean="0"/>
              <a:t>≈</a:t>
            </a:r>
            <a:r>
              <a:rPr lang="de-DE" sz="3000" dirty="0" smtClean="0"/>
              <a:t> 62.5 lb</a:t>
            </a:r>
          </a:p>
          <a:p>
            <a:pPr algn="ctr"/>
            <a:r>
              <a:rPr lang="en-US" sz="3000" dirty="0" smtClean="0"/>
              <a:t>1 ft</a:t>
            </a:r>
            <a:r>
              <a:rPr lang="en-US" sz="3000" baseline="30000" dirty="0" smtClean="0"/>
              <a:t>3</a:t>
            </a:r>
            <a:r>
              <a:rPr lang="en-US" sz="3000" dirty="0" smtClean="0"/>
              <a:t> seawater ≈ 64 lb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7 	Converting Cubic Feet</a:t>
            </a:r>
            <a:b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</a:b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to Gallons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292" y="1484784"/>
            <a:ext cx="8210164" cy="12961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If a water tank at an aquarium has a volume of 3,000 cubic feet, how many gallons of water will the tank hold?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2870646"/>
            <a:ext cx="340042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3284984"/>
            <a:ext cx="8435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From the Table, 1 cubic foot = 7.48 gallons.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71600" y="4041775"/>
          <a:ext cx="1719262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4" imgW="622080" imgH="419040" progId="Equation.DSMT4">
                  <p:embed/>
                </p:oleObj>
              </mc:Choice>
              <mc:Fallback>
                <p:oleObj name="Equation" r:id="rId4" imgW="6220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041775"/>
                        <a:ext cx="1719262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644775" y="4157638"/>
          <a:ext cx="16224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Equation" r:id="rId6" imgW="634680" imgH="419040" progId="Equation.DSMT4">
                  <p:embed/>
                </p:oleObj>
              </mc:Choice>
              <mc:Fallback>
                <p:oleObj name="Equation" r:id="rId6" imgW="6346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157638"/>
                        <a:ext cx="1622425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499992" y="4370722"/>
          <a:ext cx="3044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Equation" r:id="rId8" imgW="1079280" imgH="203040" progId="Equation.DSMT4">
                  <p:embed/>
                </p:oleObj>
              </mc:Choice>
              <mc:Fallback>
                <p:oleObj name="Equation" r:id="rId8" imgW="10792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370722"/>
                        <a:ext cx="30448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2050941" y="4190600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19093" y="4797152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8 	Finding Weight of a Liquid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292" y="1484784"/>
            <a:ext cx="8210164" cy="93610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If the tank in the previous example contains freshwater, find its weight.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2924944"/>
            <a:ext cx="340042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3267274"/>
            <a:ext cx="8435280" cy="59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1 cubic foot of freshwater weighs 62.5 pounds, so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15616" y="4044988"/>
          <a:ext cx="157797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Equation" r:id="rId4" imgW="571320" imgH="419040" progId="Equation.DSMT4">
                  <p:embed/>
                </p:oleObj>
              </mc:Choice>
              <mc:Fallback>
                <p:oleObj name="Equation" r:id="rId4" imgW="5713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044988"/>
                        <a:ext cx="1577975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702173" y="4156242"/>
          <a:ext cx="23018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tion" r:id="rId6" imgW="901440" imgH="419040" progId="Equation.DSMT4">
                  <p:embed/>
                </p:oleObj>
              </mc:Choice>
              <mc:Fallback>
                <p:oleObj name="Equation" r:id="rId6" imgW="90144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173" y="4156242"/>
                        <a:ext cx="2301875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964113" y="4388685"/>
          <a:ext cx="3225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Equation" r:id="rId8" imgW="1143000" imgH="203040" progId="Equation.DSMT4">
                  <p:embed/>
                </p:oleObj>
              </mc:Choice>
              <mc:Fallback>
                <p:oleObj name="Equation" r:id="rId8" imgW="11430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4388685"/>
                        <a:ext cx="3225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2050941" y="4244898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79912" y="4765798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9 	Computing the Weight of</a:t>
            </a:r>
            <a:b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</a:b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Water in Bottles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292" y="1484784"/>
            <a:ext cx="8210164" cy="266429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team managers for a college football team carry quart bottles of water for the players to drink during breaks at practice. The bottles are stored in carrying racks that weigh 6 pounds and hold 16 bottles. How heavy (in pounds) is a rack when full?</a:t>
            </a:r>
          </a:p>
          <a:p>
            <a:pPr>
              <a:buNone/>
            </a:pPr>
            <a:r>
              <a:rPr lang="en-US" sz="2800" dirty="0" smtClean="0"/>
              <a:t>(Ignore the weight of the empty bottles).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9 	Computing the Weight of</a:t>
            </a:r>
            <a:b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</a:b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Water in Bottles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340042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827114"/>
            <a:ext cx="8435280" cy="59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First we will need to know how much a quart of freshwater weighs.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75656" y="2784475"/>
          <a:ext cx="7016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3" name="Equation" r:id="rId4" imgW="253800" imgH="393480" progId="Equation.DSMT4">
                  <p:embed/>
                </p:oleObj>
              </mc:Choice>
              <mc:Fallback>
                <p:oleObj name="Equation" r:id="rId4" imgW="2538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784475"/>
                        <a:ext cx="701675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269308"/>
              </p:ext>
            </p:extLst>
          </p:nvPr>
        </p:nvGraphicFramePr>
        <p:xfrm>
          <a:off x="5327007" y="3166121"/>
          <a:ext cx="12207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4" name="Equation" r:id="rId6" imgW="431640" imgH="177480" progId="Equation.DSMT4">
                  <p:embed/>
                </p:oleObj>
              </mc:Choice>
              <mc:Fallback>
                <p:oleObj name="Equation" r:id="rId6" imgW="43164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007" y="3166121"/>
                        <a:ext cx="122078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1691680" y="2950149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40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623402"/>
              </p:ext>
            </p:extLst>
          </p:nvPr>
        </p:nvGraphicFramePr>
        <p:xfrm>
          <a:off x="2277157" y="2869655"/>
          <a:ext cx="136207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5" name="Equation" r:id="rId8" imgW="533160" imgH="419040" progId="Equation.DSMT4">
                  <p:embed/>
                </p:oleObj>
              </mc:Choice>
              <mc:Fallback>
                <p:oleObj name="Equation" r:id="rId8" imgW="5331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157" y="2869655"/>
                        <a:ext cx="1362075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900197"/>
              </p:ext>
            </p:extLst>
          </p:nvPr>
        </p:nvGraphicFramePr>
        <p:xfrm>
          <a:off x="3750620" y="2880371"/>
          <a:ext cx="1166812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6" name="Equation" r:id="rId10" imgW="457200" imgH="419040" progId="Equation.DSMT4">
                  <p:embed/>
                </p:oleObj>
              </mc:Choice>
              <mc:Fallback>
                <p:oleObj name="Equation" r:id="rId10" imgW="45720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620" y="2880371"/>
                        <a:ext cx="1166812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2958194" y="3529682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909950" y="2940156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320011" y="3466960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57200" y="4419402"/>
            <a:ext cx="8435280" cy="88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So 16 bottles weigh 16 x </a:t>
            </a:r>
            <a:r>
              <a:rPr lang="en-US" dirty="0" smtClean="0"/>
              <a:t>2 </a:t>
            </a:r>
            <a:r>
              <a:rPr lang="en-US" dirty="0" smtClean="0"/>
              <a:t>= </a:t>
            </a:r>
            <a:r>
              <a:rPr lang="en-US" dirty="0" smtClean="0"/>
              <a:t>32 </a:t>
            </a:r>
            <a:r>
              <a:rPr lang="en-US" dirty="0" smtClean="0"/>
              <a:t>1b; adding the 6 pounds for the rack, a full load weighs </a:t>
            </a:r>
            <a:r>
              <a:rPr lang="en-US" dirty="0" smtClean="0"/>
              <a:t>38 </a:t>
            </a:r>
            <a:r>
              <a:rPr lang="en-US" dirty="0" smtClean="0"/>
              <a:t>pounds.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Units of Capacity &amp; Volume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459646" y="1625312"/>
            <a:ext cx="84328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u="sng" dirty="0" smtClean="0"/>
              <a:t>Metric System</a:t>
            </a:r>
          </a:p>
          <a:p>
            <a:pPr algn="ctr"/>
            <a:r>
              <a:rPr lang="en-US" sz="3200" dirty="0" smtClean="0"/>
              <a:t>1 cm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= 1 </a:t>
            </a:r>
            <a:r>
              <a:rPr lang="en-US" sz="3200" dirty="0" err="1" smtClean="0"/>
              <a:t>mL</a:t>
            </a:r>
            <a:endParaRPr lang="en-US" sz="3200" dirty="0" smtClean="0"/>
          </a:p>
          <a:p>
            <a:pPr algn="ctr"/>
            <a:r>
              <a:rPr lang="en-US" sz="3200" dirty="0" smtClean="0"/>
              <a:t>1,000 </a:t>
            </a:r>
            <a:r>
              <a:rPr lang="en-US" sz="3200" dirty="0" smtClean="0"/>
              <a:t>cm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= 1 L</a:t>
            </a:r>
          </a:p>
          <a:p>
            <a:pPr algn="ctr"/>
            <a:r>
              <a:rPr lang="da-DK" sz="3200" dirty="0" smtClean="0"/>
              <a:t>1 m</a:t>
            </a:r>
            <a:r>
              <a:rPr lang="da-DK" sz="3200" baseline="30000" dirty="0" smtClean="0"/>
              <a:t>3</a:t>
            </a:r>
            <a:r>
              <a:rPr lang="da-DK" sz="3200" dirty="0" smtClean="0"/>
              <a:t> = </a:t>
            </a:r>
            <a:r>
              <a:rPr lang="da-DK" sz="3200" dirty="0" smtClean="0"/>
              <a:t>1 </a:t>
            </a:r>
            <a:r>
              <a:rPr lang="da-DK" sz="3200" dirty="0" smtClean="0"/>
              <a:t>kL</a:t>
            </a:r>
          </a:p>
          <a:p>
            <a:pPr algn="ctr"/>
            <a:r>
              <a:rPr lang="en-US" sz="3200" dirty="0" smtClean="0"/>
              <a:t>1 L ≈ 1.06 quarts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itchFamily="-72" charset="0"/>
                <a:ea typeface="Arial" pitchFamily="-72" charset="0"/>
                <a:cs typeface="Arial" pitchFamily="-72" charset="0"/>
              </a:rPr>
              <a:t>Learning Objectives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458200" cy="3786202"/>
          </a:xfrm>
        </p:spPr>
        <p:txBody>
          <a:bodyPr/>
          <a:lstStyle/>
          <a:p>
            <a:pPr eaLnBrk="1" hangingPunct="1">
              <a:buClr>
                <a:srgbClr val="92D050"/>
              </a:buClr>
              <a:buFont typeface="Courier New" pitchFamily="49" charset="0"/>
              <a:buChar char="o"/>
              <a:tabLst>
                <a:tab pos="454025" algn="l"/>
              </a:tabLst>
            </a:pPr>
            <a:r>
              <a:rPr lang="en-US" sz="2800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Convert units of area in the English system.</a:t>
            </a:r>
          </a:p>
          <a:p>
            <a:pPr eaLnBrk="1" hangingPunct="1">
              <a:buClr>
                <a:srgbClr val="92D050"/>
              </a:buClr>
              <a:buFont typeface="Courier New" pitchFamily="49" charset="0"/>
              <a:buChar char="o"/>
              <a:tabLst>
                <a:tab pos="454025" algn="l"/>
              </a:tabLst>
            </a:pPr>
            <a:r>
              <a:rPr lang="en-US" sz="2800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Convert measurements between English and metric units of area.</a:t>
            </a:r>
          </a:p>
          <a:p>
            <a:pPr eaLnBrk="1" hangingPunct="1">
              <a:buClr>
                <a:srgbClr val="92D050"/>
              </a:buClr>
              <a:buFont typeface="Courier New" pitchFamily="49" charset="0"/>
              <a:buChar char="o"/>
              <a:tabLst>
                <a:tab pos="454025" algn="l"/>
              </a:tabLst>
            </a:pPr>
            <a:r>
              <a:rPr lang="en-US" sz="2800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Convert units of volume in the English system.</a:t>
            </a:r>
          </a:p>
          <a:p>
            <a:pPr eaLnBrk="1" hangingPunct="1">
              <a:buClr>
                <a:srgbClr val="92D050"/>
              </a:buClr>
              <a:buFont typeface="Courier New" pitchFamily="49" charset="0"/>
              <a:buChar char="o"/>
              <a:tabLst>
                <a:tab pos="454025" algn="l"/>
              </a:tabLst>
            </a:pPr>
            <a:r>
              <a:rPr lang="en-US" sz="2800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Convert units of volume in the metric system.</a:t>
            </a:r>
          </a:p>
          <a:p>
            <a:pPr eaLnBrk="1" hangingPunct="1">
              <a:buClr>
                <a:srgbClr val="92D050"/>
              </a:buClr>
              <a:buFont typeface="Courier New" pitchFamily="49" charset="0"/>
              <a:buChar char="o"/>
              <a:tabLst>
                <a:tab pos="454025" algn="l"/>
              </a:tabLst>
            </a:pPr>
            <a:r>
              <a:rPr lang="en-US" sz="2800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Convert measurements between English and metric units of volume.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10 	Converting Metric Units of Volume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292" y="1484784"/>
            <a:ext cx="8210164" cy="12961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typical backyard in-ground pool has a volume of about 82.5 cubic meters. How many milliliters of water are needed to fill such a pool?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2870646"/>
            <a:ext cx="340042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6961" y="3213941"/>
            <a:ext cx="8435280" cy="83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There’s a conversion in the Table from mL to cm</a:t>
            </a:r>
            <a:r>
              <a:rPr lang="en-US" baseline="30000" dirty="0" smtClean="0"/>
              <a:t>3</a:t>
            </a:r>
            <a:r>
              <a:rPr lang="en-US" dirty="0" smtClean="0"/>
              <a:t>, so we first convert to cm</a:t>
            </a:r>
            <a:r>
              <a:rPr lang="en-US" baseline="30000" dirty="0" smtClean="0"/>
              <a:t>3</a:t>
            </a:r>
            <a:r>
              <a:rPr lang="en-US" dirty="0" smtClean="0"/>
              <a:t>, then to </a:t>
            </a:r>
            <a:r>
              <a:rPr lang="en-US" dirty="0" err="1" smtClean="0"/>
              <a:t>mL</a:t>
            </a:r>
            <a:r>
              <a:rPr lang="en-US" dirty="0" err="1" smtClean="0"/>
              <a:t>.</a:t>
            </a:r>
            <a:endParaRPr lang="en-US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54262"/>
              </p:ext>
            </p:extLst>
          </p:nvPr>
        </p:nvGraphicFramePr>
        <p:xfrm>
          <a:off x="582336" y="4392256"/>
          <a:ext cx="14382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Equation" r:id="rId4" imgW="520560" imgH="419040" progId="Equation.DSMT4">
                  <p:embed/>
                </p:oleObj>
              </mc:Choice>
              <mc:Fallback>
                <p:oleObj name="Equation" r:id="rId4" imgW="52056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36" y="4392256"/>
                        <a:ext cx="1438275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067771"/>
              </p:ext>
            </p:extLst>
          </p:nvPr>
        </p:nvGraphicFramePr>
        <p:xfrm>
          <a:off x="2307576" y="4387494"/>
          <a:ext cx="1881188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name="Equation" r:id="rId6" imgW="736560" imgH="457200" progId="Equation.DSMT4">
                  <p:embed/>
                </p:oleObj>
              </mc:Choice>
              <mc:Fallback>
                <p:oleObj name="Equation" r:id="rId6" imgW="7365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576" y="4387494"/>
                        <a:ext cx="1881188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83392"/>
              </p:ext>
            </p:extLst>
          </p:nvPr>
        </p:nvGraphicFramePr>
        <p:xfrm>
          <a:off x="5637902" y="4722456"/>
          <a:ext cx="30813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8" name="Equation" r:id="rId8" imgW="1091880" imgH="203040" progId="Equation.DSMT4">
                  <p:embed/>
                </p:oleObj>
              </mc:Choice>
              <mc:Fallback>
                <p:oleObj name="Equation" r:id="rId8" imgW="10918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902" y="4722456"/>
                        <a:ext cx="30813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1374424" y="4541577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74624" y="5148129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506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411268"/>
              </p:ext>
            </p:extLst>
          </p:nvPr>
        </p:nvGraphicFramePr>
        <p:xfrm>
          <a:off x="4329133" y="4577231"/>
          <a:ext cx="1168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9" name="Equation" r:id="rId10" imgW="457200" imgH="393480" progId="Equation.DSMT4">
                  <p:embed/>
                </p:oleObj>
              </mc:Choice>
              <mc:Fallback>
                <p:oleObj name="Equation" r:id="rId10" imgW="4572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33" y="4577231"/>
                        <a:ext cx="116840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3545619" y="4541577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533360" y="5174354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10 	Converting Metric Units of Volume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292" y="1484784"/>
            <a:ext cx="8210164" cy="12961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typical backyard in-ground pool has a volume of about 82.5 cubic meters. How many milliliters of water are needed to fill such a pool?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2848074"/>
            <a:ext cx="3731564" cy="4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 smtClean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 (alternative)</a:t>
            </a:r>
            <a:endParaRPr lang="en-US" b="1" dirty="0">
              <a:solidFill>
                <a:srgbClr val="00E60D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6961" y="3213941"/>
            <a:ext cx="8435280" cy="83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1 m</a:t>
            </a:r>
            <a:r>
              <a:rPr lang="en-US" baseline="30000" dirty="0" smtClean="0"/>
              <a:t>3</a:t>
            </a:r>
            <a:r>
              <a:rPr lang="en-US" dirty="0" smtClean="0"/>
              <a:t>.= 1kL, so we have 82.5 </a:t>
            </a:r>
            <a:r>
              <a:rPr lang="en-US" dirty="0" err="1" smtClean="0"/>
              <a:t>kL</a:t>
            </a:r>
            <a:r>
              <a:rPr lang="en-US" dirty="0" smtClean="0"/>
              <a:t> </a:t>
            </a:r>
            <a:r>
              <a:rPr lang="en-US" dirty="0" smtClean="0"/>
              <a:t>Now </a:t>
            </a:r>
            <a:r>
              <a:rPr lang="en-US" dirty="0" smtClean="0"/>
              <a:t>convert to L and then finally mL</a:t>
            </a:r>
            <a:endParaRPr lang="en-US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91142"/>
              </p:ext>
            </p:extLst>
          </p:nvPr>
        </p:nvGraphicFramePr>
        <p:xfrm>
          <a:off x="690563" y="4422775"/>
          <a:ext cx="13684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4" imgW="495000" imgH="393480" progId="Equation.DSMT4">
                  <p:embed/>
                </p:oleObj>
              </mc:Choice>
              <mc:Fallback>
                <p:oleObj name="Equation" r:id="rId4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4422775"/>
                        <a:ext cx="1368425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37972"/>
              </p:ext>
            </p:extLst>
          </p:nvPr>
        </p:nvGraphicFramePr>
        <p:xfrm>
          <a:off x="2103866" y="4462463"/>
          <a:ext cx="139541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6" imgW="545760" imgH="393480" progId="Equation.DSMT4">
                  <p:embed/>
                </p:oleObj>
              </mc:Choice>
              <mc:Fallback>
                <p:oleObj name="Equation" r:id="rId6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866" y="4462463"/>
                        <a:ext cx="1395412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558525"/>
              </p:ext>
            </p:extLst>
          </p:nvPr>
        </p:nvGraphicFramePr>
        <p:xfrm>
          <a:off x="5399949" y="4752843"/>
          <a:ext cx="30813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8" imgW="1091880" imgH="203040" progId="Equation.DSMT4">
                  <p:embed/>
                </p:oleObj>
              </mc:Choice>
              <mc:Fallback>
                <p:oleObj name="Equation" r:id="rId8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949" y="4752843"/>
                        <a:ext cx="30813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1374424" y="4541577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731482" y="5071039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506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21184"/>
              </p:ext>
            </p:extLst>
          </p:nvPr>
        </p:nvGraphicFramePr>
        <p:xfrm>
          <a:off x="3659283" y="4508969"/>
          <a:ext cx="16875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10" imgW="660240" imgH="393480" progId="Equation.DSMT4">
                  <p:embed/>
                </p:oleObj>
              </mc:Choice>
              <mc:Fallback>
                <p:oleObj name="Equation" r:id="rId10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283" y="4508969"/>
                        <a:ext cx="1687513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3107628" y="4541577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89708" y="5149572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3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11 	Converting Liters to Gallons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292" y="1484784"/>
            <a:ext cx="7850124" cy="12961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many gallons of </a:t>
            </a:r>
            <a:r>
              <a:rPr lang="en-US" sz="2800" dirty="0" smtClean="0"/>
              <a:t>Seltzer water are </a:t>
            </a:r>
            <a:r>
              <a:rPr lang="en-US" sz="2800" dirty="0" smtClean="0"/>
              <a:t>in one 2-liter bottle?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2870646"/>
            <a:ext cx="340042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3284984"/>
            <a:ext cx="84352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We know that 1 liter is about 1.06 quarts, and that 1 gallon is 4 quarts: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39752" y="4311483"/>
          <a:ext cx="7016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name="Equation" r:id="rId4" imgW="253800" imgH="393480" progId="Equation.DSMT4">
                  <p:embed/>
                </p:oleObj>
              </mc:Choice>
              <mc:Fallback>
                <p:oleObj name="Equation" r:id="rId4" imgW="2538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311483"/>
                        <a:ext cx="701675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059832" y="4352758"/>
          <a:ext cx="13620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name="Equation" r:id="rId6" imgW="533160" imgH="393480" progId="Equation.DSMT4">
                  <p:embed/>
                </p:oleObj>
              </mc:Choice>
              <mc:Fallback>
                <p:oleObj name="Equation" r:id="rId6" imgW="5331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352758"/>
                        <a:ext cx="136207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652120" y="4581128"/>
          <a:ext cx="18272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2" name="Equation" r:id="rId8" imgW="647640" imgH="203040" progId="Equation.DSMT4">
                  <p:embed/>
                </p:oleObj>
              </mc:Choice>
              <mc:Fallback>
                <p:oleObj name="Equation" r:id="rId8" imgW="64764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581128"/>
                        <a:ext cx="18272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2619896" y="4426375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40125" y="4997134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5061" name="Object 3"/>
          <p:cNvGraphicFramePr>
            <a:graphicFrameLocks noChangeAspect="1"/>
          </p:cNvGraphicFramePr>
          <p:nvPr/>
        </p:nvGraphicFramePr>
        <p:xfrm>
          <a:off x="4549775" y="4362450"/>
          <a:ext cx="10699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3" name="Equation" r:id="rId10" imgW="419040" imgH="419040" progId="Equation.DSMT4">
                  <p:embed/>
                </p:oleObj>
              </mc:Choice>
              <mc:Fallback>
                <p:oleObj name="Equation" r:id="rId10" imgW="41904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4362450"/>
                        <a:ext cx="1069975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3956149" y="4426375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6056" y="5048969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Conversions of Area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283575" y="1418000"/>
            <a:ext cx="85768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000" dirty="0" smtClean="0"/>
              <a:t>Units of length are also called </a:t>
            </a:r>
            <a:r>
              <a:rPr lang="en-US" sz="3000" b="1" dirty="0" smtClean="0"/>
              <a:t>linear units</a:t>
            </a:r>
            <a:r>
              <a:rPr lang="en-US" sz="3000" dirty="0" smtClean="0"/>
              <a:t>, because they are used to measure along a line. The units used to measure the size of an object in two dimensions are called </a:t>
            </a:r>
            <a:r>
              <a:rPr lang="en-US" sz="3000" b="1" dirty="0" smtClean="0"/>
              <a:t>square units.</a:t>
            </a:r>
            <a:endParaRPr lang="en-US" sz="3000" dirty="0"/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283575" y="3356992"/>
            <a:ext cx="6088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They are based on a very simple idea: one square unit is defined to be the area of a square that is one unit long on each side.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0577" t="54568" r="17270" b="12315"/>
          <a:stretch>
            <a:fillRect/>
          </a:stretch>
        </p:blipFill>
        <p:spPr bwMode="auto">
          <a:xfrm>
            <a:off x="6084168" y="4221088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50577" t="28302" r="21282" b="48991"/>
          <a:stretch>
            <a:fillRect/>
          </a:stretch>
        </p:blipFill>
        <p:spPr bwMode="auto">
          <a:xfrm>
            <a:off x="3356248" y="4725144"/>
            <a:ext cx="2583904" cy="14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English Conversions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 l="9797" t="26018" r="46832" b="42403"/>
          <a:stretch>
            <a:fillRect/>
          </a:stretch>
        </p:blipFill>
        <p:spPr bwMode="auto">
          <a:xfrm>
            <a:off x="1619674" y="1988840"/>
            <a:ext cx="59046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English &amp; Metric Equivalents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52361" t="26018" r="7075" b="42526"/>
          <a:stretch>
            <a:fillRect/>
          </a:stretch>
        </p:blipFill>
        <p:spPr bwMode="auto">
          <a:xfrm>
            <a:off x="1835696" y="2026850"/>
            <a:ext cx="5472608" cy="291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95736" y="4966523"/>
            <a:ext cx="33009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2.47 acre ≈ 1 hectare</a:t>
            </a:r>
          </a:p>
          <a:p>
            <a:r>
              <a:rPr lang="en-US" dirty="0" smtClean="0"/>
              <a:t>1 hectare  = 10,000 m</a:t>
            </a:r>
            <a:r>
              <a:rPr lang="en-US" baseline="30000" dirty="0" smtClean="0"/>
              <a:t>2</a:t>
            </a:r>
          </a:p>
          <a:p>
            <a:pPr>
              <a:spcBef>
                <a:spcPts val="600"/>
              </a:spcBef>
            </a:pPr>
            <a:r>
              <a:rPr lang="en-US" dirty="0"/>
              <a:t>1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en-US" dirty="0" smtClean="0"/>
              <a:t> = 100 </a:t>
            </a:r>
            <a:r>
              <a:rPr lang="en-US" dirty="0"/>
              <a:t>hectare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1 	Converting Square Inches to Square Feet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292" y="1484784"/>
            <a:ext cx="8210164" cy="10081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52-in. wide-screen TV has a screen area of 1,064 in.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 How many square feet is that?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2636912"/>
            <a:ext cx="340042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2996952"/>
            <a:ext cx="84352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We want to replace in.</a:t>
            </a:r>
            <a:r>
              <a:rPr lang="en-US" baseline="30000" dirty="0" smtClean="0"/>
              <a:t>2</a:t>
            </a:r>
            <a:r>
              <a:rPr lang="en-US" dirty="0" smtClean="0"/>
              <a:t> with ft</a:t>
            </a:r>
            <a:r>
              <a:rPr lang="en-US" baseline="30000" dirty="0" smtClean="0"/>
              <a:t>2</a:t>
            </a:r>
            <a:r>
              <a:rPr lang="en-US" dirty="0" smtClean="0"/>
              <a:t>, so we multiply by the following unit fraction: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05050" y="4144963"/>
          <a:ext cx="16478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4" imgW="596880" imgH="419040" progId="Equation.DSMT4">
                  <p:embed/>
                </p:oleObj>
              </mc:Choice>
              <mc:Fallback>
                <p:oleObj name="Equation" r:id="rId4" imgW="5968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4144963"/>
                        <a:ext cx="1647825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558625"/>
              </p:ext>
            </p:extLst>
          </p:nvPr>
        </p:nvGraphicFramePr>
        <p:xfrm>
          <a:off x="3787775" y="4103688"/>
          <a:ext cx="1557338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6" imgW="609480" imgH="495000" progId="Equation.DSMT4">
                  <p:embed/>
                </p:oleObj>
              </mc:Choice>
              <mc:Fallback>
                <p:oleObj name="Equation" r:id="rId6" imgW="60948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4103688"/>
                        <a:ext cx="1557338" cy="126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410100" y="4425950"/>
          <a:ext cx="17541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8" imgW="622080" imgH="228600" progId="Equation.DSMT4">
                  <p:embed/>
                </p:oleObj>
              </mc:Choice>
              <mc:Fallback>
                <p:oleObj name="Equation" r:id="rId8" imgW="6220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100" y="4425950"/>
                        <a:ext cx="1754188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3347864" y="4293096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16016" y="4829236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2 	Converting Acres to</a:t>
            </a:r>
            <a:b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</a:b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Square Miles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292" y="1484784"/>
            <a:ext cx="8210164" cy="10801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Yellowstone National Park has an area of 2,219,789 acres. How large is it in square miles?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2780928"/>
            <a:ext cx="340042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3212976"/>
            <a:ext cx="84352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This time, we want a unit fraction with acres in the denominator and square miles in the numerator: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77900" y="4221088"/>
          <a:ext cx="28749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4" imgW="1041120" imgH="393480" progId="Equation.DSMT4">
                  <p:embed/>
                </p:oleObj>
              </mc:Choice>
              <mc:Fallback>
                <p:oleObj name="Equation" r:id="rId4" imgW="10411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221088"/>
                        <a:ext cx="2874963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995936" y="4217988"/>
          <a:ext cx="18176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6" imgW="711000" imgH="419040" progId="Equation.DSMT4">
                  <p:embed/>
                </p:oleObj>
              </mc:Choice>
              <mc:Fallback>
                <p:oleObj name="Equation" r:id="rId6" imgW="7110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217988"/>
                        <a:ext cx="1817688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809307" y="4424363"/>
          <a:ext cx="26511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8" imgW="939600" imgH="228600" progId="Equation.DSMT4">
                  <p:embed/>
                </p:oleObj>
              </mc:Choice>
              <mc:Fallback>
                <p:oleObj name="Equation" r:id="rId8" imgW="939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307" y="4424363"/>
                        <a:ext cx="26511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3131840" y="4293096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48064" y="4844476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3 	Converting Square Yards to Acres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292" y="1484784"/>
            <a:ext cx="8210164" cy="13681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An average of 2,191,781 square yards of carpet is discarded into landfills every day in the United States. How many acres would that carpet cover?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3014662"/>
            <a:ext cx="340042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3356992"/>
            <a:ext cx="84352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There is no direct conversion between square yards and acres in the Table, so we will convert to square feet and then to acres.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90091" y="4402138"/>
          <a:ext cx="25241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4" imgW="914400" imgH="419040" progId="Equation.DSMT4">
                  <p:embed/>
                </p:oleObj>
              </mc:Choice>
              <mc:Fallback>
                <p:oleObj name="Equation" r:id="rId4" imgW="9144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91" y="4402138"/>
                        <a:ext cx="252412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915816" y="4442143"/>
          <a:ext cx="113506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6" imgW="444240" imgH="444240" progId="Equation.DSMT4">
                  <p:embed/>
                </p:oleObj>
              </mc:Choice>
              <mc:Fallback>
                <p:oleObj name="Equation" r:id="rId6" imgW="44424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442143"/>
                        <a:ext cx="1135062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262303"/>
              </p:ext>
            </p:extLst>
          </p:nvPr>
        </p:nvGraphicFramePr>
        <p:xfrm>
          <a:off x="5220072" y="5906716"/>
          <a:ext cx="25812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8" imgW="914400" imgH="177480" progId="Equation.DSMT4">
                  <p:embed/>
                </p:oleObj>
              </mc:Choice>
              <mc:Fallback>
                <p:oleObj name="Equation" r:id="rId8" imgW="91440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906716"/>
                        <a:ext cx="258127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2322587" y="4550591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48173" y="5101971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21631"/>
              </p:ext>
            </p:extLst>
          </p:nvPr>
        </p:nvGraphicFramePr>
        <p:xfrm>
          <a:off x="6397625" y="4441825"/>
          <a:ext cx="17526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10" imgW="685800" imgH="431640" progId="Equation.DSMT4">
                  <p:embed/>
                </p:oleObj>
              </mc:Choice>
              <mc:Fallback>
                <p:oleObj name="Equation" r:id="rId10" imgW="6858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4441825"/>
                        <a:ext cx="1752600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5147075" y="4478326"/>
            <a:ext cx="488033" cy="3281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19872" y="4611608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779725"/>
              </p:ext>
            </p:extLst>
          </p:nvPr>
        </p:nvGraphicFramePr>
        <p:xfrm>
          <a:off x="4106863" y="4379913"/>
          <a:ext cx="2108200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12" imgW="825480" imgH="495000" progId="Equation.DSMT4">
                  <p:embed/>
                </p:oleObj>
              </mc:Choice>
              <mc:Fallback>
                <p:oleObj name="Equation" r:id="rId12" imgW="8254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4379913"/>
                        <a:ext cx="2108200" cy="126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5574295" y="5101971"/>
            <a:ext cx="488033" cy="3281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05585" y="5043835"/>
            <a:ext cx="488033" cy="3281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	EXAMPLE 4 	Converting Area from English to Metric Units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6292" y="1484784"/>
            <a:ext cx="8210164" cy="13681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plans for building a deck call for 28 square meters of deck boards. John has already bought 300 square feet. Does he have enough?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3014662"/>
            <a:ext cx="340042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3356992"/>
            <a:ext cx="84352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John needs to convert 28 square meters to square feet to see how much wood is required.</a:t>
            </a:r>
            <a:endParaRPr 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393877" y="4335958"/>
          <a:ext cx="175418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4" imgW="685800" imgH="419040" progId="Equation.DSMT4">
                  <p:embed/>
                </p:oleObj>
              </mc:Choice>
              <mc:Fallback>
                <p:oleObj name="Equation" r:id="rId4" imgW="6858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877" y="4335958"/>
                        <a:ext cx="1754187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148064" y="4586262"/>
          <a:ext cx="193516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6" imgW="685800" imgH="228600" progId="Equation.DSMT4">
                  <p:embed/>
                </p:oleObj>
              </mc:Choice>
              <mc:Fallback>
                <p:oleObj name="Equation" r:id="rId6" imgW="685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586262"/>
                        <a:ext cx="1935163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2866098" y="4441549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57539" y="4962449"/>
            <a:ext cx="432048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57200" y="5661248"/>
            <a:ext cx="8435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The 300 ft</a:t>
            </a:r>
            <a:r>
              <a:rPr lang="en-US" baseline="30000" dirty="0" smtClean="0"/>
              <a:t>2</a:t>
            </a:r>
            <a:r>
              <a:rPr lang="en-US" dirty="0" smtClean="0"/>
              <a:t> that John bought is not quite enough.</a:t>
            </a:r>
            <a:endParaRPr 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680455"/>
              </p:ext>
            </p:extLst>
          </p:nvPr>
        </p:nvGraphicFramePr>
        <p:xfrm>
          <a:off x="2368365" y="4335958"/>
          <a:ext cx="1071562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8" imgW="419040" imgH="419040" progId="Equation.DSMT4">
                  <p:embed/>
                </p:oleObj>
              </mc:Choice>
              <mc:Fallback>
                <p:oleObj name="Equation" r:id="rId8" imgW="419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365" y="4335958"/>
                        <a:ext cx="1071562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McGraw-Hil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76D6E0"/>
      </a:accent1>
      <a:accent2>
        <a:srgbClr val="FF0000"/>
      </a:accent2>
      <a:accent3>
        <a:srgbClr val="5F2987"/>
      </a:accent3>
      <a:accent4>
        <a:srgbClr val="B58677"/>
      </a:accent4>
      <a:accent5>
        <a:srgbClr val="918485"/>
      </a:accent5>
      <a:accent6>
        <a:srgbClr val="855D5D"/>
      </a:accent6>
      <a:hlink>
        <a:srgbClr val="0070C0"/>
      </a:hlink>
      <a:folHlink>
        <a:srgbClr val="F105F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4817</TotalTime>
  <Words>1046</Words>
  <Application>Microsoft Office PowerPoint</Application>
  <PresentationFormat>On-screen Show (4:3)</PresentationFormat>
  <Paragraphs>122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Cambria Math</vt:lpstr>
      <vt:lpstr>Courier New</vt:lpstr>
      <vt:lpstr>Office Theme</vt:lpstr>
      <vt:lpstr>Equation</vt:lpstr>
      <vt:lpstr>MathType 5.0 Equation</vt:lpstr>
      <vt:lpstr>Section 9.2</vt:lpstr>
      <vt:lpstr>Learning Objectives</vt:lpstr>
      <vt:lpstr>Conversions of Area</vt:lpstr>
      <vt:lpstr>English Conversions</vt:lpstr>
      <vt:lpstr>English &amp; Metric Equivalents</vt:lpstr>
      <vt:lpstr> EXAMPLE 1  Converting Square Inches to Square Feet</vt:lpstr>
      <vt:lpstr> EXAMPLE 2  Converting Acres to Square Miles</vt:lpstr>
      <vt:lpstr> EXAMPLE 3  Converting Square Yards to Acres</vt:lpstr>
      <vt:lpstr> EXAMPLE 4  Converting Area from English to Metric Units</vt:lpstr>
      <vt:lpstr> EXAMPLE 5  Converting Area from Metric to English Units</vt:lpstr>
      <vt:lpstr> EXAMPLE 6  Finding the Cost of Carpeting a Room</vt:lpstr>
      <vt:lpstr> EXAMPLE 6a  Converting km2 to hectare</vt:lpstr>
      <vt:lpstr>Conversions of Volume &amp; Capacity</vt:lpstr>
      <vt:lpstr>Units of Capacity &amp; Volume</vt:lpstr>
      <vt:lpstr> EXAMPLE 7  Converting Cubic Feet to Gallons</vt:lpstr>
      <vt:lpstr> EXAMPLE 8  Finding Weight of a Liquid</vt:lpstr>
      <vt:lpstr> EXAMPLE 9  Computing the Weight of Water in Bottles</vt:lpstr>
      <vt:lpstr> EXAMPLE 9  Computing the Weight of Water in Bottles</vt:lpstr>
      <vt:lpstr>Units of Capacity &amp; Volume</vt:lpstr>
      <vt:lpstr> EXAMPLE 10  Converting Metric Units of Volume</vt:lpstr>
      <vt:lpstr> EXAMPLE 10  Converting Metric Units of Volume</vt:lpstr>
      <vt:lpstr> EXAMPLE 11  Converting Liters to Gallons</vt:lpstr>
    </vt:vector>
  </TitlesOfParts>
  <Company>Indian River Presbyterian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1.1</dc:title>
  <dc:creator>Dustin Sterrett</dc:creator>
  <cp:lastModifiedBy>Next Step</cp:lastModifiedBy>
  <cp:revision>536</cp:revision>
  <dcterms:created xsi:type="dcterms:W3CDTF">2010-05-22T22:14:45Z</dcterms:created>
  <dcterms:modified xsi:type="dcterms:W3CDTF">2015-05-04T01:11:47Z</dcterms:modified>
</cp:coreProperties>
</file>