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496" r:id="rId4"/>
    <p:sldId id="692" r:id="rId5"/>
    <p:sldId id="691" r:id="rId6"/>
    <p:sldId id="635" r:id="rId7"/>
    <p:sldId id="693" r:id="rId8"/>
    <p:sldId id="694" r:id="rId9"/>
    <p:sldId id="695" r:id="rId10"/>
    <p:sldId id="648" r:id="rId11"/>
    <p:sldId id="696" r:id="rId12"/>
    <p:sldId id="649" r:id="rId13"/>
    <p:sldId id="697" r:id="rId14"/>
    <p:sldId id="698" r:id="rId15"/>
    <p:sldId id="699" r:id="rId16"/>
    <p:sldId id="700" r:id="rId17"/>
    <p:sldId id="701" r:id="rId18"/>
    <p:sldId id="70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2B8D"/>
    <a:srgbClr val="D60000"/>
    <a:srgbClr val="E60000"/>
    <a:srgbClr val="FFF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4" autoAdjust="0"/>
    <p:restoredTop sz="90929"/>
  </p:normalViewPr>
  <p:slideViewPr>
    <p:cSldViewPr>
      <p:cViewPr varScale="1">
        <p:scale>
          <a:sx n="67" d="100"/>
          <a:sy n="67" d="100"/>
        </p:scale>
        <p:origin x="-13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14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397EEE80-5775-43CF-BC25-2908E3F1E4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363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 pitchFamily="-12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642503-A307-447E-92B5-C9D82E84ECE0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1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25774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776BB2-4A3E-4963-A92A-04A70BD5EE31}" type="slidenum">
              <a:rPr lang="en-US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pPr/>
              <a:t>10</a:t>
            </a:fld>
            <a:endParaRPr lang="en-US"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23" charset="0"/>
              <a:ea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1581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776BB2-4A3E-4963-A92A-04A70BD5EE31}" type="slidenum">
              <a:rPr lang="en-US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pPr/>
              <a:t>11</a:t>
            </a:fld>
            <a:endParaRPr lang="en-US"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23" charset="0"/>
              <a:ea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66720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12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80007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13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5338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14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8934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776BB2-4A3E-4963-A92A-04A70BD5EE31}" type="slidenum">
              <a:rPr lang="en-US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pPr/>
              <a:t>15</a:t>
            </a:fld>
            <a:endParaRPr lang="en-US"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23" charset="0"/>
              <a:ea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12188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16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69665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17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3230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18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5725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574F7B-2449-4686-8218-C63F0EE02A32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2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4603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776BB2-4A3E-4963-A92A-04A70BD5EE31}" type="slidenum">
              <a:rPr lang="en-US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pPr/>
              <a:t>3</a:t>
            </a:fld>
            <a:endParaRPr lang="en-US"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23" charset="0"/>
              <a:ea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6850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776BB2-4A3E-4963-A92A-04A70BD5EE31}" type="slidenum">
              <a:rPr lang="en-US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pPr/>
              <a:t>4</a:t>
            </a:fld>
            <a:endParaRPr lang="en-US"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23" charset="0"/>
              <a:ea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6865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776BB2-4A3E-4963-A92A-04A70BD5EE31}" type="slidenum">
              <a:rPr lang="en-US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pPr/>
              <a:t>5</a:t>
            </a:fld>
            <a:endParaRPr lang="en-US"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23" charset="0"/>
              <a:ea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3259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6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4111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7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0174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8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5053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9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3028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107504" y="188640"/>
            <a:ext cx="8892480" cy="65527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BC52B-EFFC-49A8-9187-2784347881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 userDrawn="1"/>
        </p:nvSpPr>
        <p:spPr>
          <a:xfrm>
            <a:off x="1252870" y="6448251"/>
            <a:ext cx="662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100" dirty="0" smtClean="0">
                <a:solidFill>
                  <a:prstClr val="black">
                    <a:tint val="75000"/>
                  </a:prstClr>
                </a:solidFill>
              </a:rPr>
              <a:t>Copyright © 2015 The McGraw-Hill Companies, Inc. Permission required for reproduction or display.</a:t>
            </a:r>
            <a:endParaRPr lang="en-US" sz="1100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8C510-45C9-471B-BF08-4FE054A0EA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F2D4B-3C3B-487D-8287-E1FA7CA7DE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107504" y="188640"/>
            <a:ext cx="8892480" cy="65527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3255A-AC8E-4E57-BE7E-DE8488CC24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 userDrawn="1"/>
        </p:nvSpPr>
        <p:spPr>
          <a:xfrm>
            <a:off x="1252870" y="6448251"/>
            <a:ext cx="662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100" dirty="0" smtClean="0">
                <a:solidFill>
                  <a:prstClr val="black">
                    <a:tint val="75000"/>
                  </a:prstClr>
                </a:solidFill>
              </a:rPr>
              <a:t>Copyright © 2015 The McGraw-Hill Companies, Inc. Permission required for reproduction or display.</a:t>
            </a:r>
            <a:endParaRPr lang="en-US" sz="1100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2CDD3-E869-41C1-988B-4A62C35CA3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2A6E-2193-48FF-A1FC-66254E4E79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BEDF4-26B8-43E8-8D1B-84E0A5E631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8799E-5E1D-43B8-86F7-E61BA8A0F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CD925-F27D-40CD-BB19-6CC418E489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6DEA8-3C6D-464B-889A-AD79D5C7EA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832F7-2073-4020-8EBF-042271D299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107504" y="188640"/>
            <a:ext cx="8892480" cy="65527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0C4B5892-CCB6-415F-B710-102BA1E821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 userDrawn="1"/>
        </p:nvSpPr>
        <p:spPr>
          <a:xfrm>
            <a:off x="1252870" y="6448251"/>
            <a:ext cx="662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100" dirty="0" smtClean="0">
                <a:solidFill>
                  <a:prstClr val="black">
                    <a:tint val="75000"/>
                  </a:prstClr>
                </a:solidFill>
              </a:rPr>
              <a:t>Copyright © 2015 The McGraw-Hill Companies, Inc. Permission required for reproduction or display.</a:t>
            </a:r>
            <a:endParaRPr lang="en-US" sz="1100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23" charset="-128"/>
          <a:cs typeface="ＭＳ Ｐゴシック" pitchFamily="-123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•"/>
        <a:defRPr sz="3200" kern="1200">
          <a:solidFill>
            <a:schemeClr val="tx1"/>
          </a:solidFill>
          <a:latin typeface="+mn-lt"/>
          <a:ea typeface="ＭＳ Ｐゴシック" pitchFamily="-123" charset="-128"/>
          <a:cs typeface="ＭＳ Ｐゴシック" pitchFamily="-123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–"/>
        <a:defRPr sz="28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•"/>
        <a:defRPr sz="24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–"/>
        <a:defRPr sz="20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»"/>
        <a:defRPr sz="20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5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1.wmf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4.bin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31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36.wmf"/><Relationship Id="rId5" Type="http://schemas.openxmlformats.org/officeDocument/2006/relationships/image" Target="../media/image33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9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45.wmf"/><Relationship Id="rId18" Type="http://schemas.openxmlformats.org/officeDocument/2006/relationships/image" Target="../media/image47.wmf"/><Relationship Id="rId3" Type="http://schemas.openxmlformats.org/officeDocument/2006/relationships/notesSlide" Target="../notesSlides/notesSlide18.xml"/><Relationship Id="rId21" Type="http://schemas.openxmlformats.org/officeDocument/2006/relationships/oleObject" Target="../embeddings/oleObject51.bin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6.bin"/><Relationship Id="rId1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oleObject" Target="../embeddings/oleObject48.bin"/><Relationship Id="rId10" Type="http://schemas.openxmlformats.org/officeDocument/2006/relationships/oleObject" Target="../embeddings/oleObject45.bin"/><Relationship Id="rId19" Type="http://schemas.openxmlformats.org/officeDocument/2006/relationships/oleObject" Target="../embeddings/oleObject50.bin"/><Relationship Id="rId4" Type="http://schemas.openxmlformats.org/officeDocument/2006/relationships/oleObject" Target="../embeddings/oleObject42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47.bin"/><Relationship Id="rId22" Type="http://schemas.openxmlformats.org/officeDocument/2006/relationships/image" Target="../media/image4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7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6.wmf"/><Relationship Id="rId5" Type="http://schemas.openxmlformats.org/officeDocument/2006/relationships/image" Target="../media/image14.wmf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pitchFamily="-72" charset="0"/>
                <a:ea typeface="Arial" pitchFamily="-72" charset="0"/>
                <a:cs typeface="Arial" pitchFamily="-72" charset="0"/>
              </a:rPr>
              <a:t>Section </a:t>
            </a:r>
            <a:r>
              <a:rPr lang="en-US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9.1</a:t>
            </a:r>
            <a:endParaRPr lang="en-US" dirty="0">
              <a:latin typeface="Arial" pitchFamily="-72" charset="0"/>
              <a:ea typeface="Arial" pitchFamily="-72" charset="0"/>
              <a:cs typeface="Arial" pitchFamily="-72" charset="0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Arial" pitchFamily="-72" charset="0"/>
                <a:ea typeface="Arial" pitchFamily="-72" charset="0"/>
                <a:cs typeface="Arial" pitchFamily="-72" charset="0"/>
              </a:rPr>
              <a:t>Measures of Length:</a:t>
            </a:r>
          </a:p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Arial" pitchFamily="-72" charset="0"/>
                <a:ea typeface="Arial" pitchFamily="-72" charset="0"/>
                <a:cs typeface="Arial" pitchFamily="-72" charset="0"/>
              </a:rPr>
              <a:t>Converting Units and </a:t>
            </a:r>
          </a:p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Arial" pitchFamily="-72" charset="0"/>
                <a:ea typeface="Arial" pitchFamily="-72" charset="0"/>
                <a:cs typeface="Arial" pitchFamily="-72" charset="0"/>
              </a:rPr>
              <a:t>the Metric System</a:t>
            </a:r>
          </a:p>
        </p:txBody>
      </p:sp>
      <p:sp>
        <p:nvSpPr>
          <p:cNvPr id="14340" name="TextBox 8"/>
          <p:cNvSpPr txBox="1">
            <a:spLocks noChangeArrowheads="1"/>
          </p:cNvSpPr>
          <p:nvPr/>
        </p:nvSpPr>
        <p:spPr bwMode="auto">
          <a:xfrm>
            <a:off x="2590800" y="685800"/>
            <a:ext cx="434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4000" i="1">
                <a:ea typeface="Arial" pitchFamily="-72" charset="0"/>
                <a:cs typeface="Arial" pitchFamily="-72" charset="0"/>
              </a:rPr>
              <a:t>Math in Our World</a:t>
            </a:r>
            <a:endParaRPr lang="en-US" sz="4000">
              <a:ea typeface="Arial" pitchFamily="-72" charset="0"/>
              <a:cs typeface="Arial" pitchFamily="-7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41" y="4077072"/>
            <a:ext cx="1656184" cy="2111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Metric System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030"/>
          <p:cNvSpPr txBox="1">
            <a:spLocks noChangeArrowheads="1"/>
          </p:cNvSpPr>
          <p:nvPr/>
        </p:nvSpPr>
        <p:spPr bwMode="auto">
          <a:xfrm>
            <a:off x="459646" y="1340768"/>
            <a:ext cx="843283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3200" dirty="0" smtClean="0"/>
              <a:t>The metric system uses three basic units of measure: the </a:t>
            </a:r>
            <a:r>
              <a:rPr lang="en-US" sz="3200" i="1" dirty="0" smtClean="0"/>
              <a:t>meter, </a:t>
            </a:r>
            <a:r>
              <a:rPr lang="en-US" sz="3200" dirty="0" smtClean="0"/>
              <a:t>the </a:t>
            </a:r>
            <a:r>
              <a:rPr lang="en-US" sz="3200" i="1" dirty="0" smtClean="0"/>
              <a:t>liter, </a:t>
            </a:r>
            <a:r>
              <a:rPr lang="en-US" sz="3200" dirty="0" smtClean="0"/>
              <a:t>and the </a:t>
            </a:r>
            <a:r>
              <a:rPr lang="en-US" sz="3200" i="1" dirty="0" smtClean="0"/>
              <a:t>gram.</a:t>
            </a:r>
            <a:endParaRPr lang="en-US" sz="2900" dirty="0"/>
          </a:p>
        </p:txBody>
      </p:sp>
      <p:sp>
        <p:nvSpPr>
          <p:cNvPr id="8" name="Text Box 1030"/>
          <p:cNvSpPr txBox="1">
            <a:spLocks noChangeArrowheads="1"/>
          </p:cNvSpPr>
          <p:nvPr/>
        </p:nvSpPr>
        <p:spPr bwMode="auto">
          <a:xfrm>
            <a:off x="459646" y="2543993"/>
            <a:ext cx="843283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600"/>
              </a:spcBef>
            </a:pPr>
            <a:r>
              <a:rPr lang="en-US" sz="2800" dirty="0" smtClean="0"/>
              <a:t>Length in the metric system is measured using </a:t>
            </a:r>
            <a:r>
              <a:rPr lang="en-US" sz="2800" b="1" dirty="0" smtClean="0"/>
              <a:t>meters. </a:t>
            </a:r>
            <a:r>
              <a:rPr lang="en-US" sz="2800" dirty="0" smtClean="0"/>
              <a:t>The symbol for meter is “m.”</a:t>
            </a:r>
          </a:p>
          <a:p>
            <a:pPr>
              <a:spcBef>
                <a:spcPts val="600"/>
              </a:spcBef>
            </a:pPr>
            <a:r>
              <a:rPr lang="en-US" sz="2800" dirty="0" smtClean="0"/>
              <a:t>The basic unit for capacity in the metric system is the </a:t>
            </a:r>
            <a:r>
              <a:rPr lang="en-US" sz="2800" b="1" dirty="0" smtClean="0"/>
              <a:t>liter. </a:t>
            </a:r>
            <a:r>
              <a:rPr lang="en-US" sz="2800" dirty="0" smtClean="0"/>
              <a:t>The symbol for liter is “L.” </a:t>
            </a:r>
          </a:p>
          <a:p>
            <a:pPr>
              <a:spcBef>
                <a:spcPts val="600"/>
              </a:spcBef>
            </a:pPr>
            <a:r>
              <a:rPr lang="en-US" sz="2800" dirty="0" smtClean="0"/>
              <a:t>The basic unit for measuring weight in the metric system is the </a:t>
            </a:r>
            <a:r>
              <a:rPr lang="en-US" sz="2800" b="1" dirty="0" smtClean="0"/>
              <a:t>gram. </a:t>
            </a:r>
            <a:r>
              <a:rPr lang="en-US" sz="2800" dirty="0" smtClean="0"/>
              <a:t>This is a very small unit—a nickel weighs about 5 grams. The symbol for gram is “g.”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Metric Prefixes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030"/>
          <p:cNvSpPr txBox="1">
            <a:spLocks noChangeArrowheads="1"/>
          </p:cNvSpPr>
          <p:nvPr/>
        </p:nvSpPr>
        <p:spPr bwMode="auto">
          <a:xfrm>
            <a:off x="459646" y="1340768"/>
            <a:ext cx="843283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3200" dirty="0" smtClean="0"/>
              <a:t>All units other than the three basic units are based on multiples of the basic units, with those multiples all being powers of 10.</a:t>
            </a:r>
            <a:endParaRPr lang="en-US" sz="29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 l="8229" t="34012" r="16180" b="22593"/>
          <a:stretch>
            <a:fillRect/>
          </a:stretch>
        </p:blipFill>
        <p:spPr bwMode="auto">
          <a:xfrm>
            <a:off x="467543" y="2996952"/>
            <a:ext cx="803679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4396983" y="5202837"/>
          <a:ext cx="511175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6" name="Equation" r:id="rId4" imgW="126720" imgH="177480" progId="Equation.3">
                  <p:embed/>
                </p:oleObj>
              </mc:Choice>
              <mc:Fallback>
                <p:oleObj name="Equation" r:id="rId4" imgW="12672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6983" y="5202837"/>
                        <a:ext cx="511175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4899029" y="5263381"/>
          <a:ext cx="3465513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7" name="Equation" r:id="rId6" imgW="1002960" imgH="203040" progId="Equation.DSMT4">
                  <p:embed/>
                </p:oleObj>
              </mc:Choice>
              <mc:Fallback>
                <p:oleObj name="Equation" r:id="rId6" imgW="100296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9029" y="5263381"/>
                        <a:ext cx="3465513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3635375" y="5202912"/>
          <a:ext cx="511175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8" name="Equation" r:id="rId8" imgW="126720" imgH="177480" progId="Equation.3">
                  <p:embed/>
                </p:oleObj>
              </mc:Choice>
              <mc:Fallback>
                <p:oleObj name="Equation" r:id="rId8" imgW="12672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5202912"/>
                        <a:ext cx="511175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4006463" y="5202837"/>
          <a:ext cx="511175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9" name="Equation" r:id="rId9" imgW="126720" imgH="177480" progId="Equation.3">
                  <p:embed/>
                </p:oleObj>
              </mc:Choice>
              <mc:Fallback>
                <p:oleObj name="Equation" r:id="rId9" imgW="1267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6463" y="5202837"/>
                        <a:ext cx="511175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5 	Converting Metric Units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54360" y="1484784"/>
            <a:ext cx="8435280" cy="57606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Convert 42.5 kilometers to centimeters.</a:t>
            </a:r>
            <a:endParaRPr lang="en-US" sz="2800" dirty="0" smtClean="0">
              <a:latin typeface="Arial" pitchFamily="34" charset="0"/>
              <a:ea typeface="Arial" pitchFamily="-72" charset="0"/>
              <a:cs typeface="Arial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2204864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57200" y="2564904"/>
            <a:ext cx="843528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 smtClean="0"/>
              <a:t>The prefix “kilo” is higher in the Table than “</a:t>
            </a:r>
            <a:r>
              <a:rPr lang="en-US" dirty="0" err="1" smtClean="0"/>
              <a:t>centi</a:t>
            </a:r>
            <a:r>
              <a:rPr lang="en-US" dirty="0" smtClean="0"/>
              <a:t>,” so we’re converting to smaller units, which means we need to multiply. There are 5 steps from “kilo” to “</a:t>
            </a:r>
            <a:r>
              <a:rPr lang="en-US" dirty="0" err="1" smtClean="0"/>
              <a:t>centi</a:t>
            </a:r>
            <a:r>
              <a:rPr lang="en-US" dirty="0" smtClean="0"/>
              <a:t>” in the table, so the power of 10 we multiply by is 10</a:t>
            </a:r>
            <a:r>
              <a:rPr lang="en-US" baseline="30000" dirty="0" smtClean="0"/>
              <a:t>5</a:t>
            </a:r>
            <a:r>
              <a:rPr lang="en-US" dirty="0" smtClean="0"/>
              <a:t>. This can be quickly accomplished by moving the decimal point 5 places to the right:</a:t>
            </a:r>
            <a:endParaRPr lang="en-US" dirty="0"/>
          </a:p>
        </p:txBody>
      </p:sp>
      <p:graphicFrame>
        <p:nvGraphicFramePr>
          <p:cNvPr id="14" name="Object 15"/>
          <p:cNvGraphicFramePr>
            <a:graphicFrameLocks noChangeAspect="1"/>
          </p:cNvGraphicFramePr>
          <p:nvPr/>
        </p:nvGraphicFramePr>
        <p:xfrm>
          <a:off x="3259708" y="5202912"/>
          <a:ext cx="511562" cy="71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0" name="Equation" r:id="rId10" imgW="126720" imgH="177480" progId="Equation.3">
                  <p:embed/>
                </p:oleObj>
              </mc:Choice>
              <mc:Fallback>
                <p:oleObj name="Equation" r:id="rId10" imgW="12672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9708" y="5202912"/>
                        <a:ext cx="511562" cy="71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1794168" y="5227638"/>
          <a:ext cx="1584325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1" name="Equation" r:id="rId11" imgW="431640" imgH="177480" progId="Equation.DSMT4">
                  <p:embed/>
                </p:oleObj>
              </mc:Choice>
              <mc:Fallback>
                <p:oleObj name="Equation" r:id="rId11" imgW="431640" imgH="177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4168" y="5227638"/>
                        <a:ext cx="1584325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4755758" y="5640288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8"/>
          <p:cNvSpPr>
            <a:spLocks noChangeArrowheads="1"/>
          </p:cNvSpPr>
          <p:nvPr/>
        </p:nvSpPr>
        <p:spPr bwMode="auto">
          <a:xfrm>
            <a:off x="2892678" y="5792688"/>
            <a:ext cx="457200" cy="2286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3273678" y="5792688"/>
            <a:ext cx="457200" cy="2286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>
            <a:off x="3654678" y="5792688"/>
            <a:ext cx="457200" cy="2286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AutoShape 9"/>
          <p:cNvSpPr>
            <a:spLocks noChangeArrowheads="1"/>
          </p:cNvSpPr>
          <p:nvPr/>
        </p:nvSpPr>
        <p:spPr bwMode="auto">
          <a:xfrm>
            <a:off x="4039478" y="5790024"/>
            <a:ext cx="457200" cy="2286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AutoShape 10"/>
          <p:cNvSpPr>
            <a:spLocks noChangeArrowheads="1"/>
          </p:cNvSpPr>
          <p:nvPr/>
        </p:nvSpPr>
        <p:spPr bwMode="auto">
          <a:xfrm>
            <a:off x="4420478" y="5790024"/>
            <a:ext cx="457200" cy="2286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2777" name="Object 9"/>
          <p:cNvGraphicFramePr>
            <a:graphicFrameLocks noChangeAspect="1"/>
          </p:cNvGraphicFramePr>
          <p:nvPr/>
        </p:nvGraphicFramePr>
        <p:xfrm>
          <a:off x="2159000" y="4437063"/>
          <a:ext cx="28067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2" name="Equation" r:id="rId13" imgW="812520" imgH="203040" progId="Equation.DSMT4">
                  <p:embed/>
                </p:oleObj>
              </mc:Choice>
              <mc:Fallback>
                <p:oleObj name="Equation" r:id="rId13" imgW="81252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4437063"/>
                        <a:ext cx="2806700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 animBg="1"/>
      <p:bldP spid="17" grpId="0" animBg="1"/>
      <p:bldP spid="18" grpId="0" animBg="1"/>
      <p:bldP spid="19" grpId="0" animBg="1"/>
      <p:bldP spid="23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3786088" y="5175597"/>
          <a:ext cx="33782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4" name="Equation" r:id="rId4" imgW="977760" imgH="203040" progId="Equation.DSMT4">
                  <p:embed/>
                </p:oleObj>
              </mc:Choice>
              <mc:Fallback>
                <p:oleObj name="Equation" r:id="rId4" imgW="977760" imgH="203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088" y="5175597"/>
                        <a:ext cx="3378200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6 	Converting Metric Units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54360" y="1484784"/>
            <a:ext cx="8435280" cy="57606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Convert 1,253.7 milligrams to grams.</a:t>
            </a:r>
            <a:endParaRPr lang="en-US" sz="2800" dirty="0" smtClean="0">
              <a:latin typeface="Arial" pitchFamily="34" charset="0"/>
              <a:ea typeface="Arial" pitchFamily="-72" charset="0"/>
              <a:cs typeface="Arial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2204864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57200" y="2564904"/>
            <a:ext cx="843528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 smtClean="0"/>
              <a:t>The gram is the base unit of weight, and the prefix “</a:t>
            </a:r>
            <a:r>
              <a:rPr lang="en-US" dirty="0" err="1" smtClean="0"/>
              <a:t>milli</a:t>
            </a:r>
            <a:r>
              <a:rPr lang="en-US" dirty="0" smtClean="0"/>
              <a:t>” is below the base unit in the table, so we are converting to a larger unit and must divide. There are 3 steps from “</a:t>
            </a:r>
            <a:r>
              <a:rPr lang="en-US" dirty="0" err="1" smtClean="0"/>
              <a:t>milli</a:t>
            </a:r>
            <a:r>
              <a:rPr lang="en-US" dirty="0" smtClean="0"/>
              <a:t>” to the base unit in the table, so we divide by 10</a:t>
            </a:r>
            <a:r>
              <a:rPr lang="en-US" baseline="30000" dirty="0" smtClean="0"/>
              <a:t>3</a:t>
            </a:r>
            <a:r>
              <a:rPr lang="en-US" dirty="0" smtClean="0"/>
              <a:t>. This can be quickly done by moving the decimal point 3 places to the left:</a:t>
            </a:r>
            <a:endParaRPr lang="en-US" dirty="0"/>
          </a:p>
        </p:txBody>
      </p:sp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892175" y="4437063"/>
          <a:ext cx="3509963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5" name="Equation" r:id="rId6" imgW="1015920" imgH="228600" progId="Equation.DSMT4">
                  <p:embed/>
                </p:oleObj>
              </mc:Choice>
              <mc:Fallback>
                <p:oleObj name="Equation" r:id="rId6" imgW="101592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175" y="4437063"/>
                        <a:ext cx="3509963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9"/>
          <p:cNvGraphicFramePr>
            <a:graphicFrameLocks noChangeAspect="1"/>
          </p:cNvGraphicFramePr>
          <p:nvPr/>
        </p:nvGraphicFramePr>
        <p:xfrm>
          <a:off x="1331640" y="5127308"/>
          <a:ext cx="231616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6" name="Equation" r:id="rId8" imgW="571320" imgH="177480" progId="Equation.DSMT4">
                  <p:embed/>
                </p:oleObj>
              </mc:Choice>
              <mc:Fallback>
                <p:oleObj name="Equation" r:id="rId8" imgW="571320" imgH="177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127308"/>
                        <a:ext cx="2316162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AutoShape 20"/>
          <p:cNvSpPr>
            <a:spLocks noChangeArrowheads="1"/>
          </p:cNvSpPr>
          <p:nvPr/>
        </p:nvSpPr>
        <p:spPr bwMode="auto">
          <a:xfrm flipH="1">
            <a:off x="2730827" y="5741149"/>
            <a:ext cx="457200" cy="2286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AutoShape 21"/>
          <p:cNvSpPr>
            <a:spLocks noChangeArrowheads="1"/>
          </p:cNvSpPr>
          <p:nvPr/>
        </p:nvSpPr>
        <p:spPr bwMode="auto">
          <a:xfrm flipH="1">
            <a:off x="2349827" y="5741149"/>
            <a:ext cx="457200" cy="2286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AutoShape 22"/>
          <p:cNvSpPr>
            <a:spLocks noChangeArrowheads="1"/>
          </p:cNvSpPr>
          <p:nvPr/>
        </p:nvSpPr>
        <p:spPr bwMode="auto">
          <a:xfrm flipH="1">
            <a:off x="1968827" y="5741149"/>
            <a:ext cx="457200" cy="2286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24"/>
          <p:cNvSpPr>
            <a:spLocks noChangeArrowheads="1"/>
          </p:cNvSpPr>
          <p:nvPr/>
        </p:nvSpPr>
        <p:spPr bwMode="auto">
          <a:xfrm>
            <a:off x="2009184" y="5588749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5" grpId="0" animBg="1"/>
      <p:bldP spid="26" grpId="0" animBg="1"/>
      <p:bldP spid="27" grpId="0" animBg="1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7 	Converting Metric Units Using Dimensional Analysis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66292" y="1484784"/>
            <a:ext cx="8210164" cy="93610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Convert 42.5 kilometers to centimeters using dimensional analysis.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2870646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57200" y="3212976"/>
            <a:ext cx="843528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 smtClean="0"/>
              <a:t>According to the Table, 1 kilometer is 1,000 meters, and 1 meter is 100 centimeters.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239187" y="4077072"/>
          <a:ext cx="1508125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3" name="Equation" r:id="rId4" imgW="545760" imgH="393480" progId="Equation.DSMT4">
                  <p:embed/>
                </p:oleObj>
              </mc:Choice>
              <mc:Fallback>
                <p:oleObj name="Equation" r:id="rId4" imgW="54576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187" y="4077072"/>
                        <a:ext cx="1508125" cy="108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677145" y="4116759"/>
          <a:ext cx="1557337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4" name="Equation" r:id="rId6" imgW="609480" imgH="393480" progId="Equation.DSMT4">
                  <p:embed/>
                </p:oleObj>
              </mc:Choice>
              <mc:Fallback>
                <p:oleObj name="Equation" r:id="rId6" imgW="6094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7145" y="4116759"/>
                        <a:ext cx="1557337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670550" y="4339009"/>
          <a:ext cx="293846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5" name="Equation" r:id="rId8" imgW="1041120" imgH="203040" progId="Equation.DSMT4">
                  <p:embed/>
                </p:oleObj>
              </mc:Choice>
              <mc:Fallback>
                <p:oleObj name="Equation" r:id="rId8" imgW="104112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0550" y="4339009"/>
                        <a:ext cx="2938463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2050941" y="4190600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419093" y="4711500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4226545" y="4119934"/>
          <a:ext cx="142557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6" name="Equation" r:id="rId10" imgW="558720" imgH="393480" progId="Equation.DSMT4">
                  <p:embed/>
                </p:oleObj>
              </mc:Choice>
              <mc:Fallback>
                <p:oleObj name="Equation" r:id="rId10" imgW="55872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6545" y="4119934"/>
                        <a:ext cx="1425575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 flipV="1">
            <a:off x="3779912" y="4190657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5126" name="Object 4"/>
          <p:cNvGraphicFramePr>
            <a:graphicFrameLocks noChangeAspect="1"/>
          </p:cNvGraphicFramePr>
          <p:nvPr/>
        </p:nvGraphicFramePr>
        <p:xfrm>
          <a:off x="5701927" y="4941217"/>
          <a:ext cx="28305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7" name="Equation" r:id="rId12" imgW="1002960" imgH="203040" progId="Equation.DSMT4">
                  <p:embed/>
                </p:oleObj>
              </mc:Choice>
              <mc:Fallback>
                <p:oleObj name="Equation" r:id="rId12" imgW="100296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1927" y="4941217"/>
                        <a:ext cx="2830513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/>
          <p:nvPr/>
        </p:nvCxnSpPr>
        <p:spPr>
          <a:xfrm flipV="1">
            <a:off x="5003269" y="4725193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457200" y="5517232"/>
            <a:ext cx="843528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 smtClean="0"/>
              <a:t>This agrees with our answer to Example 5.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English vs. Metric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030"/>
          <p:cNvSpPr txBox="1">
            <a:spLocks noChangeArrowheads="1"/>
          </p:cNvSpPr>
          <p:nvPr/>
        </p:nvSpPr>
        <p:spPr bwMode="auto">
          <a:xfrm>
            <a:off x="459646" y="1340768"/>
            <a:ext cx="843283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3200" dirty="0" smtClean="0"/>
              <a:t>Because most of the world uses the metric system while the United States uses the English system, it is often necessary to convert between the two systems.</a:t>
            </a:r>
            <a:endParaRPr lang="en-US" sz="2900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 l="9013" t="45432" r="10996" b="22593"/>
          <a:stretch>
            <a:fillRect/>
          </a:stretch>
        </p:blipFill>
        <p:spPr bwMode="auto">
          <a:xfrm>
            <a:off x="243803" y="3573015"/>
            <a:ext cx="8656394" cy="2376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8 	Converting Between English and Metric Lengths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66292" y="1484784"/>
            <a:ext cx="8210164" cy="936104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Convert each.</a:t>
            </a:r>
          </a:p>
          <a:p>
            <a:pPr marL="514350" indent="-514350">
              <a:buAutoNum type="alphaLcParenBoth"/>
            </a:pPr>
            <a:r>
              <a:rPr lang="en-US" sz="2800" dirty="0" smtClean="0"/>
              <a:t>135 feet to centimeters </a:t>
            </a:r>
          </a:p>
          <a:p>
            <a:pPr marL="514350" indent="-514350">
              <a:buAutoNum type="alphaLcParenBoth"/>
            </a:pPr>
            <a:r>
              <a:rPr lang="en-US" sz="2800" dirty="0" smtClean="0"/>
              <a:t> 87 centimeters to inches</a:t>
            </a:r>
          </a:p>
          <a:p>
            <a:pPr>
              <a:buNone/>
            </a:pPr>
            <a:r>
              <a:rPr lang="en-US" sz="2800" dirty="0" smtClean="0"/>
              <a:t>(c) 213.36 millimeters to feet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3595241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57200" y="3937571"/>
            <a:ext cx="843528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 smtClean="0"/>
              <a:t>(a) To convert feet to centimeters use the following unit fraction: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414463" y="4802188"/>
          <a:ext cx="1157287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7" name="Equation" r:id="rId4" imgW="419040" imgH="393480" progId="Equation.DSMT4">
                  <p:embed/>
                </p:oleObj>
              </mc:Choice>
              <mc:Fallback>
                <p:oleObj name="Equation" r:id="rId4" imgW="41904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463" y="4802188"/>
                        <a:ext cx="1157287" cy="108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579688" y="4810125"/>
          <a:ext cx="1751012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8" name="Equation" r:id="rId6" imgW="685800" imgH="419040" progId="Equation.DSMT4">
                  <p:embed/>
                </p:oleObj>
              </mc:Choice>
              <mc:Fallback>
                <p:oleObj name="Equation" r:id="rId6" imgW="685800" imgH="419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688" y="4810125"/>
                        <a:ext cx="1751012" cy="1071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4355976" y="5013176"/>
          <a:ext cx="290353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9" name="Equation" r:id="rId8" imgW="1028520" imgH="177480" progId="Equation.DSMT4">
                  <p:embed/>
                </p:oleObj>
              </mc:Choice>
              <mc:Fallback>
                <p:oleObj name="Equation" r:id="rId8" imgW="102852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5013176"/>
                        <a:ext cx="2903537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2050941" y="4915195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419093" y="5436095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5126" name="Object 4"/>
          <p:cNvGraphicFramePr>
            <a:graphicFrameLocks noChangeAspect="1"/>
          </p:cNvGraphicFramePr>
          <p:nvPr/>
        </p:nvGraphicFramePr>
        <p:xfrm>
          <a:off x="4355976" y="5579914"/>
          <a:ext cx="22923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0" name="Equation" r:id="rId10" imgW="812520" imgH="203040" progId="Equation.DSMT4">
                  <p:embed/>
                </p:oleObj>
              </mc:Choice>
              <mc:Fallback>
                <p:oleObj name="Equation" r:id="rId10" imgW="81252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5579914"/>
                        <a:ext cx="22923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8 	Converting Between English and Metric Lengths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1430486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57200" y="1772816"/>
            <a:ext cx="843528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 smtClean="0"/>
              <a:t>(b) To convert centimeters to inches use the following unit fraction: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938338" y="2620473"/>
          <a:ext cx="1157287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1" name="Equation" r:id="rId4" imgW="419040" imgH="393480" progId="Equation.DSMT4">
                  <p:embed/>
                </p:oleObj>
              </mc:Choice>
              <mc:Fallback>
                <p:oleObj name="Equation" r:id="rId4" imgW="41904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8338" y="2620473"/>
                        <a:ext cx="1157287" cy="1087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014663" y="2660557"/>
          <a:ext cx="1557337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2" name="Equation" r:id="rId6" imgW="609480" imgH="393480" progId="Equation.DSMT4">
                  <p:embed/>
                </p:oleObj>
              </mc:Choice>
              <mc:Fallback>
                <p:oleObj name="Equation" r:id="rId6" imgW="6094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4663" y="2660557"/>
                        <a:ext cx="1557337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4644008" y="2610544"/>
          <a:ext cx="1325562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3" name="Equation" r:id="rId8" imgW="469800" imgH="393480" progId="Equation.DSMT4">
                  <p:embed/>
                </p:oleObj>
              </mc:Choice>
              <mc:Fallback>
                <p:oleObj name="Equation" r:id="rId8" imgW="46980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2610544"/>
                        <a:ext cx="1325562" cy="110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2575442" y="2734398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023804" y="3255298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5126" name="Object 4"/>
          <p:cNvGraphicFramePr>
            <a:graphicFrameLocks noChangeAspect="1"/>
          </p:cNvGraphicFramePr>
          <p:nvPr/>
        </p:nvGraphicFramePr>
        <p:xfrm>
          <a:off x="4283968" y="4077072"/>
          <a:ext cx="4176464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4" name="Equation" r:id="rId10" imgW="1269720" imgH="203040" progId="Equation.DSMT4">
                  <p:embed/>
                </p:oleObj>
              </mc:Choice>
              <mc:Fallback>
                <p:oleObj name="Equation" r:id="rId10" imgW="126972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4077072"/>
                        <a:ext cx="4176464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8 	Converting Between English and Metric Lengths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1430486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457200" y="1772816"/>
            <a:ext cx="843528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 smtClean="0"/>
              <a:t>(c) To convert from millimeters to feet, we first convert millimeters to centimeters, then convert centimeters to feet.</a:t>
            </a:r>
            <a:endParaRPr lang="en-US" dirty="0"/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457200" y="5877272"/>
            <a:ext cx="843528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 smtClean="0"/>
              <a:t>The results are close, but not exactly the same.</a:t>
            </a:r>
            <a:endParaRPr lang="en-US" dirty="0"/>
          </a:p>
        </p:txBody>
      </p:sp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323528" y="2658238"/>
          <a:ext cx="2068512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8" name="Equation" r:id="rId4" imgW="749160" imgH="393480" progId="Equation.DSMT4">
                  <p:embed/>
                </p:oleObj>
              </mc:Choice>
              <mc:Fallback>
                <p:oleObj name="Equation" r:id="rId4" imgW="74916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658238"/>
                        <a:ext cx="2068512" cy="108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3"/>
          <p:cNvGraphicFramePr>
            <a:graphicFrameLocks noChangeAspect="1"/>
          </p:cNvGraphicFramePr>
          <p:nvPr/>
        </p:nvGraphicFramePr>
        <p:xfrm>
          <a:off x="2248324" y="2681883"/>
          <a:ext cx="1395412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9" name="Equation" r:id="rId6" imgW="545760" imgH="393480" progId="Equation.DSMT4">
                  <p:embed/>
                </p:oleObj>
              </mc:Choice>
              <mc:Fallback>
                <p:oleObj name="Equation" r:id="rId6" imgW="54576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8324" y="2681883"/>
                        <a:ext cx="1395412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5052174" y="2633410"/>
          <a:ext cx="2508250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0" name="Equation" r:id="rId8" imgW="888840" imgH="419040" progId="Equation.DSMT4">
                  <p:embed/>
                </p:oleObj>
              </mc:Choice>
              <mc:Fallback>
                <p:oleObj name="Equation" r:id="rId8" imgW="88884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2174" y="2633410"/>
                        <a:ext cx="2508250" cy="1179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/>
          <p:cNvCxnSpPr/>
          <p:nvPr/>
        </p:nvCxnSpPr>
        <p:spPr>
          <a:xfrm flipV="1">
            <a:off x="1690901" y="2754955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059053" y="3275855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3451225" y="2684463"/>
          <a:ext cx="174783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1" name="Equation" r:id="rId10" imgW="685800" imgH="393480" progId="Equation.DSMT4">
                  <p:embed/>
                </p:oleObj>
              </mc:Choice>
              <mc:Fallback>
                <p:oleObj name="Equation" r:id="rId10" imgW="68580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225" y="2684463"/>
                        <a:ext cx="1747838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Connector 29"/>
          <p:cNvCxnSpPr/>
          <p:nvPr/>
        </p:nvCxnSpPr>
        <p:spPr>
          <a:xfrm flipV="1">
            <a:off x="2987824" y="2755012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31" name="Object 4"/>
          <p:cNvGraphicFramePr>
            <a:graphicFrameLocks noChangeAspect="1"/>
          </p:cNvGraphicFramePr>
          <p:nvPr/>
        </p:nvGraphicFramePr>
        <p:xfrm>
          <a:off x="7423472" y="2924944"/>
          <a:ext cx="1397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2" name="Equation" r:id="rId12" imgW="495000" imgH="203040" progId="Equation.DSMT4">
                  <p:embed/>
                </p:oleObj>
              </mc:Choice>
              <mc:Fallback>
                <p:oleObj name="Equation" r:id="rId12" imgW="49500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3472" y="2924944"/>
                        <a:ext cx="1397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Connector 31"/>
          <p:cNvCxnSpPr/>
          <p:nvPr/>
        </p:nvCxnSpPr>
        <p:spPr>
          <a:xfrm flipV="1">
            <a:off x="4644008" y="3289548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457200" y="3765158"/>
            <a:ext cx="843528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 smtClean="0"/>
              <a:t>Alternatively, we could convert millimeters to inches, then inches to feet:</a:t>
            </a:r>
            <a:endParaRPr lang="en-US" dirty="0"/>
          </a:p>
        </p:txBody>
      </p:sp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323528" y="4650580"/>
          <a:ext cx="2068512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3" name="Equation" r:id="rId14" imgW="749160" imgH="393480" progId="Equation.DSMT4">
                  <p:embed/>
                </p:oleObj>
              </mc:Choice>
              <mc:Fallback>
                <p:oleObj name="Equation" r:id="rId14" imgW="74916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650580"/>
                        <a:ext cx="2068512" cy="108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"/>
          <p:cNvGraphicFramePr>
            <a:graphicFrameLocks noChangeAspect="1"/>
          </p:cNvGraphicFramePr>
          <p:nvPr/>
        </p:nvGraphicFramePr>
        <p:xfrm>
          <a:off x="2272606" y="4685220"/>
          <a:ext cx="2011362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4" name="Equation" r:id="rId15" imgW="787320" imgH="393480" progId="Equation.DSMT4">
                  <p:embed/>
                </p:oleObj>
              </mc:Choice>
              <mc:Fallback>
                <p:oleObj name="Equation" r:id="rId15" imgW="787320" imgH="393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2606" y="4685220"/>
                        <a:ext cx="2011362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4"/>
          <p:cNvGraphicFramePr>
            <a:graphicFrameLocks noChangeAspect="1"/>
          </p:cNvGraphicFramePr>
          <p:nvPr/>
        </p:nvGraphicFramePr>
        <p:xfrm>
          <a:off x="5308352" y="4660900"/>
          <a:ext cx="3440112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5" name="Equation" r:id="rId17" imgW="1218960" imgH="393480" progId="Equation.DSMT4">
                  <p:embed/>
                </p:oleObj>
              </mc:Choice>
              <mc:Fallback>
                <p:oleObj name="Equation" r:id="rId17" imgW="121896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8352" y="4660900"/>
                        <a:ext cx="3440112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Connector 36"/>
          <p:cNvCxnSpPr/>
          <p:nvPr/>
        </p:nvCxnSpPr>
        <p:spPr>
          <a:xfrm flipV="1">
            <a:off x="1690901" y="4747297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275856" y="5268197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39" name="Object 3"/>
          <p:cNvGraphicFramePr>
            <a:graphicFrameLocks noChangeAspect="1"/>
          </p:cNvGraphicFramePr>
          <p:nvPr/>
        </p:nvGraphicFramePr>
        <p:xfrm>
          <a:off x="4223692" y="4677400"/>
          <a:ext cx="10683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6" name="Equation" r:id="rId19" imgW="419040" imgH="393480" progId="Equation.DSMT4">
                  <p:embed/>
                </p:oleObj>
              </mc:Choice>
              <mc:Fallback>
                <p:oleObj name="Equation" r:id="rId19" imgW="419040" imgH="393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3692" y="4677400"/>
                        <a:ext cx="1068388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Connector 39"/>
          <p:cNvCxnSpPr/>
          <p:nvPr/>
        </p:nvCxnSpPr>
        <p:spPr>
          <a:xfrm flipV="1">
            <a:off x="3779912" y="4747354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41" name="Object 4"/>
          <p:cNvGraphicFramePr>
            <a:graphicFrameLocks noChangeAspect="1"/>
          </p:cNvGraphicFramePr>
          <p:nvPr/>
        </p:nvGraphicFramePr>
        <p:xfrm>
          <a:off x="7308304" y="5665812"/>
          <a:ext cx="1397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7" name="Equation" r:id="rId21" imgW="495000" imgH="203040" progId="Equation.DSMT4">
                  <p:embed/>
                </p:oleObj>
              </mc:Choice>
              <mc:Fallback>
                <p:oleObj name="Equation" r:id="rId21" imgW="495000" imgH="20304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5665812"/>
                        <a:ext cx="1397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Straight Connector 41"/>
          <p:cNvCxnSpPr/>
          <p:nvPr/>
        </p:nvCxnSpPr>
        <p:spPr>
          <a:xfrm flipV="1">
            <a:off x="4823236" y="5281890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pitchFamily="-72" charset="0"/>
                <a:ea typeface="Arial" pitchFamily="-72" charset="0"/>
                <a:cs typeface="Arial" pitchFamily="-72" charset="0"/>
              </a:rPr>
              <a:t>Learning Objectives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500"/>
            <a:ext cx="8458200" cy="3786202"/>
          </a:xfrm>
        </p:spPr>
        <p:txBody>
          <a:bodyPr/>
          <a:lstStyle/>
          <a:p>
            <a:pPr eaLnBrk="1" hangingPunct="1">
              <a:buClr>
                <a:srgbClr val="92D050"/>
              </a:buClr>
              <a:buFont typeface="Courier New" pitchFamily="49" charset="0"/>
              <a:buChar char="o"/>
              <a:tabLst>
                <a:tab pos="454025" algn="l"/>
              </a:tabLst>
            </a:pPr>
            <a:r>
              <a:rPr lang="en-US" sz="2800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Convert measurements of length in the English system.</a:t>
            </a:r>
          </a:p>
          <a:p>
            <a:pPr eaLnBrk="1" hangingPunct="1">
              <a:buClr>
                <a:srgbClr val="92D050"/>
              </a:buClr>
              <a:buFont typeface="Courier New" pitchFamily="49" charset="0"/>
              <a:buChar char="o"/>
              <a:tabLst>
                <a:tab pos="454025" algn="l"/>
              </a:tabLst>
            </a:pPr>
            <a:r>
              <a:rPr lang="en-US" sz="2800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Convert measurements in the metric system.</a:t>
            </a:r>
          </a:p>
          <a:p>
            <a:pPr eaLnBrk="1" hangingPunct="1">
              <a:buClr>
                <a:srgbClr val="92D050"/>
              </a:buClr>
              <a:buFont typeface="Courier New" pitchFamily="49" charset="0"/>
              <a:buChar char="o"/>
              <a:tabLst>
                <a:tab pos="454025" algn="l"/>
              </a:tabLst>
            </a:pPr>
            <a:r>
              <a:rPr lang="en-US" sz="2800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Convert between English and metric units of length.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English System of Measurement</a:t>
            </a:r>
            <a:endParaRPr lang="en-US" sz="4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030"/>
          <p:cNvSpPr txBox="1">
            <a:spLocks noChangeArrowheads="1"/>
          </p:cNvSpPr>
          <p:nvPr/>
        </p:nvSpPr>
        <p:spPr bwMode="auto">
          <a:xfrm>
            <a:off x="283575" y="1750164"/>
            <a:ext cx="857685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u="sng" dirty="0" smtClean="0"/>
              <a:t>Units of Length in the English System:</a:t>
            </a:r>
          </a:p>
          <a:p>
            <a:pPr algn="ctr"/>
            <a:r>
              <a:rPr lang="en-US" sz="3200" dirty="0" smtClean="0"/>
              <a:t>12 inches (in.) = 1 foot (ft)</a:t>
            </a:r>
          </a:p>
          <a:p>
            <a:pPr algn="ctr"/>
            <a:r>
              <a:rPr lang="en-US" sz="3200" dirty="0" smtClean="0"/>
              <a:t>3 feet = 1 yard (yd)</a:t>
            </a:r>
          </a:p>
          <a:p>
            <a:pPr algn="ctr"/>
            <a:r>
              <a:rPr lang="en-US" sz="3200" dirty="0" smtClean="0"/>
              <a:t>36 inches = 1 yard</a:t>
            </a:r>
          </a:p>
          <a:p>
            <a:pPr algn="ctr"/>
            <a:r>
              <a:rPr lang="en-US" sz="3200" dirty="0" smtClean="0"/>
              <a:t>5,280 feet = 1 mile (mi)</a:t>
            </a:r>
          </a:p>
          <a:p>
            <a:pPr algn="ctr"/>
            <a:r>
              <a:rPr lang="en-US" sz="3200" dirty="0" smtClean="0"/>
              <a:t>1,760 yards = 1 mile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Dimensional Analysis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030"/>
          <p:cNvSpPr txBox="1">
            <a:spLocks noChangeArrowheads="1"/>
          </p:cNvSpPr>
          <p:nvPr/>
        </p:nvSpPr>
        <p:spPr bwMode="auto">
          <a:xfrm>
            <a:off x="283575" y="1484784"/>
            <a:ext cx="857685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3200" dirty="0" smtClean="0"/>
              <a:t>A systematic, and reliable, method for converting units is known as </a:t>
            </a:r>
            <a:r>
              <a:rPr lang="en-US" sz="3200" b="1" dirty="0" smtClean="0"/>
              <a:t>dimensional</a:t>
            </a:r>
          </a:p>
          <a:p>
            <a:r>
              <a:rPr lang="en-US" sz="3200" b="1" dirty="0" smtClean="0"/>
              <a:t>analysis. </a:t>
            </a:r>
            <a:r>
              <a:rPr lang="en-US" sz="3200" dirty="0" smtClean="0"/>
              <a:t>It is based on one simple idea: if measurements in two different units represent the same length, like 1 yard and 3 feet, then a fraction formed with the two measurements is equal to 1. We call a fraction of this type a </a:t>
            </a:r>
            <a:r>
              <a:rPr lang="en-US" sz="3200" b="1" dirty="0" smtClean="0"/>
              <a:t>unit fraction.</a:t>
            </a:r>
            <a:endParaRPr lang="en-US" sz="32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915815" y="5085184"/>
          <a:ext cx="3360373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4" imgW="1396800" imgH="419040" progId="Equation.DSMT4">
                  <p:embed/>
                </p:oleObj>
              </mc:Choice>
              <mc:Fallback>
                <p:oleObj name="Equation" r:id="rId4" imgW="1396800" imgH="419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5" y="5085184"/>
                        <a:ext cx="3360373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Dimensional Analysis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030"/>
          <p:cNvSpPr txBox="1">
            <a:spLocks noChangeArrowheads="1"/>
          </p:cNvSpPr>
          <p:nvPr/>
        </p:nvSpPr>
        <p:spPr bwMode="auto">
          <a:xfrm>
            <a:off x="283575" y="1484784"/>
            <a:ext cx="857685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3200" dirty="0" smtClean="0"/>
              <a:t>Our procedure for converting units will be to multiply by one or more unit fractions in such a way that the units we don’t want can be divided out, leaving behind the units that we do want.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1 	Converting Yards to Feet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66292" y="1484784"/>
            <a:ext cx="8210164" cy="50405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Convert 6 yards to feet.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2204864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57200" y="2564904"/>
            <a:ext cx="843528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 smtClean="0"/>
              <a:t>The goal is to eliminate the units of yards, and leave behind feet. So we would like to use a unit fraction that has yards in the denominator (to divide out yards) and feet in the numerator.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112889" y="4179888"/>
          <a:ext cx="2033587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4" imgW="736560" imgH="393480" progId="Equation.DSMT4">
                  <p:embed/>
                </p:oleObj>
              </mc:Choice>
              <mc:Fallback>
                <p:oleObj name="Equation" r:id="rId4" imgW="73656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2889" y="4179888"/>
                        <a:ext cx="2033587" cy="108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251871" y="4200525"/>
          <a:ext cx="974725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6" imgW="380880" imgH="419040" progId="Equation.DSMT4">
                  <p:embed/>
                </p:oleObj>
              </mc:Choice>
              <mc:Fallback>
                <p:oleObj name="Equation" r:id="rId6" imgW="38088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871" y="4200525"/>
                        <a:ext cx="974725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370612" y="4460875"/>
          <a:ext cx="121761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8" imgW="431640" imgH="203040" progId="Equation.DSMT4">
                  <p:embed/>
                </p:oleObj>
              </mc:Choice>
              <mc:Fallback>
                <p:oleObj name="Equation" r:id="rId8" imgW="43164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612" y="4460875"/>
                        <a:ext cx="121761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3563888" y="4293096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716016" y="4829236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57200" y="5661248"/>
            <a:ext cx="843528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 smtClean="0"/>
              <a:t>The yards divided out, leaving behind feet in the numerator.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2 	Converting Feet to Miles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66292" y="1484784"/>
            <a:ext cx="8210164" cy="108012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The height of Mount Everest is 29,035 feet. How many miles is that?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2780928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57200" y="3212976"/>
            <a:ext cx="843528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 smtClean="0"/>
              <a:t>This time, we want a unit fraction with feet in the denominator and miles in the numerator: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9552" y="4179888"/>
          <a:ext cx="3752850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4" imgW="1358640" imgH="393480" progId="Equation.DSMT4">
                  <p:embed/>
                </p:oleObj>
              </mc:Choice>
              <mc:Fallback>
                <p:oleObj name="Equation" r:id="rId4" imgW="135864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179888"/>
                        <a:ext cx="3752850" cy="108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212381" y="4217369"/>
          <a:ext cx="1655763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6" imgW="647640" imgH="419040" progId="Equation.DSMT4">
                  <p:embed/>
                </p:oleObj>
              </mc:Choice>
              <mc:Fallback>
                <p:oleObj name="Equation" r:id="rId6" imgW="647640" imgH="419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2381" y="4217369"/>
                        <a:ext cx="1655763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947370" y="4495800"/>
          <a:ext cx="15049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8" imgW="533160" imgH="177480" progId="Equation.DSMT4">
                  <p:embed/>
                </p:oleObj>
              </mc:Choice>
              <mc:Fallback>
                <p:oleObj name="Equation" r:id="rId8" imgW="53316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7370" y="4495800"/>
                        <a:ext cx="150495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3851920" y="4293096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420856" y="4844476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3 	Converting Measurements Using Two Unit Fractions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66292" y="1484784"/>
            <a:ext cx="8210164" cy="136815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The distance by air from JFK airport to LaGuardia airport in New York is about 11 miles. How many inches is that?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2870646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57200" y="3212976"/>
            <a:ext cx="843528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 smtClean="0"/>
              <a:t>Looking at the Table, there is no conversion factor for miles to inches. But we can go from miles to feet, then from feet to inches.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67544" y="4437112"/>
          <a:ext cx="2279650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4" imgW="825480" imgH="393480" progId="Equation.DSMT4">
                  <p:embed/>
                </p:oleObj>
              </mc:Choice>
              <mc:Fallback>
                <p:oleObj name="Equation" r:id="rId4" imgW="8254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437112"/>
                        <a:ext cx="2279650" cy="108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755056" y="4476482"/>
          <a:ext cx="1655763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6" imgW="647640" imgH="393480" progId="Equation.DSMT4">
                  <p:embed/>
                </p:oleObj>
              </mc:Choice>
              <mc:Fallback>
                <p:oleObj name="Equation" r:id="rId6" imgW="64764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5056" y="4476482"/>
                        <a:ext cx="1655763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666680" y="4729708"/>
          <a:ext cx="3225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8" imgW="1143000" imgH="203040" progId="Equation.DSMT4">
                  <p:embed/>
                </p:oleObj>
              </mc:Choice>
              <mc:Fallback>
                <p:oleObj name="Equation" r:id="rId8" imgW="114300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6680" y="4729708"/>
                        <a:ext cx="32258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2178571" y="4550591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547020" y="5071491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4558531" y="4448224"/>
          <a:ext cx="1069975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10" imgW="419040" imgH="419040" progId="Equation.DSMT4">
                  <p:embed/>
                </p:oleObj>
              </mc:Choice>
              <mc:Fallback>
                <p:oleObj name="Equation" r:id="rId10" imgW="41904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8531" y="4448224"/>
                        <a:ext cx="1069975" cy="1071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 flipV="1">
            <a:off x="5059188" y="5074968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5126" name="Object 4"/>
          <p:cNvGraphicFramePr>
            <a:graphicFrameLocks noChangeAspect="1"/>
          </p:cNvGraphicFramePr>
          <p:nvPr/>
        </p:nvGraphicFramePr>
        <p:xfrm>
          <a:off x="5667360" y="5305772"/>
          <a:ext cx="22574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12" imgW="799920" imgH="203040" progId="Equation.DSMT4">
                  <p:embed/>
                </p:oleObj>
              </mc:Choice>
              <mc:Fallback>
                <p:oleObj name="Equation" r:id="rId12" imgW="79992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60" y="5305772"/>
                        <a:ext cx="225742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/>
          <p:cNvCxnSpPr/>
          <p:nvPr/>
        </p:nvCxnSpPr>
        <p:spPr>
          <a:xfrm flipV="1">
            <a:off x="3923928" y="4581128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4 	Converting Units for Speed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66292" y="1484784"/>
            <a:ext cx="8210164" cy="136815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A decent major league pitcher can throw a baseball 90 miles per hour. How fast is that in feet per second?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2870646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57200" y="3212976"/>
            <a:ext cx="843528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 smtClean="0"/>
              <a:t>Notice that we can write 90 miles per hour as a fraction: 90mi/1hr. Now we can multiply by unit fractions that convert miles to feet, hours to minutes, and minutes to seconds.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24312" y="4437063"/>
          <a:ext cx="1087438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4" imgW="393480" imgH="393480" progId="Equation.DSMT4">
                  <p:embed/>
                </p:oleObj>
              </mc:Choice>
              <mc:Fallback>
                <p:oleObj name="Equation" r:id="rId4" imgW="3934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312" y="4437063"/>
                        <a:ext cx="1087438" cy="108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656844" y="4476482"/>
          <a:ext cx="1655763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6" imgW="647640" imgH="393480" progId="Equation.DSMT4">
                  <p:embed/>
                </p:oleObj>
              </mc:Choice>
              <mc:Fallback>
                <p:oleObj name="Equation" r:id="rId6" imgW="64764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6844" y="4476482"/>
                        <a:ext cx="1655763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796136" y="4431983"/>
          <a:ext cx="2687637" cy="110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8" imgW="952200" imgH="393480" progId="Equation.DSMT4">
                  <p:embed/>
                </p:oleObj>
              </mc:Choice>
              <mc:Fallback>
                <p:oleObj name="Equation" r:id="rId8" imgW="95220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4431983"/>
                        <a:ext cx="2687637" cy="1106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1080359" y="4550591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448511" y="5071491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3240599" y="4479608"/>
          <a:ext cx="1458913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10" imgW="571320" imgH="393480" progId="Equation.DSMT4">
                  <p:embed/>
                </p:oleObj>
              </mc:Choice>
              <mc:Fallback>
                <p:oleObj name="Equation" r:id="rId10" imgW="57132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599" y="4479608"/>
                        <a:ext cx="1458913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 flipV="1">
            <a:off x="3941247" y="4550648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5126" name="Object 4"/>
          <p:cNvGraphicFramePr>
            <a:graphicFrameLocks noChangeAspect="1"/>
          </p:cNvGraphicFramePr>
          <p:nvPr/>
        </p:nvGraphicFramePr>
        <p:xfrm>
          <a:off x="5796136" y="5641975"/>
          <a:ext cx="18986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12" imgW="672840" imgH="203040" progId="Equation.DSMT4">
                  <p:embed/>
                </p:oleObj>
              </mc:Choice>
              <mc:Fallback>
                <p:oleObj name="Equation" r:id="rId12" imgW="67284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5641975"/>
                        <a:ext cx="18986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/>
          <p:cNvCxnSpPr/>
          <p:nvPr/>
        </p:nvCxnSpPr>
        <p:spPr>
          <a:xfrm flipV="1">
            <a:off x="936343" y="5115664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032687" y="5085184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6151" name="Object 5"/>
          <p:cNvGraphicFramePr>
            <a:graphicFrameLocks noChangeAspect="1"/>
          </p:cNvGraphicFramePr>
          <p:nvPr/>
        </p:nvGraphicFramePr>
        <p:xfrm>
          <a:off x="4610100" y="4479925"/>
          <a:ext cx="120015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14" imgW="469800" imgH="393480" progId="Equation.DSMT4">
                  <p:embed/>
                </p:oleObj>
              </mc:Choice>
              <mc:Fallback>
                <p:oleObj name="Equation" r:id="rId14" imgW="46980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100" y="4479925"/>
                        <a:ext cx="1200150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>
          <a:xfrm flipV="1">
            <a:off x="5148064" y="4539600"/>
            <a:ext cx="432048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McGraw-Hill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76D6E0"/>
      </a:accent1>
      <a:accent2>
        <a:srgbClr val="FF0000"/>
      </a:accent2>
      <a:accent3>
        <a:srgbClr val="5F2987"/>
      </a:accent3>
      <a:accent4>
        <a:srgbClr val="B58677"/>
      </a:accent4>
      <a:accent5>
        <a:srgbClr val="918485"/>
      </a:accent5>
      <a:accent6>
        <a:srgbClr val="855D5D"/>
      </a:accent6>
      <a:hlink>
        <a:srgbClr val="0070C0"/>
      </a:hlink>
      <a:folHlink>
        <a:srgbClr val="F105F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4158</TotalTime>
  <Words>881</Words>
  <Application>Microsoft Office PowerPoint</Application>
  <PresentationFormat>On-screen Show (4:3)</PresentationFormat>
  <Paragraphs>93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Section 9.1</vt:lpstr>
      <vt:lpstr>Learning Objectives</vt:lpstr>
      <vt:lpstr>English System of Measurement</vt:lpstr>
      <vt:lpstr>Dimensional Analysis</vt:lpstr>
      <vt:lpstr>Dimensional Analysis</vt:lpstr>
      <vt:lpstr> EXAMPLE 1  Converting Yards to Feet</vt:lpstr>
      <vt:lpstr> EXAMPLE 2  Converting Feet to Miles</vt:lpstr>
      <vt:lpstr> EXAMPLE 3  Converting Measurements Using Two Unit Fractions</vt:lpstr>
      <vt:lpstr> EXAMPLE 4  Converting Units for Speed</vt:lpstr>
      <vt:lpstr>Metric System</vt:lpstr>
      <vt:lpstr>Metric Prefixes</vt:lpstr>
      <vt:lpstr> EXAMPLE 5  Converting Metric Units</vt:lpstr>
      <vt:lpstr> EXAMPLE 6  Converting Metric Units</vt:lpstr>
      <vt:lpstr> EXAMPLE 7  Converting Metric Units Using Dimensional Analysis</vt:lpstr>
      <vt:lpstr>English vs. Metric</vt:lpstr>
      <vt:lpstr> EXAMPLE 8  Converting Between English and Metric Lengths</vt:lpstr>
      <vt:lpstr> EXAMPLE 8  Converting Between English and Metric Lengths</vt:lpstr>
      <vt:lpstr> EXAMPLE 8  Converting Between English and Metric Lengths</vt:lpstr>
    </vt:vector>
  </TitlesOfParts>
  <Company>Indian River Presbyterian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1.1</dc:title>
  <dc:creator>Dustin Sterrett</dc:creator>
  <cp:lastModifiedBy>Anthony Palmiotto</cp:lastModifiedBy>
  <cp:revision>510</cp:revision>
  <dcterms:created xsi:type="dcterms:W3CDTF">2010-05-22T22:14:45Z</dcterms:created>
  <dcterms:modified xsi:type="dcterms:W3CDTF">2013-09-20T02:48:59Z</dcterms:modified>
</cp:coreProperties>
</file>