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98" r:id="rId1"/>
  </p:sldMasterIdLst>
  <p:sldIdLst>
    <p:sldId id="256" r:id="rId2"/>
    <p:sldId id="257" r:id="rId3"/>
    <p:sldId id="258" r:id="rId4"/>
    <p:sldId id="264" r:id="rId5"/>
    <p:sldId id="265" r:id="rId6"/>
    <p:sldId id="271" r:id="rId7"/>
    <p:sldId id="262" r:id="rId8"/>
    <p:sldId id="267" r:id="rId9"/>
    <p:sldId id="269" r:id="rId10"/>
    <p:sldId id="270"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5"/>
    <p:restoredTop sz="94721"/>
  </p:normalViewPr>
  <p:slideViewPr>
    <p:cSldViewPr snapToGrid="0" snapToObjects="1">
      <p:cViewPr varScale="1">
        <p:scale>
          <a:sx n="115" d="100"/>
          <a:sy n="115" d="100"/>
        </p:scale>
        <p:origin x="24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761CFB2-0D54-6141-8516-EDE9C6CE89FF}" type="datetimeFigureOut">
              <a:rPr lang="en-US" smtClean="0"/>
              <a:t>3/24/20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8BD011B-1CF5-C54B-A808-4CA135FFC69B}"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131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1CFB2-0D54-6141-8516-EDE9C6CE89FF}"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D011B-1CF5-C54B-A808-4CA135FFC69B}" type="slidenum">
              <a:rPr lang="en-US" smtClean="0"/>
              <a:t>‹#›</a:t>
            </a:fld>
            <a:endParaRPr lang="en-US"/>
          </a:p>
        </p:txBody>
      </p:sp>
    </p:spTree>
    <p:extLst>
      <p:ext uri="{BB962C8B-B14F-4D97-AF65-F5344CB8AC3E}">
        <p14:creationId xmlns:p14="http://schemas.microsoft.com/office/powerpoint/2010/main" val="161835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1CFB2-0D54-6141-8516-EDE9C6CE89FF}"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D011B-1CF5-C54B-A808-4CA135FFC69B}" type="slidenum">
              <a:rPr lang="en-US" smtClean="0"/>
              <a:t>‹#›</a:t>
            </a:fld>
            <a:endParaRPr lang="en-US"/>
          </a:p>
        </p:txBody>
      </p:sp>
    </p:spTree>
    <p:extLst>
      <p:ext uri="{BB962C8B-B14F-4D97-AF65-F5344CB8AC3E}">
        <p14:creationId xmlns:p14="http://schemas.microsoft.com/office/powerpoint/2010/main" val="82250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1CFB2-0D54-6141-8516-EDE9C6CE89FF}"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D011B-1CF5-C54B-A808-4CA135FFC69B}" type="slidenum">
              <a:rPr lang="en-US" smtClean="0"/>
              <a:t>‹#›</a:t>
            </a:fld>
            <a:endParaRPr lang="en-US"/>
          </a:p>
        </p:txBody>
      </p:sp>
    </p:spTree>
    <p:extLst>
      <p:ext uri="{BB962C8B-B14F-4D97-AF65-F5344CB8AC3E}">
        <p14:creationId xmlns:p14="http://schemas.microsoft.com/office/powerpoint/2010/main" val="20235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761CFB2-0D54-6141-8516-EDE9C6CE89FF}" type="datetimeFigureOut">
              <a:rPr lang="en-US" smtClean="0"/>
              <a:t>3/24/20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8BD011B-1CF5-C54B-A808-4CA135FFC69B}"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165648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61CFB2-0D54-6141-8516-EDE9C6CE89FF}"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D011B-1CF5-C54B-A808-4CA135FFC69B}" type="slidenum">
              <a:rPr lang="en-US" smtClean="0"/>
              <a:t>‹#›</a:t>
            </a:fld>
            <a:endParaRPr lang="en-US"/>
          </a:p>
        </p:txBody>
      </p:sp>
    </p:spTree>
    <p:extLst>
      <p:ext uri="{BB962C8B-B14F-4D97-AF65-F5344CB8AC3E}">
        <p14:creationId xmlns:p14="http://schemas.microsoft.com/office/powerpoint/2010/main" val="4736219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61CFB2-0D54-6141-8516-EDE9C6CE89FF}" type="datetimeFigureOut">
              <a:rPr lang="en-US" smtClean="0"/>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D011B-1CF5-C54B-A808-4CA135FFC69B}" type="slidenum">
              <a:rPr lang="en-US" smtClean="0"/>
              <a:t>‹#›</a:t>
            </a:fld>
            <a:endParaRPr lang="en-US"/>
          </a:p>
        </p:txBody>
      </p:sp>
    </p:spTree>
    <p:extLst>
      <p:ext uri="{BB962C8B-B14F-4D97-AF65-F5344CB8AC3E}">
        <p14:creationId xmlns:p14="http://schemas.microsoft.com/office/powerpoint/2010/main" val="33777026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61CFB2-0D54-6141-8516-EDE9C6CE89FF}" type="datetimeFigureOut">
              <a:rPr lang="en-US" smtClean="0"/>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D011B-1CF5-C54B-A808-4CA135FFC69B}" type="slidenum">
              <a:rPr lang="en-US" smtClean="0"/>
              <a:t>‹#›</a:t>
            </a:fld>
            <a:endParaRPr lang="en-US"/>
          </a:p>
        </p:txBody>
      </p:sp>
    </p:spTree>
    <p:extLst>
      <p:ext uri="{BB962C8B-B14F-4D97-AF65-F5344CB8AC3E}">
        <p14:creationId xmlns:p14="http://schemas.microsoft.com/office/powerpoint/2010/main" val="162911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CFB2-0D54-6141-8516-EDE9C6CE89FF}" type="datetimeFigureOut">
              <a:rPr lang="en-US" smtClean="0"/>
              <a:t>3/24/20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D011B-1CF5-C54B-A808-4CA135FFC69B}" type="slidenum">
              <a:rPr lang="en-US" smtClean="0"/>
              <a:t>‹#›</a:t>
            </a:fld>
            <a:endParaRPr lang="en-US"/>
          </a:p>
        </p:txBody>
      </p:sp>
    </p:spTree>
    <p:extLst>
      <p:ext uri="{BB962C8B-B14F-4D97-AF65-F5344CB8AC3E}">
        <p14:creationId xmlns:p14="http://schemas.microsoft.com/office/powerpoint/2010/main" val="304655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A761CFB2-0D54-6141-8516-EDE9C6CE89FF}" type="datetimeFigureOut">
              <a:rPr lang="en-US" smtClean="0"/>
              <a:t>3/24/20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E8BD011B-1CF5-C54B-A808-4CA135FFC69B}"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474250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A761CFB2-0D54-6141-8516-EDE9C6CE89FF}" type="datetimeFigureOut">
              <a:rPr lang="en-US" smtClean="0"/>
              <a:t>3/24/20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E8BD011B-1CF5-C54B-A808-4CA135FFC69B}" type="slidenum">
              <a:rPr lang="en-US" smtClean="0"/>
              <a:t>‹#›</a:t>
            </a:fld>
            <a:endParaRPr lang="en-US"/>
          </a:p>
        </p:txBody>
      </p:sp>
    </p:spTree>
    <p:extLst>
      <p:ext uri="{BB962C8B-B14F-4D97-AF65-F5344CB8AC3E}">
        <p14:creationId xmlns:p14="http://schemas.microsoft.com/office/powerpoint/2010/main" val="101292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761CFB2-0D54-6141-8516-EDE9C6CE89FF}" type="datetimeFigureOut">
              <a:rPr lang="en-US" smtClean="0"/>
              <a:t>3/24/20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8BD011B-1CF5-C54B-A808-4CA135FFC69B}"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1668430"/>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www.sciencedirect.com/topics/medicine-and-dentistry/microdonti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drgstoothpix.com/radiographic-interpretation/tooth-anomalies/size-variations/microdont/" TargetMode="External"/><Relationship Id="rId5" Type="http://schemas.openxmlformats.org/officeDocument/2006/relationships/hyperlink" Target="https://slideplayer.com/slide/13312955" TargetMode="External"/><Relationship Id="rId4" Type="http://schemas.openxmlformats.org/officeDocument/2006/relationships/hyperlink" Target="https://dentagama.com/news/all-you-need-to-know-about-macrodont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msmile.com/wp-content/uploads/2018/03/Microdontia-teeth.jpg" TargetMode="Externa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tiff"/><Relationship Id="rId2" Type="http://schemas.openxmlformats.org/officeDocument/2006/relationships/hyperlink" Target="http://drgstoothpix.com/wp-content/uploads/2011/07/microdont-peg-lateral.jpg"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drgstoothpix.com/wp-content/uploads/2011/07/microdont-4.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drgstoothpix.com/wp-content/uploads/2011/07/microdont-3.jp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D58FDF-423D-9548-9B48-3E89C0B9327E}"/>
              </a:ext>
            </a:extLst>
          </p:cNvPr>
          <p:cNvSpPr txBox="1"/>
          <p:nvPr/>
        </p:nvSpPr>
        <p:spPr>
          <a:xfrm>
            <a:off x="6055112" y="3401122"/>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F28394CD-8630-5D40-89E3-9858577CAF68}"/>
              </a:ext>
            </a:extLst>
          </p:cNvPr>
          <p:cNvSpPr txBox="1"/>
          <p:nvPr/>
        </p:nvSpPr>
        <p:spPr>
          <a:xfrm>
            <a:off x="3490948" y="1243786"/>
            <a:ext cx="5128327" cy="4370427"/>
          </a:xfrm>
          <a:prstGeom prst="rect">
            <a:avLst/>
          </a:prstGeom>
          <a:noFill/>
        </p:spPr>
        <p:txBody>
          <a:bodyPr wrap="none" rtlCol="0">
            <a:spAutoFit/>
          </a:bodyPr>
          <a:lstStyle/>
          <a:p>
            <a:pPr algn="ctr">
              <a:lnSpc>
                <a:spcPct val="90000"/>
              </a:lnSpc>
              <a:spcAft>
                <a:spcPts val="600"/>
              </a:spcAft>
            </a:pPr>
            <a:r>
              <a:rPr lang="en-US" sz="4000" b="1" dirty="0">
                <a:solidFill>
                  <a:srgbClr val="0070C0"/>
                </a:solidFill>
                <a:latin typeface="American Typewriter" panose="02090604020004020304" pitchFamily="18" charset="77"/>
                <a:cs typeface="Aharoni" panose="02010803020104030203" pitchFamily="2" charset="-79"/>
              </a:rPr>
              <a:t>       </a:t>
            </a:r>
            <a:r>
              <a:rPr lang="en-US" sz="4000" b="1" dirty="0">
                <a:latin typeface="American Typewriter" panose="02090604020004020304" pitchFamily="18" charset="77"/>
                <a:cs typeface="Aharoni" panose="02010803020104030203" pitchFamily="2" charset="-79"/>
              </a:rPr>
              <a:t>Microdontia      </a:t>
            </a:r>
          </a:p>
          <a:p>
            <a:pPr algn="ctr">
              <a:lnSpc>
                <a:spcPct val="90000"/>
              </a:lnSpc>
              <a:spcAft>
                <a:spcPts val="600"/>
              </a:spcAft>
            </a:pPr>
            <a:r>
              <a:rPr lang="en-US" sz="4000" b="1" dirty="0">
                <a:latin typeface="American Typewriter" panose="02090604020004020304" pitchFamily="18" charset="77"/>
                <a:cs typeface="Aharoni" panose="02010803020104030203" pitchFamily="2" charset="-79"/>
              </a:rPr>
              <a:t>   (</a:t>
            </a:r>
            <a:r>
              <a:rPr lang="en-US" sz="2000" b="1" dirty="0">
                <a:latin typeface="American Typewriter" panose="02090604020004020304" pitchFamily="18" charset="77"/>
                <a:cs typeface="Aharoni" panose="02010803020104030203" pitchFamily="2" charset="-79"/>
              </a:rPr>
              <a:t>Peg-shaped lateral</a:t>
            </a:r>
            <a:r>
              <a:rPr lang="en-US" sz="4000" b="1" dirty="0">
                <a:latin typeface="American Typewriter" panose="02090604020004020304" pitchFamily="18" charset="77"/>
                <a:cs typeface="Aharoni" panose="02010803020104030203" pitchFamily="2" charset="-79"/>
              </a:rPr>
              <a:t>)  </a:t>
            </a:r>
            <a:br>
              <a:rPr lang="en-US" sz="4000" b="1" dirty="0">
                <a:latin typeface="American Typewriter" panose="02090604020004020304" pitchFamily="18" charset="77"/>
                <a:cs typeface="Aharoni" panose="02010803020104030203" pitchFamily="2" charset="-79"/>
              </a:rPr>
            </a:br>
            <a:r>
              <a:rPr lang="en-US" sz="4000" b="1" dirty="0">
                <a:latin typeface="American Typewriter" panose="02090604020004020304" pitchFamily="18" charset="77"/>
                <a:cs typeface="Aharoni" panose="02010803020104030203" pitchFamily="2" charset="-79"/>
              </a:rPr>
              <a:t>and</a:t>
            </a:r>
            <a:br>
              <a:rPr lang="en-US" sz="4000" b="1" dirty="0">
                <a:latin typeface="American Typewriter" panose="02090604020004020304" pitchFamily="18" charset="77"/>
                <a:cs typeface="Aharoni" panose="02010803020104030203" pitchFamily="2" charset="-79"/>
              </a:rPr>
            </a:br>
            <a:r>
              <a:rPr lang="en-US" sz="4000" b="1" dirty="0">
                <a:latin typeface="American Typewriter" panose="02090604020004020304" pitchFamily="18" charset="77"/>
                <a:cs typeface="Aharoni" panose="02010803020104030203" pitchFamily="2" charset="-79"/>
              </a:rPr>
              <a:t> Macrodontia</a:t>
            </a:r>
            <a:r>
              <a:rPr lang="en-US" b="1" dirty="0">
                <a:latin typeface="American Typewriter" panose="02090604020004020304" pitchFamily="18" charset="77"/>
                <a:cs typeface="Aharoni" panose="02010803020104030203" pitchFamily="2" charset="-79"/>
              </a:rPr>
              <a:t> </a:t>
            </a:r>
          </a:p>
          <a:p>
            <a:pPr algn="ctr">
              <a:lnSpc>
                <a:spcPct val="90000"/>
              </a:lnSpc>
              <a:spcAft>
                <a:spcPts val="600"/>
              </a:spcAft>
            </a:pPr>
            <a:endParaRPr lang="en-US" b="1" dirty="0">
              <a:latin typeface="American Typewriter" panose="02090604020004020304" pitchFamily="18" charset="77"/>
              <a:cs typeface="Aharoni" panose="02010803020104030203" pitchFamily="2" charset="-79"/>
            </a:endParaRPr>
          </a:p>
          <a:p>
            <a:pPr algn="ctr">
              <a:lnSpc>
                <a:spcPct val="90000"/>
              </a:lnSpc>
              <a:spcAft>
                <a:spcPts val="600"/>
              </a:spcAft>
            </a:pPr>
            <a:r>
              <a:rPr lang="en-US" b="1" dirty="0">
                <a:latin typeface="American Typewriter" panose="02090604020004020304" pitchFamily="18" charset="77"/>
                <a:cs typeface="Aharoni" panose="02010803020104030203" pitchFamily="2" charset="-79"/>
              </a:rPr>
              <a:t> Lucidania Naranjo</a:t>
            </a:r>
          </a:p>
          <a:p>
            <a:pPr algn="ctr">
              <a:lnSpc>
                <a:spcPct val="90000"/>
              </a:lnSpc>
              <a:spcAft>
                <a:spcPts val="600"/>
              </a:spcAft>
            </a:pPr>
            <a:r>
              <a:rPr lang="en-US" b="1" dirty="0">
                <a:latin typeface="American Typewriter" panose="02090604020004020304" pitchFamily="18" charset="77"/>
                <a:cs typeface="Aharoni" panose="02010803020104030203" pitchFamily="2" charset="-79"/>
              </a:rPr>
              <a:t>  And </a:t>
            </a:r>
          </a:p>
          <a:p>
            <a:pPr algn="ctr">
              <a:lnSpc>
                <a:spcPct val="90000"/>
              </a:lnSpc>
              <a:spcAft>
                <a:spcPts val="600"/>
              </a:spcAft>
            </a:pPr>
            <a:r>
              <a:rPr lang="en-US" b="1" dirty="0">
                <a:latin typeface="American Typewriter" panose="02090604020004020304" pitchFamily="18" charset="77"/>
                <a:cs typeface="Aharoni" panose="02010803020104030203" pitchFamily="2" charset="-79"/>
              </a:rPr>
              <a:t> Gladys Valverde </a:t>
            </a:r>
          </a:p>
          <a:p>
            <a:pPr algn="ctr">
              <a:lnSpc>
                <a:spcPct val="90000"/>
              </a:lnSpc>
              <a:spcAft>
                <a:spcPts val="600"/>
              </a:spcAft>
            </a:pPr>
            <a:r>
              <a:rPr lang="en-US" b="1" dirty="0">
                <a:latin typeface="American Typewriter" panose="02090604020004020304" pitchFamily="18" charset="77"/>
                <a:cs typeface="Aharoni" panose="02010803020104030203" pitchFamily="2" charset="-79"/>
              </a:rPr>
              <a:t>DEN1218/232</a:t>
            </a:r>
          </a:p>
          <a:p>
            <a:endParaRPr lang="en-US" dirty="0"/>
          </a:p>
        </p:txBody>
      </p:sp>
    </p:spTree>
    <p:extLst>
      <p:ext uri="{BB962C8B-B14F-4D97-AF65-F5344CB8AC3E}">
        <p14:creationId xmlns:p14="http://schemas.microsoft.com/office/powerpoint/2010/main" val="371318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7" name="Rectangle 6">
            <a:extLst>
              <a:ext uri="{FF2B5EF4-FFF2-40B4-BE49-F238E27FC236}">
                <a16:creationId xmlns:a16="http://schemas.microsoft.com/office/drawing/2014/main" id="{E5AD094A-DBC3-0549-BDE9-6F5B0FFF1D9A}"/>
              </a:ext>
            </a:extLst>
          </p:cNvPr>
          <p:cNvSpPr/>
          <p:nvPr/>
        </p:nvSpPr>
        <p:spPr>
          <a:xfrm>
            <a:off x="283464" y="363346"/>
            <a:ext cx="11558588" cy="81280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700" b="1" cap="all" spc="200">
                <a:solidFill>
                  <a:schemeClr val="tx2"/>
                </a:solidFill>
                <a:latin typeface="+mj-lt"/>
                <a:ea typeface="+mj-ea"/>
                <a:cs typeface="+mj-cs"/>
              </a:rPr>
              <a:t>Macrodontia radiographic Appearance  </a:t>
            </a:r>
          </a:p>
        </p:txBody>
      </p:sp>
      <p:sp>
        <p:nvSpPr>
          <p:cNvPr id="22" name="Rectangle 21">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8" descr="A. Panoramic radiograph showing macrodont mandibular second premolars. B and C. Periapical radiographs of the right and left premolars, respectively.">
            <a:extLst>
              <a:ext uri="{FF2B5EF4-FFF2-40B4-BE49-F238E27FC236}">
                <a16:creationId xmlns:a16="http://schemas.microsoft.com/office/drawing/2014/main" id="{CF074DE7-936F-7547-B145-30C321322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58" y="1176146"/>
            <a:ext cx="11558589" cy="5681854"/>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a:extLst>
              <a:ext uri="{FF2B5EF4-FFF2-40B4-BE49-F238E27FC236}">
                <a16:creationId xmlns:a16="http://schemas.microsoft.com/office/drawing/2014/main" id="{A19CD457-0D7D-014F-92D0-E94333A4C55E}"/>
              </a:ext>
            </a:extLst>
          </p:cNvPr>
          <p:cNvSpPr/>
          <p:nvPr/>
        </p:nvSpPr>
        <p:spPr>
          <a:xfrm rot="17780020">
            <a:off x="3664010" y="2463839"/>
            <a:ext cx="924454" cy="304819"/>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71EB1EB9-6D83-8048-8B42-D59EF74BA281}"/>
              </a:ext>
            </a:extLst>
          </p:cNvPr>
          <p:cNvSpPr/>
          <p:nvPr/>
        </p:nvSpPr>
        <p:spPr>
          <a:xfrm rot="17780020" flipV="1">
            <a:off x="8704718" y="4734118"/>
            <a:ext cx="924454" cy="330999"/>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1BF1254A-EB08-6744-BAF9-C7E3C5226F13}"/>
              </a:ext>
            </a:extLst>
          </p:cNvPr>
          <p:cNvSpPr/>
          <p:nvPr/>
        </p:nvSpPr>
        <p:spPr>
          <a:xfrm rot="17780020">
            <a:off x="4471314" y="4594548"/>
            <a:ext cx="924454" cy="298094"/>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5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Graphic 12" descr="Teeth">
            <a:extLst>
              <a:ext uri="{FF2B5EF4-FFF2-40B4-BE49-F238E27FC236}">
                <a16:creationId xmlns:a16="http://schemas.microsoft.com/office/drawing/2014/main" id="{559559AC-FD6B-2046-8A6D-E83BCB73F1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44221" y="0"/>
            <a:ext cx="2447778" cy="2200912"/>
          </a:xfrm>
          <a:prstGeom prst="rect">
            <a:avLst/>
          </a:prstGeom>
        </p:spPr>
      </p:pic>
      <p:sp>
        <p:nvSpPr>
          <p:cNvPr id="5" name="Rectangle 4">
            <a:extLst>
              <a:ext uri="{FF2B5EF4-FFF2-40B4-BE49-F238E27FC236}">
                <a16:creationId xmlns:a16="http://schemas.microsoft.com/office/drawing/2014/main" id="{52AB7F7B-95FF-A94C-99FC-D5849CC5240A}"/>
              </a:ext>
            </a:extLst>
          </p:cNvPr>
          <p:cNvSpPr/>
          <p:nvPr/>
        </p:nvSpPr>
        <p:spPr>
          <a:xfrm>
            <a:off x="2590801" y="269459"/>
            <a:ext cx="7153420" cy="830997"/>
          </a:xfrm>
          <a:prstGeom prst="rect">
            <a:avLst/>
          </a:prstGeom>
        </p:spPr>
        <p:txBody>
          <a:bodyPr wrap="square">
            <a:spAutoFit/>
          </a:bodyPr>
          <a:lstStyle/>
          <a:p>
            <a:pPr algn="ctr"/>
            <a:r>
              <a:rPr lang="en-US" sz="4800" b="1"/>
              <a:t>Sources </a:t>
            </a:r>
            <a:r>
              <a:rPr lang="en-US" sz="4800"/>
              <a:t> </a:t>
            </a:r>
            <a:r>
              <a:rPr lang="en-US" sz="4800" b="1">
                <a:solidFill>
                  <a:srgbClr val="0070C0"/>
                </a:solidFill>
                <a:latin typeface="Arial Hebrew" pitchFamily="2" charset="-79"/>
                <a:cs typeface="Arial Hebrew" pitchFamily="2" charset="-79"/>
              </a:rPr>
              <a:t> </a:t>
            </a:r>
          </a:p>
        </p:txBody>
      </p:sp>
      <p:sp>
        <p:nvSpPr>
          <p:cNvPr id="2" name="TextBox 1">
            <a:extLst>
              <a:ext uri="{FF2B5EF4-FFF2-40B4-BE49-F238E27FC236}">
                <a16:creationId xmlns:a16="http://schemas.microsoft.com/office/drawing/2014/main" id="{BA70D41C-2802-524A-8DB9-F93D96519257}"/>
              </a:ext>
            </a:extLst>
          </p:cNvPr>
          <p:cNvSpPr txBox="1"/>
          <p:nvPr/>
        </p:nvSpPr>
        <p:spPr>
          <a:xfrm>
            <a:off x="2275120" y="1471961"/>
            <a:ext cx="8074573" cy="7755969"/>
          </a:xfrm>
          <a:prstGeom prst="rect">
            <a:avLst/>
          </a:prstGeom>
          <a:noFill/>
        </p:spPr>
        <p:txBody>
          <a:bodyPr wrap="square" rtlCol="0">
            <a:spAutoFit/>
          </a:bodyPr>
          <a:lstStyle/>
          <a:p>
            <a:pPr marL="285750" indent="-285750">
              <a:buFont typeface="Arial" panose="020B0604020202020204" pitchFamily="34" charset="0"/>
              <a:buChar char="•"/>
            </a:pPr>
            <a:endParaRPr lang="en-US">
              <a:hlinkClick r:id="rId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2000" i="1" err="1"/>
              <a:t>Fehrenbach</a:t>
            </a:r>
            <a:r>
              <a:rPr lang="en-US" sz="2000" i="1"/>
              <a:t>, M. J., </a:t>
            </a:r>
            <a:r>
              <a:rPr lang="en-US" sz="2000" i="1" err="1"/>
              <a:t>Popowics</a:t>
            </a:r>
            <a:r>
              <a:rPr lang="en-US" sz="2000" i="1"/>
              <a:t>, T., &amp; Bath-Balogh, M. (2016). Illustrated dental embryology, histology, and anatomy.  4</a:t>
            </a:r>
            <a:r>
              <a:rPr lang="en-US" sz="2000" i="1" baseline="30000"/>
              <a:t>th</a:t>
            </a:r>
            <a:r>
              <a:rPr lang="en-US" sz="2000" i="1"/>
              <a:t> Edition. Page 54 Maryland Heights: Elsevier/Saunders.</a:t>
            </a:r>
          </a:p>
          <a:p>
            <a:pPr marL="285750" indent="-285750">
              <a:buFont typeface="Arial" panose="020B0604020202020204" pitchFamily="34" charset="0"/>
              <a:buChar char="•"/>
            </a:pPr>
            <a:endParaRPr lang="en-US" sz="2000" i="1"/>
          </a:p>
          <a:p>
            <a:pPr marL="285750" indent="-285750">
              <a:buFont typeface="Arial" panose="020B0604020202020204" pitchFamily="34" charset="0"/>
              <a:buChar char="•"/>
            </a:pPr>
            <a:r>
              <a:rPr lang="en-US" sz="2000" i="1"/>
              <a:t>White, S. C., &amp; </a:t>
            </a:r>
            <a:r>
              <a:rPr lang="en-US" sz="2000" i="1" err="1"/>
              <a:t>Pharoah</a:t>
            </a:r>
            <a:r>
              <a:rPr lang="en-US" sz="2000" i="1"/>
              <a:t>, M. J. (2014). Pages 586-587.Oral radiology: principles and interpretation. St. Louis, MO: Elsevier.</a:t>
            </a:r>
          </a:p>
          <a:p>
            <a:endParaRPr lang="en-US" sz="2000" i="1">
              <a:hlinkClick r:id="rId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2000" i="1">
                <a:hlinkClick r:id="rId4">
                  <a:extLst>
                    <a:ext uri="{A12FA001-AC4F-418D-AE19-62706E023703}">
                      <ahyp:hlinkClr xmlns:ahyp="http://schemas.microsoft.com/office/drawing/2018/hyperlinkcolor" val="tx"/>
                    </a:ext>
                  </a:extLst>
                </a:hlinkClick>
              </a:rPr>
              <a:t>https://dentagama.com/news/all-you-need-to-know-about-macrodontia</a:t>
            </a:r>
            <a:endParaRPr lang="en-US" sz="2000" i="1"/>
          </a:p>
          <a:p>
            <a:endParaRPr lang="en-US" sz="2000" i="1"/>
          </a:p>
          <a:p>
            <a:pPr marL="285750" indent="-285750">
              <a:buFont typeface="Arial" panose="020B0604020202020204" pitchFamily="34" charset="0"/>
              <a:buChar char="•"/>
            </a:pPr>
            <a:r>
              <a:rPr lang="en-US" sz="2000" i="1">
                <a:hlinkClick r:id="rId5">
                  <a:extLst>
                    <a:ext uri="{A12FA001-AC4F-418D-AE19-62706E023703}">
                      <ahyp:hlinkClr xmlns:ahyp="http://schemas.microsoft.com/office/drawing/2018/hyperlinkcolor" val="tx"/>
                    </a:ext>
                  </a:extLst>
                </a:hlinkClick>
              </a:rPr>
              <a:t>https://slideplayer.com/slide/13312955</a:t>
            </a:r>
            <a:endParaRPr lang="en-US" sz="2000" i="1"/>
          </a:p>
          <a:p>
            <a:endParaRPr lang="en-US" sz="2000" i="1"/>
          </a:p>
          <a:p>
            <a:pPr marL="285750" indent="-285750">
              <a:buFont typeface="Arial" panose="020B0604020202020204" pitchFamily="34" charset="0"/>
              <a:buChar char="•"/>
            </a:pPr>
            <a:r>
              <a:rPr lang="en-US" sz="2000" i="1">
                <a:hlinkClick r:id="rId6">
                  <a:extLst>
                    <a:ext uri="{A12FA001-AC4F-418D-AE19-62706E023703}">
                      <ahyp:hlinkClr xmlns:ahyp="http://schemas.microsoft.com/office/drawing/2018/hyperlinkcolor" val="tx"/>
                    </a:ext>
                  </a:extLst>
                </a:hlinkClick>
              </a:rPr>
              <a:t>http://drgstoothpix.com/radiographic-interpretation/tooth-anomalies/size-variations/microdont/</a:t>
            </a:r>
            <a:endParaRPr lang="en-US" sz="2000" i="1"/>
          </a:p>
          <a:p>
            <a:pPr marL="285750" indent="-285750">
              <a:buFont typeface="Arial" panose="020B0604020202020204" pitchFamily="34" charset="0"/>
              <a:buChar char="•"/>
            </a:pPr>
            <a:endParaRPr lang="en-US" sz="2000" i="1"/>
          </a:p>
          <a:p>
            <a:pPr marL="285750" indent="-285750">
              <a:buFont typeface="Arial" panose="020B0604020202020204" pitchFamily="34" charset="0"/>
              <a:buChar char="•"/>
            </a:pPr>
            <a:r>
              <a:rPr lang="en-US" sz="2000" i="1">
                <a:hlinkClick r:id="rId7">
                  <a:extLst>
                    <a:ext uri="{A12FA001-AC4F-418D-AE19-62706E023703}">
                      <ahyp:hlinkClr xmlns:ahyp="http://schemas.microsoft.com/office/drawing/2018/hyperlinkcolor" val="tx"/>
                    </a:ext>
                  </a:extLst>
                </a:hlinkClick>
              </a:rPr>
              <a:t>https://www.sciencedirect.com/topics/medicine-and-dentistry/microdontia</a:t>
            </a:r>
            <a:endParaRPr lang="en-US" sz="2000" i="1"/>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20352216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3E232353-0A1B-694E-9F3D-8A4C28298BFC}"/>
              </a:ext>
            </a:extLst>
          </p:cNvPr>
          <p:cNvSpPr txBox="1"/>
          <p:nvPr/>
        </p:nvSpPr>
        <p:spPr>
          <a:xfrm>
            <a:off x="2275120" y="1333203"/>
            <a:ext cx="8534400" cy="5367635"/>
          </a:xfrm>
          <a:prstGeom prst="rect">
            <a:avLst/>
          </a:prstGeom>
        </p:spPr>
        <p:txBody>
          <a:bodyPr vert="horz" lIns="91440" tIns="45720" rIns="91440" bIns="45720" rtlCol="0">
            <a:normAutofit fontScale="92500"/>
          </a:bodyPr>
          <a:lstStyle/>
          <a:p>
            <a:pPr indent="-228600" defTabSz="914400">
              <a:spcBef>
                <a:spcPts val="700"/>
              </a:spcBef>
              <a:buClr>
                <a:schemeClr val="tx2"/>
              </a:buClr>
            </a:pPr>
            <a:r>
              <a:rPr lang="en-US" sz="2400" dirty="0">
                <a:cs typeface="Arial Hebrew" pitchFamily="2" charset="-79"/>
              </a:rPr>
              <a:t>Microdontia refers to smaller teeth than normal.</a:t>
            </a:r>
          </a:p>
          <a:p>
            <a:pPr indent="-228600" defTabSz="914400">
              <a:spcBef>
                <a:spcPts val="700"/>
              </a:spcBef>
              <a:buClr>
                <a:schemeClr val="tx2"/>
              </a:buClr>
            </a:pPr>
            <a:r>
              <a:rPr lang="en-US" sz="2400" dirty="0">
                <a:cs typeface="Arial Hebrew" pitchFamily="2" charset="-79"/>
              </a:rPr>
              <a:t>“Micro” means small and “</a:t>
            </a:r>
            <a:r>
              <a:rPr lang="en-US" sz="2400" dirty="0" err="1">
                <a:cs typeface="Arial Hebrew" pitchFamily="2" charset="-79"/>
              </a:rPr>
              <a:t>Dontia</a:t>
            </a:r>
            <a:r>
              <a:rPr lang="en-US" sz="2400" dirty="0">
                <a:cs typeface="Arial Hebrew" pitchFamily="2" charset="-79"/>
              </a:rPr>
              <a:t>” means a state relating to teeth.  Thus abnormally small teeth is consider Microdontia.  It is caused by genetic mutations.</a:t>
            </a:r>
          </a:p>
          <a:p>
            <a:pPr marL="342900" indent="-228600" defTabSz="914400">
              <a:spcBef>
                <a:spcPts val="700"/>
              </a:spcBef>
              <a:buClr>
                <a:schemeClr val="tx2"/>
              </a:buClr>
              <a:buFont typeface="Arial" panose="020B0604020202020204" pitchFamily="34" charset="0"/>
              <a:buChar char="•"/>
            </a:pPr>
            <a:r>
              <a:rPr lang="en-US" sz="2400" dirty="0">
                <a:cs typeface="Arial Hebrew" pitchFamily="2" charset="-79"/>
              </a:rPr>
              <a:t>Generalized: affect the entire dentition</a:t>
            </a:r>
          </a:p>
          <a:p>
            <a:pPr marL="342900" indent="-228600" defTabSz="914400">
              <a:spcBef>
                <a:spcPts val="700"/>
              </a:spcBef>
              <a:buClr>
                <a:schemeClr val="tx2"/>
              </a:buClr>
              <a:buFont typeface="Arial" panose="020B0604020202020204" pitchFamily="34" charset="0"/>
              <a:buChar char="•"/>
            </a:pPr>
            <a:r>
              <a:rPr lang="en-US" sz="2400" dirty="0">
                <a:cs typeface="Arial Hebrew" pitchFamily="2" charset="-79"/>
              </a:rPr>
              <a:t>Localized: affects one or few teeth</a:t>
            </a:r>
          </a:p>
          <a:p>
            <a:pPr indent="-228600" defTabSz="914400">
              <a:spcBef>
                <a:spcPts val="700"/>
              </a:spcBef>
              <a:buClr>
                <a:schemeClr val="tx2"/>
              </a:buClr>
            </a:pPr>
            <a:r>
              <a:rPr lang="en-US" sz="2400" dirty="0">
                <a:cs typeface="Arial Hebrew" pitchFamily="2" charset="-79"/>
              </a:rPr>
              <a:t>Generalized cases are rare.</a:t>
            </a:r>
          </a:p>
          <a:p>
            <a:pPr indent="-228600" defTabSz="914400">
              <a:spcBef>
                <a:spcPts val="700"/>
              </a:spcBef>
              <a:buClr>
                <a:schemeClr val="tx2"/>
              </a:buClr>
            </a:pPr>
            <a:r>
              <a:rPr lang="en-US" sz="2400" dirty="0">
                <a:cs typeface="Arial Hebrew" pitchFamily="2" charset="-79"/>
              </a:rPr>
              <a:t>Most frequent teeth affected are the maxillary lateral incisors and the third molars. Supernumerary teeth often tend to be </a:t>
            </a:r>
            <a:r>
              <a:rPr lang="en-US" sz="2400" dirty="0" err="1">
                <a:cs typeface="Arial Hebrew" pitchFamily="2" charset="-79"/>
              </a:rPr>
              <a:t>microdonts</a:t>
            </a:r>
            <a:r>
              <a:rPr lang="en-US" sz="2400" dirty="0">
                <a:cs typeface="Arial Hebrew" pitchFamily="2" charset="-79"/>
              </a:rPr>
              <a:t> with altered morphology</a:t>
            </a:r>
          </a:p>
          <a:p>
            <a:pPr indent="-228600" defTabSz="914400">
              <a:spcBef>
                <a:spcPts val="700"/>
              </a:spcBef>
              <a:buClr>
                <a:schemeClr val="tx2"/>
              </a:buClr>
            </a:pPr>
            <a:r>
              <a:rPr lang="en-US" sz="2400" dirty="0">
                <a:cs typeface="Arial Hebrew" pitchFamily="2" charset="-79"/>
              </a:rPr>
              <a:t>Microdontia is a common oral health problem that often runs in families. Adults affected by microdontia may have small teeth with gaps between them, making them look like baby teeth. Teeth that are too small may not fit together or chew properly, which can cause excessive wear and tear. </a:t>
            </a:r>
          </a:p>
          <a:p>
            <a:pPr indent="-228600" defTabSz="914400">
              <a:spcBef>
                <a:spcPts val="700"/>
              </a:spcBef>
              <a:buClr>
                <a:schemeClr val="tx2"/>
              </a:buClr>
            </a:pPr>
            <a:endParaRPr lang="en-US" sz="1500" dirty="0"/>
          </a:p>
        </p:txBody>
      </p:sp>
      <p:pic>
        <p:nvPicPr>
          <p:cNvPr id="52" name="Graphic 51" descr="Teeth">
            <a:extLst>
              <a:ext uri="{FF2B5EF4-FFF2-40B4-BE49-F238E27FC236}">
                <a16:creationId xmlns:a16="http://schemas.microsoft.com/office/drawing/2014/main" id="{D7289B5B-4D42-7C4F-B437-591BDBD0D0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4462" y="-22384"/>
            <a:ext cx="2447778" cy="2200912"/>
          </a:xfrm>
          <a:prstGeom prst="rect">
            <a:avLst/>
          </a:prstGeom>
        </p:spPr>
      </p:pic>
      <p:sp>
        <p:nvSpPr>
          <p:cNvPr id="53" name="Rectangle 52">
            <a:extLst>
              <a:ext uri="{FF2B5EF4-FFF2-40B4-BE49-F238E27FC236}">
                <a16:creationId xmlns:a16="http://schemas.microsoft.com/office/drawing/2014/main" id="{FA925E1A-618F-3D43-9215-B18A96AD82C1}"/>
              </a:ext>
            </a:extLst>
          </p:cNvPr>
          <p:cNvSpPr/>
          <p:nvPr/>
        </p:nvSpPr>
        <p:spPr>
          <a:xfrm>
            <a:off x="2586038" y="358259"/>
            <a:ext cx="6386512" cy="830997"/>
          </a:xfrm>
          <a:prstGeom prst="rect">
            <a:avLst/>
          </a:prstGeom>
        </p:spPr>
        <p:txBody>
          <a:bodyPr wrap="square">
            <a:spAutoFit/>
          </a:bodyPr>
          <a:lstStyle/>
          <a:p>
            <a:pPr algn="ctr"/>
            <a:r>
              <a:rPr lang="en-US" sz="4800" b="1"/>
              <a:t>Microdontia</a:t>
            </a:r>
            <a:endParaRPr lang="en-US" sz="4800"/>
          </a:p>
        </p:txBody>
      </p:sp>
    </p:spTree>
    <p:extLst>
      <p:ext uri="{BB962C8B-B14F-4D97-AF65-F5344CB8AC3E}">
        <p14:creationId xmlns:p14="http://schemas.microsoft.com/office/powerpoint/2010/main" val="8839212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2" descr="Microdontia teeth">
            <a:hlinkClick r:id="rId2"/>
            <a:extLst>
              <a:ext uri="{FF2B5EF4-FFF2-40B4-BE49-F238E27FC236}">
                <a16:creationId xmlns:a16="http://schemas.microsoft.com/office/drawing/2014/main" id="{10070B46-01E8-C644-B3A8-28A0FE0186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3" r="7080"/>
          <a:stretch/>
        </p:blipFill>
        <p:spPr bwMode="auto">
          <a:xfrm>
            <a:off x="7453923" y="0"/>
            <a:ext cx="4853354"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FFF4D5C-0ED4-2F42-B9D6-E8377E4C9645}"/>
              </a:ext>
            </a:extLst>
          </p:cNvPr>
          <p:cNvPicPr>
            <a:picLocks noChangeAspect="1"/>
          </p:cNvPicPr>
          <p:nvPr/>
        </p:nvPicPr>
        <p:blipFill rotWithShape="1">
          <a:blip r:embed="rId4"/>
          <a:srcRect l="16847" r="-3" b="-3"/>
          <a:stretch/>
        </p:blipFill>
        <p:spPr>
          <a:xfrm>
            <a:off x="7338646" y="3429000"/>
            <a:ext cx="4853354" cy="3429000"/>
          </a:xfrm>
          <a:prstGeom prst="rect">
            <a:avLst/>
          </a:prstGeom>
        </p:spPr>
      </p:pic>
      <p:sp>
        <p:nvSpPr>
          <p:cNvPr id="20"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7" name="Rectangle 6">
            <a:extLst>
              <a:ext uri="{FF2B5EF4-FFF2-40B4-BE49-F238E27FC236}">
                <a16:creationId xmlns:a16="http://schemas.microsoft.com/office/drawing/2014/main" id="{E5AD094A-DBC3-0549-BDE9-6F5B0FFF1D9A}"/>
              </a:ext>
            </a:extLst>
          </p:cNvPr>
          <p:cNvSpPr/>
          <p:nvPr/>
        </p:nvSpPr>
        <p:spPr>
          <a:xfrm>
            <a:off x="765051" y="382385"/>
            <a:ext cx="6015897" cy="1492132"/>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700" b="1" cap="all" spc="200">
                <a:solidFill>
                  <a:schemeClr val="tx2"/>
                </a:solidFill>
                <a:latin typeface="+mj-lt"/>
                <a:ea typeface="+mj-ea"/>
                <a:cs typeface="+mj-cs"/>
              </a:rPr>
              <a:t>Microdontia Clinical Appearance  </a:t>
            </a:r>
          </a:p>
        </p:txBody>
      </p:sp>
      <p:sp>
        <p:nvSpPr>
          <p:cNvPr id="22" name="Rectangle 21">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205E700-A0F3-EB4F-95C8-090B4D819F57}"/>
              </a:ext>
            </a:extLst>
          </p:cNvPr>
          <p:cNvSpPr/>
          <p:nvPr/>
        </p:nvSpPr>
        <p:spPr>
          <a:xfrm>
            <a:off x="765051" y="2286001"/>
            <a:ext cx="6458318" cy="3593591"/>
          </a:xfrm>
          <a:prstGeom prst="rect">
            <a:avLst/>
          </a:prstGeom>
        </p:spPr>
        <p:txBody>
          <a:bodyPr vert="horz" lIns="91440" tIns="45720" rIns="91440" bIns="45720" rtlCol="0">
            <a:normAutofit/>
          </a:bodyPr>
          <a:lstStyle/>
          <a:p>
            <a:pPr marL="114300" indent="-342900" defTabSz="914400">
              <a:lnSpc>
                <a:spcPct val="110000"/>
              </a:lnSpc>
              <a:spcBef>
                <a:spcPts val="700"/>
              </a:spcBef>
              <a:buClr>
                <a:schemeClr val="tx2"/>
              </a:buClr>
              <a:buFont typeface="Arial" panose="020B0604020202020204" pitchFamily="34" charset="0"/>
              <a:buChar char="•"/>
            </a:pPr>
            <a:r>
              <a:rPr lang="en-US" sz="2400" i="1"/>
              <a:t>The individual tooth is smaller than the adjacent teeth and may have normal morphology</a:t>
            </a:r>
            <a:r>
              <a:rPr lang="en-US">
                <a:solidFill>
                  <a:schemeClr val="tx1">
                    <a:lumMod val="65000"/>
                    <a:lumOff val="35000"/>
                  </a:schemeClr>
                </a:solidFill>
              </a:rPr>
              <a:t>.</a:t>
            </a:r>
          </a:p>
        </p:txBody>
      </p:sp>
      <p:sp>
        <p:nvSpPr>
          <p:cNvPr id="8" name="Down Arrow 7">
            <a:extLst>
              <a:ext uri="{FF2B5EF4-FFF2-40B4-BE49-F238E27FC236}">
                <a16:creationId xmlns:a16="http://schemas.microsoft.com/office/drawing/2014/main" id="{F07BD6B0-51CA-DF4E-9999-3C925C5B8B1B}"/>
              </a:ext>
            </a:extLst>
          </p:cNvPr>
          <p:cNvSpPr/>
          <p:nvPr/>
        </p:nvSpPr>
        <p:spPr>
          <a:xfrm rot="20149036">
            <a:off x="7487038" y="-119237"/>
            <a:ext cx="416976" cy="1106046"/>
          </a:xfrm>
          <a:prstGeom prst="downArrow">
            <a:avLst>
              <a:gd name="adj1" fmla="val 29513"/>
              <a:gd name="adj2" fmla="val 66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99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7" name="Rectangle 6">
            <a:extLst>
              <a:ext uri="{FF2B5EF4-FFF2-40B4-BE49-F238E27FC236}">
                <a16:creationId xmlns:a16="http://schemas.microsoft.com/office/drawing/2014/main" id="{E5AD094A-DBC3-0549-BDE9-6F5B0FFF1D9A}"/>
              </a:ext>
            </a:extLst>
          </p:cNvPr>
          <p:cNvSpPr/>
          <p:nvPr/>
        </p:nvSpPr>
        <p:spPr>
          <a:xfrm>
            <a:off x="283464" y="120098"/>
            <a:ext cx="7170459" cy="1177147"/>
          </a:xfrm>
          <a:prstGeom prst="rect">
            <a:avLst/>
          </a:prstGeom>
        </p:spPr>
        <p:txBody>
          <a:bodyPr vert="horz" lIns="91440" tIns="45720" rIns="91440" bIns="45720" rtlCol="0" anchor="t">
            <a:normAutofit fontScale="92500" lnSpcReduction="20000"/>
          </a:bodyPr>
          <a:lstStyle/>
          <a:p>
            <a:pPr algn="ctr" defTabSz="914400">
              <a:lnSpc>
                <a:spcPct val="90000"/>
              </a:lnSpc>
              <a:spcBef>
                <a:spcPct val="0"/>
              </a:spcBef>
              <a:spcAft>
                <a:spcPts val="600"/>
              </a:spcAft>
            </a:pPr>
            <a:r>
              <a:rPr lang="en-US" sz="4700" b="1" cap="all" spc="200">
                <a:solidFill>
                  <a:schemeClr val="tx2"/>
                </a:solidFill>
                <a:latin typeface="+mj-lt"/>
                <a:ea typeface="+mj-ea"/>
                <a:cs typeface="+mj-cs"/>
              </a:rPr>
              <a:t>Microdontia </a:t>
            </a:r>
          </a:p>
          <a:p>
            <a:pPr defTabSz="914400">
              <a:lnSpc>
                <a:spcPct val="90000"/>
              </a:lnSpc>
              <a:spcBef>
                <a:spcPct val="0"/>
              </a:spcBef>
              <a:spcAft>
                <a:spcPts val="600"/>
              </a:spcAft>
            </a:pPr>
            <a:r>
              <a:rPr lang="en-US" sz="4700" b="1" cap="all" spc="200">
                <a:solidFill>
                  <a:schemeClr val="tx2"/>
                </a:solidFill>
                <a:latin typeface="+mj-lt"/>
                <a:ea typeface="+mj-ea"/>
                <a:cs typeface="+mj-cs"/>
              </a:rPr>
              <a:t>radiographic Appearance  </a:t>
            </a:r>
          </a:p>
        </p:txBody>
      </p:sp>
      <p:sp>
        <p:nvSpPr>
          <p:cNvPr id="22" name="Rectangle 21">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205E700-A0F3-EB4F-95C8-090B4D819F57}"/>
              </a:ext>
            </a:extLst>
          </p:cNvPr>
          <p:cNvSpPr/>
          <p:nvPr/>
        </p:nvSpPr>
        <p:spPr>
          <a:xfrm>
            <a:off x="450109" y="4904439"/>
            <a:ext cx="6458318" cy="1953562"/>
          </a:xfrm>
          <a:prstGeom prst="rect">
            <a:avLst/>
          </a:prstGeom>
        </p:spPr>
        <p:txBody>
          <a:bodyPr vert="horz" lIns="91440" tIns="45720" rIns="91440" bIns="45720" rtlCol="0">
            <a:normAutofit/>
          </a:bodyPr>
          <a:lstStyle/>
          <a:p>
            <a:pPr marL="285750" indent="-285750" defTabSz="914400">
              <a:lnSpc>
                <a:spcPct val="110000"/>
              </a:lnSpc>
              <a:spcBef>
                <a:spcPts val="700"/>
              </a:spcBef>
              <a:buClr>
                <a:schemeClr val="tx2"/>
              </a:buClr>
              <a:buFont typeface="Arial" panose="020B0604020202020204" pitchFamily="34" charset="0"/>
              <a:buChar char="•"/>
            </a:pPr>
            <a:r>
              <a:rPr lang="en-US" sz="2400">
                <a:cs typeface="Arial Hebrew" pitchFamily="2" charset="-79"/>
              </a:rPr>
              <a:t>Periapical radiographs shows a microdontic lateral peg shape.</a:t>
            </a:r>
          </a:p>
          <a:p>
            <a:pPr marL="285750" indent="-285750" defTabSz="914400">
              <a:lnSpc>
                <a:spcPct val="110000"/>
              </a:lnSpc>
              <a:spcBef>
                <a:spcPts val="700"/>
              </a:spcBef>
              <a:buClr>
                <a:schemeClr val="tx2"/>
              </a:buClr>
              <a:buFont typeface="Arial" panose="020B0604020202020204" pitchFamily="34" charset="0"/>
              <a:buChar char="•"/>
            </a:pPr>
            <a:r>
              <a:rPr lang="en-US" sz="2400">
                <a:cs typeface="Arial Hebrew" pitchFamily="2" charset="-79"/>
              </a:rPr>
              <a:t>Panoramic radiograph shows a microdontic third molar </a:t>
            </a:r>
          </a:p>
        </p:txBody>
      </p:sp>
      <p:pic>
        <p:nvPicPr>
          <p:cNvPr id="4098" name="Picture 2">
            <a:hlinkClick r:id="rId2" tooltip="microdont - peg lateral"/>
            <a:extLst>
              <a:ext uri="{FF2B5EF4-FFF2-40B4-BE49-F238E27FC236}">
                <a16:creationId xmlns:a16="http://schemas.microsoft.com/office/drawing/2014/main" id="{D7A76267-D4C5-2245-9A98-26C25F11E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486" y="46548"/>
            <a:ext cx="3553657" cy="33824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hlinkClick r:id="rId4" tooltip="microdont 4"/>
            <a:extLst>
              <a:ext uri="{FF2B5EF4-FFF2-40B4-BE49-F238E27FC236}">
                <a16:creationId xmlns:a16="http://schemas.microsoft.com/office/drawing/2014/main" id="{D988615E-76D6-1B43-886A-9BFAD43F80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464" y="1175478"/>
            <a:ext cx="7569199" cy="3479162"/>
          </a:xfrm>
          <a:prstGeom prst="rect">
            <a:avLst/>
          </a:prstGeom>
          <a:noFill/>
          <a:extLst>
            <a:ext uri="{909E8E84-426E-40DD-AFC4-6F175D3DCCD1}">
              <a14:hiddenFill xmlns:a14="http://schemas.microsoft.com/office/drawing/2010/main">
                <a:solidFill>
                  <a:srgbClr val="FFFFFF"/>
                </a:solidFill>
              </a14:hiddenFill>
            </a:ext>
          </a:extLst>
        </p:spPr>
      </p:pic>
      <p:sp>
        <p:nvSpPr>
          <p:cNvPr id="14" name="Left Arrow 13">
            <a:extLst>
              <a:ext uri="{FF2B5EF4-FFF2-40B4-BE49-F238E27FC236}">
                <a16:creationId xmlns:a16="http://schemas.microsoft.com/office/drawing/2014/main" id="{81B6978F-F179-6845-B0A8-185717C36CB7}"/>
              </a:ext>
            </a:extLst>
          </p:cNvPr>
          <p:cNvSpPr/>
          <p:nvPr/>
        </p:nvSpPr>
        <p:spPr>
          <a:xfrm rot="20042597" flipV="1">
            <a:off x="5633773" y="1903082"/>
            <a:ext cx="924454" cy="107162"/>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Left Arrow 16">
            <a:extLst>
              <a:ext uri="{FF2B5EF4-FFF2-40B4-BE49-F238E27FC236}">
                <a16:creationId xmlns:a16="http://schemas.microsoft.com/office/drawing/2014/main" id="{818EBE6B-838F-804D-AA49-A00F10FC30A9}"/>
              </a:ext>
            </a:extLst>
          </p:cNvPr>
          <p:cNvSpPr/>
          <p:nvPr/>
        </p:nvSpPr>
        <p:spPr>
          <a:xfrm rot="13339733">
            <a:off x="1829484" y="1867045"/>
            <a:ext cx="924454" cy="10004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Left Arrow 17">
            <a:extLst>
              <a:ext uri="{FF2B5EF4-FFF2-40B4-BE49-F238E27FC236}">
                <a16:creationId xmlns:a16="http://schemas.microsoft.com/office/drawing/2014/main" id="{9702D940-9BA9-AF4A-A733-CD15B8A752C5}"/>
              </a:ext>
            </a:extLst>
          </p:cNvPr>
          <p:cNvSpPr/>
          <p:nvPr/>
        </p:nvSpPr>
        <p:spPr>
          <a:xfrm rot="18239013">
            <a:off x="9598416" y="1635350"/>
            <a:ext cx="924454" cy="204848"/>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E4E9640E-01AA-244C-9CC1-0F73B23B11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2487" y="3277960"/>
            <a:ext cx="3553656" cy="3479161"/>
          </a:xfrm>
          <a:prstGeom prst="rect">
            <a:avLst/>
          </a:prstGeom>
          <a:noFill/>
          <a:extLst>
            <a:ext uri="{909E8E84-426E-40DD-AFC4-6F175D3DCCD1}">
              <a14:hiddenFill xmlns:a14="http://schemas.microsoft.com/office/drawing/2010/main">
                <a:solidFill>
                  <a:srgbClr val="FFFFFF"/>
                </a:solidFill>
              </a14:hiddenFill>
            </a:ext>
          </a:extLst>
        </p:spPr>
      </p:pic>
      <p:sp>
        <p:nvSpPr>
          <p:cNvPr id="21" name="Left Arrow 20">
            <a:extLst>
              <a:ext uri="{FF2B5EF4-FFF2-40B4-BE49-F238E27FC236}">
                <a16:creationId xmlns:a16="http://schemas.microsoft.com/office/drawing/2014/main" id="{614ABD3E-D505-334E-B272-B8F3EE823B83}"/>
              </a:ext>
            </a:extLst>
          </p:cNvPr>
          <p:cNvSpPr/>
          <p:nvPr/>
        </p:nvSpPr>
        <p:spPr>
          <a:xfrm rot="20042597">
            <a:off x="10379203" y="5510735"/>
            <a:ext cx="924454" cy="100040"/>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4AC5685-4A9B-DC45-917F-50C4FB14A5CD}"/>
              </a:ext>
            </a:extLst>
          </p:cNvPr>
          <p:cNvPicPr>
            <a:picLocks noChangeAspect="1"/>
          </p:cNvPicPr>
          <p:nvPr/>
        </p:nvPicPr>
        <p:blipFill>
          <a:blip r:embed="rId7"/>
          <a:stretch>
            <a:fillRect/>
          </a:stretch>
        </p:blipFill>
        <p:spPr>
          <a:xfrm>
            <a:off x="11176000" y="5998652"/>
            <a:ext cx="1016000" cy="812800"/>
          </a:xfrm>
          <a:prstGeom prst="rect">
            <a:avLst/>
          </a:prstGeom>
        </p:spPr>
      </p:pic>
    </p:spTree>
    <p:extLst>
      <p:ext uri="{BB962C8B-B14F-4D97-AF65-F5344CB8AC3E}">
        <p14:creationId xmlns:p14="http://schemas.microsoft.com/office/powerpoint/2010/main" val="232134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7" name="Rectangle 6">
            <a:extLst>
              <a:ext uri="{FF2B5EF4-FFF2-40B4-BE49-F238E27FC236}">
                <a16:creationId xmlns:a16="http://schemas.microsoft.com/office/drawing/2014/main" id="{E5AD094A-DBC3-0549-BDE9-6F5B0FFF1D9A}"/>
              </a:ext>
            </a:extLst>
          </p:cNvPr>
          <p:cNvSpPr/>
          <p:nvPr/>
        </p:nvSpPr>
        <p:spPr>
          <a:xfrm>
            <a:off x="283464" y="363345"/>
            <a:ext cx="7170459" cy="1492132"/>
          </a:xfrm>
          <a:prstGeom prst="rect">
            <a:avLst/>
          </a:prstGeom>
        </p:spPr>
        <p:txBody>
          <a:bodyPr vert="horz" lIns="91440" tIns="45720" rIns="91440" bIns="45720" rtlCol="0" anchor="t">
            <a:normAutofit fontScale="92500"/>
          </a:bodyPr>
          <a:lstStyle/>
          <a:p>
            <a:pPr algn="ctr" defTabSz="914400">
              <a:lnSpc>
                <a:spcPct val="90000"/>
              </a:lnSpc>
              <a:spcBef>
                <a:spcPct val="0"/>
              </a:spcBef>
              <a:spcAft>
                <a:spcPts val="600"/>
              </a:spcAft>
            </a:pPr>
            <a:r>
              <a:rPr lang="en-US" sz="4700" b="1" cap="all" spc="200">
                <a:solidFill>
                  <a:schemeClr val="tx2"/>
                </a:solidFill>
                <a:latin typeface="+mj-lt"/>
                <a:ea typeface="+mj-ea"/>
                <a:cs typeface="+mj-cs"/>
              </a:rPr>
              <a:t>Microdontia </a:t>
            </a:r>
          </a:p>
          <a:p>
            <a:pPr defTabSz="914400">
              <a:lnSpc>
                <a:spcPct val="90000"/>
              </a:lnSpc>
              <a:spcBef>
                <a:spcPct val="0"/>
              </a:spcBef>
              <a:spcAft>
                <a:spcPts val="600"/>
              </a:spcAft>
            </a:pPr>
            <a:r>
              <a:rPr lang="en-US" sz="4700" b="1" cap="all" spc="200">
                <a:solidFill>
                  <a:schemeClr val="tx2"/>
                </a:solidFill>
                <a:latin typeface="+mj-lt"/>
                <a:ea typeface="+mj-ea"/>
                <a:cs typeface="+mj-cs"/>
              </a:rPr>
              <a:t>radiographic Appearance  </a:t>
            </a:r>
          </a:p>
        </p:txBody>
      </p:sp>
      <p:sp>
        <p:nvSpPr>
          <p:cNvPr id="22" name="Rectangle 21">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image">
            <a:extLst>
              <a:ext uri="{FF2B5EF4-FFF2-40B4-BE49-F238E27FC236}">
                <a16:creationId xmlns:a16="http://schemas.microsoft.com/office/drawing/2014/main" id="{5015F1FB-34D6-C14C-AF0A-668B56782F7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324900" y="816357"/>
            <a:ext cx="4112372" cy="6069922"/>
          </a:xfrm>
          <a:prstGeom prst="rect">
            <a:avLst/>
          </a:prstGeom>
          <a:noFill/>
        </p:spPr>
      </p:pic>
      <p:sp>
        <p:nvSpPr>
          <p:cNvPr id="10" name="Left Arrow 9">
            <a:extLst>
              <a:ext uri="{FF2B5EF4-FFF2-40B4-BE49-F238E27FC236}">
                <a16:creationId xmlns:a16="http://schemas.microsoft.com/office/drawing/2014/main" id="{03E89B24-1C26-F04F-B4CF-32F2F7DB317B}"/>
              </a:ext>
            </a:extLst>
          </p:cNvPr>
          <p:cNvSpPr/>
          <p:nvPr/>
        </p:nvSpPr>
        <p:spPr>
          <a:xfrm rot="16200000">
            <a:off x="10608486" y="1550808"/>
            <a:ext cx="924454" cy="167432"/>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Left Arrow 10">
            <a:extLst>
              <a:ext uri="{FF2B5EF4-FFF2-40B4-BE49-F238E27FC236}">
                <a16:creationId xmlns:a16="http://schemas.microsoft.com/office/drawing/2014/main" id="{771F21B5-ACB3-1840-A7BC-5EA327CE74EB}"/>
              </a:ext>
            </a:extLst>
          </p:cNvPr>
          <p:cNvSpPr/>
          <p:nvPr/>
        </p:nvSpPr>
        <p:spPr>
          <a:xfrm>
            <a:off x="10441805" y="4301598"/>
            <a:ext cx="924454" cy="167432"/>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7D6F7CA-07BC-B14D-8372-35334479948A}"/>
              </a:ext>
            </a:extLst>
          </p:cNvPr>
          <p:cNvSpPr/>
          <p:nvPr/>
        </p:nvSpPr>
        <p:spPr>
          <a:xfrm>
            <a:off x="359236" y="5170308"/>
            <a:ext cx="4510430" cy="830997"/>
          </a:xfrm>
          <a:prstGeom prst="rect">
            <a:avLst/>
          </a:prstGeom>
        </p:spPr>
        <p:txBody>
          <a:bodyPr wrap="square">
            <a:spAutoFit/>
          </a:bodyPr>
          <a:lstStyle/>
          <a:p>
            <a:pPr marL="342900" indent="-342900">
              <a:buFont typeface="Arial" panose="020B0604020202020204" pitchFamily="34" charset="0"/>
              <a:buChar char="•"/>
            </a:pPr>
            <a:r>
              <a:rPr lang="en-US" sz="2400">
                <a:cs typeface="Arial Hebrew" pitchFamily="2" charset="-79"/>
              </a:rPr>
              <a:t>Periapical radiographs shows a microdontic third molar.</a:t>
            </a:r>
          </a:p>
        </p:txBody>
      </p:sp>
      <p:pic>
        <p:nvPicPr>
          <p:cNvPr id="5122" name="Picture 2">
            <a:hlinkClick r:id="rId3" tooltip="microdont 3"/>
            <a:extLst>
              <a:ext uri="{FF2B5EF4-FFF2-40B4-BE49-F238E27FC236}">
                <a16:creationId xmlns:a16="http://schemas.microsoft.com/office/drawing/2014/main" id="{DF1E8311-7FBA-DE4A-8716-EFEB642AB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674" y="2174015"/>
            <a:ext cx="3551389" cy="2970596"/>
          </a:xfrm>
          <a:prstGeom prst="rect">
            <a:avLst/>
          </a:prstGeom>
          <a:noFill/>
          <a:extLst>
            <a:ext uri="{909E8E84-426E-40DD-AFC4-6F175D3DCCD1}">
              <a14:hiddenFill xmlns:a14="http://schemas.microsoft.com/office/drawing/2010/main">
                <a:solidFill>
                  <a:srgbClr val="FFFFFF"/>
                </a:solidFill>
              </a14:hiddenFill>
            </a:ext>
          </a:extLst>
        </p:spPr>
      </p:pic>
      <p:sp>
        <p:nvSpPr>
          <p:cNvPr id="15" name="Left Arrow 14">
            <a:extLst>
              <a:ext uri="{FF2B5EF4-FFF2-40B4-BE49-F238E27FC236}">
                <a16:creationId xmlns:a16="http://schemas.microsoft.com/office/drawing/2014/main" id="{F5FB2440-203E-904C-BACF-CA6932194E52}"/>
              </a:ext>
            </a:extLst>
          </p:cNvPr>
          <p:cNvSpPr/>
          <p:nvPr/>
        </p:nvSpPr>
        <p:spPr>
          <a:xfrm rot="17780020">
            <a:off x="3477645" y="3111545"/>
            <a:ext cx="924454" cy="184965"/>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CF17F5B-D2AA-C144-8F7A-9E462F3B7251}"/>
              </a:ext>
            </a:extLst>
          </p:cNvPr>
          <p:cNvPicPr>
            <a:picLocks noChangeAspect="1"/>
          </p:cNvPicPr>
          <p:nvPr/>
        </p:nvPicPr>
        <p:blipFill>
          <a:blip r:embed="rId5"/>
          <a:stretch>
            <a:fillRect/>
          </a:stretch>
        </p:blipFill>
        <p:spPr>
          <a:xfrm>
            <a:off x="11154429" y="6073479"/>
            <a:ext cx="1016000" cy="812800"/>
          </a:xfrm>
          <a:prstGeom prst="rect">
            <a:avLst/>
          </a:prstGeom>
        </p:spPr>
      </p:pic>
      <p:sp>
        <p:nvSpPr>
          <p:cNvPr id="5" name="Rectangle 4">
            <a:extLst>
              <a:ext uri="{FF2B5EF4-FFF2-40B4-BE49-F238E27FC236}">
                <a16:creationId xmlns:a16="http://schemas.microsoft.com/office/drawing/2014/main" id="{8C40A2DD-9E6E-9D46-9E63-1A3DE975677E}"/>
              </a:ext>
            </a:extLst>
          </p:cNvPr>
          <p:cNvSpPr/>
          <p:nvPr/>
        </p:nvSpPr>
        <p:spPr>
          <a:xfrm>
            <a:off x="359235" y="6239948"/>
            <a:ext cx="7569199" cy="646331"/>
          </a:xfrm>
          <a:prstGeom prst="rect">
            <a:avLst/>
          </a:prstGeom>
        </p:spPr>
        <p:txBody>
          <a:bodyPr wrap="square">
            <a:spAutoFit/>
          </a:bodyPr>
          <a:lstStyle/>
          <a:p>
            <a:r>
              <a:rPr lang="en-US"/>
              <a:t>http://</a:t>
            </a:r>
            <a:r>
              <a:rPr lang="en-US" err="1"/>
              <a:t>drgstoothpix.com</a:t>
            </a:r>
            <a:r>
              <a:rPr lang="en-US"/>
              <a:t>/radiographic-interpretation/tooth-anomalies/size-variations/</a:t>
            </a:r>
            <a:r>
              <a:rPr lang="en-US" err="1"/>
              <a:t>microdont</a:t>
            </a:r>
            <a:r>
              <a:rPr lang="en-US"/>
              <a:t>/</a:t>
            </a:r>
          </a:p>
        </p:txBody>
      </p:sp>
    </p:spTree>
    <p:extLst>
      <p:ext uri="{BB962C8B-B14F-4D97-AF65-F5344CB8AC3E}">
        <p14:creationId xmlns:p14="http://schemas.microsoft.com/office/powerpoint/2010/main" val="27648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7" name="Rectangle 6">
            <a:extLst>
              <a:ext uri="{FF2B5EF4-FFF2-40B4-BE49-F238E27FC236}">
                <a16:creationId xmlns:a16="http://schemas.microsoft.com/office/drawing/2014/main" id="{E5AD094A-DBC3-0549-BDE9-6F5B0FFF1D9A}"/>
              </a:ext>
            </a:extLst>
          </p:cNvPr>
          <p:cNvSpPr/>
          <p:nvPr/>
        </p:nvSpPr>
        <p:spPr>
          <a:xfrm>
            <a:off x="283464" y="363345"/>
            <a:ext cx="11394186" cy="149213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700" b="1" cap="all" spc="200">
                <a:solidFill>
                  <a:schemeClr val="tx2"/>
                </a:solidFill>
                <a:latin typeface="+mj-lt"/>
                <a:ea typeface="+mj-ea"/>
                <a:cs typeface="+mj-cs"/>
              </a:rPr>
              <a:t>Microdontia radiographic Appearance  </a:t>
            </a:r>
          </a:p>
        </p:txBody>
      </p:sp>
      <p:sp>
        <p:nvSpPr>
          <p:cNvPr id="22" name="Rectangle 21">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CCF17F5B-D2AA-C144-8F7A-9E462F3B7251}"/>
              </a:ext>
            </a:extLst>
          </p:cNvPr>
          <p:cNvPicPr>
            <a:picLocks noChangeAspect="1"/>
          </p:cNvPicPr>
          <p:nvPr/>
        </p:nvPicPr>
        <p:blipFill>
          <a:blip r:embed="rId2"/>
          <a:stretch>
            <a:fillRect/>
          </a:stretch>
        </p:blipFill>
        <p:spPr>
          <a:xfrm>
            <a:off x="11154429" y="6073479"/>
            <a:ext cx="1016000" cy="812800"/>
          </a:xfrm>
          <a:prstGeom prst="rect">
            <a:avLst/>
          </a:prstGeom>
        </p:spPr>
      </p:pic>
      <p:pic>
        <p:nvPicPr>
          <p:cNvPr id="1025" name="Picture 1" descr="page604image6023904">
            <a:extLst>
              <a:ext uri="{FF2B5EF4-FFF2-40B4-BE49-F238E27FC236}">
                <a16:creationId xmlns:a16="http://schemas.microsoft.com/office/drawing/2014/main" id="{3F18E715-23F2-CC46-8499-707FB2BF9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864" y="1594487"/>
            <a:ext cx="2891536" cy="42313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FA5E7D-6319-724E-8FB4-C9E7BC23A61E}"/>
              </a:ext>
            </a:extLst>
          </p:cNvPr>
          <p:cNvSpPr txBox="1"/>
          <p:nvPr/>
        </p:nvSpPr>
        <p:spPr>
          <a:xfrm>
            <a:off x="1068832" y="2218822"/>
            <a:ext cx="4589018" cy="2769989"/>
          </a:xfrm>
          <a:prstGeom prst="rect">
            <a:avLst/>
          </a:prstGeom>
          <a:noFill/>
        </p:spPr>
        <p:txBody>
          <a:bodyPr wrap="square" rtlCol="0">
            <a:spAutoFit/>
          </a:bodyPr>
          <a:lstStyle/>
          <a:p>
            <a:pPr algn="just"/>
            <a:r>
              <a:rPr lang="en-US" sz="2800"/>
              <a:t>Peg-shaped deformity in microdontia of a maxillary lateral incisor. </a:t>
            </a:r>
          </a:p>
          <a:p>
            <a:endParaRPr lang="en-US"/>
          </a:p>
          <a:p>
            <a:endParaRPr lang="en-US"/>
          </a:p>
          <a:p>
            <a:endParaRPr lang="en-US"/>
          </a:p>
          <a:p>
            <a:endParaRPr lang="en-US"/>
          </a:p>
          <a:p>
            <a:endParaRPr lang="en-US"/>
          </a:p>
        </p:txBody>
      </p:sp>
      <p:sp>
        <p:nvSpPr>
          <p:cNvPr id="18" name="Left Arrow 17">
            <a:extLst>
              <a:ext uri="{FF2B5EF4-FFF2-40B4-BE49-F238E27FC236}">
                <a16:creationId xmlns:a16="http://schemas.microsoft.com/office/drawing/2014/main" id="{7903CFA1-9586-6649-BD10-11A5C1674D81}"/>
              </a:ext>
            </a:extLst>
          </p:cNvPr>
          <p:cNvSpPr/>
          <p:nvPr/>
        </p:nvSpPr>
        <p:spPr>
          <a:xfrm rot="17363487" flipV="1">
            <a:off x="7930571" y="2743537"/>
            <a:ext cx="924454" cy="163329"/>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75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Graphic 12" descr="Teeth">
            <a:extLst>
              <a:ext uri="{FF2B5EF4-FFF2-40B4-BE49-F238E27FC236}">
                <a16:creationId xmlns:a16="http://schemas.microsoft.com/office/drawing/2014/main" id="{559559AC-FD6B-2046-8A6D-E83BCB73F1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44221" y="0"/>
            <a:ext cx="2447778" cy="2200912"/>
          </a:xfrm>
          <a:prstGeom prst="rect">
            <a:avLst/>
          </a:prstGeom>
        </p:spPr>
      </p:pic>
      <p:sp>
        <p:nvSpPr>
          <p:cNvPr id="5" name="Rectangle 4">
            <a:extLst>
              <a:ext uri="{FF2B5EF4-FFF2-40B4-BE49-F238E27FC236}">
                <a16:creationId xmlns:a16="http://schemas.microsoft.com/office/drawing/2014/main" id="{52AB7F7B-95FF-A94C-99FC-D5849CC5240A}"/>
              </a:ext>
            </a:extLst>
          </p:cNvPr>
          <p:cNvSpPr/>
          <p:nvPr/>
        </p:nvSpPr>
        <p:spPr>
          <a:xfrm>
            <a:off x="2590801" y="269459"/>
            <a:ext cx="7153420" cy="830997"/>
          </a:xfrm>
          <a:prstGeom prst="rect">
            <a:avLst/>
          </a:prstGeom>
        </p:spPr>
        <p:txBody>
          <a:bodyPr wrap="square">
            <a:spAutoFit/>
          </a:bodyPr>
          <a:lstStyle/>
          <a:p>
            <a:pPr algn="ctr"/>
            <a:r>
              <a:rPr lang="en-US" sz="4800" b="1"/>
              <a:t>Macrodontia</a:t>
            </a:r>
            <a:r>
              <a:rPr lang="en-US" sz="4800"/>
              <a:t> </a:t>
            </a:r>
            <a:r>
              <a:rPr lang="en-US" sz="4800" b="1">
                <a:solidFill>
                  <a:srgbClr val="0070C0"/>
                </a:solidFill>
                <a:latin typeface="Arial Hebrew" pitchFamily="2" charset="-79"/>
                <a:cs typeface="Arial Hebrew" pitchFamily="2" charset="-79"/>
              </a:rPr>
              <a:t> </a:t>
            </a:r>
          </a:p>
        </p:txBody>
      </p:sp>
      <p:sp>
        <p:nvSpPr>
          <p:cNvPr id="6" name="Rectangle 5">
            <a:extLst>
              <a:ext uri="{FF2B5EF4-FFF2-40B4-BE49-F238E27FC236}">
                <a16:creationId xmlns:a16="http://schemas.microsoft.com/office/drawing/2014/main" id="{15BF55DB-E26C-5C42-8D28-117AE7E9D564}"/>
              </a:ext>
            </a:extLst>
          </p:cNvPr>
          <p:cNvSpPr/>
          <p:nvPr/>
        </p:nvSpPr>
        <p:spPr>
          <a:xfrm>
            <a:off x="2275120" y="1195973"/>
            <a:ext cx="7955279" cy="5693866"/>
          </a:xfrm>
          <a:prstGeom prst="rect">
            <a:avLst/>
          </a:prstGeom>
        </p:spPr>
        <p:txBody>
          <a:bodyPr wrap="square">
            <a:spAutoFit/>
          </a:bodyPr>
          <a:lstStyle/>
          <a:p>
            <a:pPr marL="342900" indent="-342900" algn="just">
              <a:buFont typeface="Arial" panose="020B0604020202020204" pitchFamily="34" charset="0"/>
              <a:buChar char="•"/>
            </a:pPr>
            <a:r>
              <a:rPr lang="en-US" sz="2000">
                <a:cs typeface="Arial Hebrew" pitchFamily="2" charset="-79"/>
              </a:rPr>
              <a:t>Is a type of localized gigantism in which teeth are larger than normal for the particular type(s) of teeth involved. </a:t>
            </a:r>
          </a:p>
          <a:p>
            <a:pPr marL="342900" indent="-342900" algn="just">
              <a:buFont typeface="Arial" panose="020B0604020202020204" pitchFamily="34" charset="0"/>
              <a:buChar char="•"/>
            </a:pPr>
            <a:endParaRPr lang="en-US" sz="2000">
              <a:cs typeface="Arial Hebrew" pitchFamily="2" charset="-79"/>
            </a:endParaRPr>
          </a:p>
          <a:p>
            <a:pPr marL="342900" indent="-342900" algn="just">
              <a:buFont typeface="Arial" panose="020B0604020202020204" pitchFamily="34" charset="0"/>
              <a:buChar char="•"/>
            </a:pPr>
            <a:r>
              <a:rPr lang="en-US" sz="2000">
                <a:cs typeface="Arial Hebrew" pitchFamily="2" charset="-79"/>
              </a:rPr>
              <a:t>The condition may be caused by</a:t>
            </a:r>
            <a:r>
              <a:rPr lang="en-US" sz="2000"/>
              <a:t> a systemic conditions such as childhood hyperpituitarism (gigantism)</a:t>
            </a:r>
            <a:r>
              <a:rPr lang="en-US" sz="2000">
                <a:cs typeface="Arial Hebrew" pitchFamily="2" charset="-79"/>
              </a:rPr>
              <a:t> or Down's syndrome. It may also be caused by the effects of chemotherapeutic and radiation treatment during the tooth development age.</a:t>
            </a:r>
          </a:p>
          <a:p>
            <a:pPr marL="342900" indent="-342900" algn="just">
              <a:buFont typeface="Arial" panose="020B0604020202020204" pitchFamily="34" charset="0"/>
              <a:buChar char="•"/>
            </a:pPr>
            <a:endParaRPr lang="en-US" sz="2000">
              <a:cs typeface="Arial Hebrew" pitchFamily="2" charset="-79"/>
            </a:endParaRPr>
          </a:p>
          <a:p>
            <a:pPr marL="342900" indent="-342900" algn="just">
              <a:buFont typeface="Arial" panose="020B0604020202020204" pitchFamily="34" charset="0"/>
              <a:buChar char="•"/>
            </a:pPr>
            <a:r>
              <a:rPr lang="en-US" sz="2000">
                <a:cs typeface="Arial Hebrew" pitchFamily="2" charset="-79"/>
              </a:rPr>
              <a:t>Macrodontia is a developmental dental anomaly, and it is often confused with </a:t>
            </a:r>
            <a:r>
              <a:rPr lang="en-US" sz="2000" err="1">
                <a:cs typeface="Arial Hebrew" pitchFamily="2" charset="-79"/>
              </a:rPr>
              <a:t>taurodontism</a:t>
            </a:r>
            <a:r>
              <a:rPr lang="en-US" sz="2000">
                <a:cs typeface="Arial Hebrew" pitchFamily="2" charset="-79"/>
              </a:rPr>
              <a:t> and fusion of the teeth.</a:t>
            </a:r>
          </a:p>
          <a:p>
            <a:pPr marL="342900" indent="-342900" algn="just">
              <a:buFont typeface="Arial" panose="020B0604020202020204" pitchFamily="34" charset="0"/>
              <a:buChar char="•"/>
            </a:pPr>
            <a:endParaRPr lang="en-US" sz="2000">
              <a:cs typeface="Arial Hebrew" pitchFamily="2" charset="-79"/>
            </a:endParaRPr>
          </a:p>
          <a:p>
            <a:pPr marL="342900" indent="-342900" algn="just">
              <a:buFont typeface="Arial" panose="020B0604020202020204" pitchFamily="34" charset="0"/>
              <a:buChar char="•"/>
            </a:pPr>
            <a:r>
              <a:rPr lang="en-US" sz="2000" b="1"/>
              <a:t>Clinical Features. </a:t>
            </a:r>
            <a:r>
              <a:rPr lang="en-US" sz="2000"/>
              <a:t>Clinically, </a:t>
            </a:r>
            <a:r>
              <a:rPr lang="en-US" sz="2000" err="1"/>
              <a:t>macrodont</a:t>
            </a:r>
            <a:r>
              <a:rPr lang="en-US" sz="2000"/>
              <a:t> teeth appear large and may be associated with crowding, malocclusion, or impaction.</a:t>
            </a:r>
          </a:p>
          <a:p>
            <a:pPr algn="just"/>
            <a:r>
              <a:rPr lang="en-US" sz="2000"/>
              <a:t> </a:t>
            </a:r>
          </a:p>
          <a:p>
            <a:pPr marL="342900" indent="-342900" algn="just">
              <a:buFont typeface="Arial" panose="020B0604020202020204" pitchFamily="34" charset="0"/>
              <a:buChar char="•"/>
            </a:pPr>
            <a:r>
              <a:rPr lang="en-US" sz="2000" b="1"/>
              <a:t>Imaging Features. </a:t>
            </a:r>
            <a:r>
              <a:rPr lang="en-US" sz="2000"/>
              <a:t>Images reveal the increased size of both unerupted and erupted </a:t>
            </a:r>
            <a:r>
              <a:rPr lang="en-US" sz="2000" err="1"/>
              <a:t>macrodont</a:t>
            </a:r>
            <a:r>
              <a:rPr lang="en-US" sz="2000"/>
              <a:t> teeth. </a:t>
            </a:r>
          </a:p>
          <a:p>
            <a:pPr marL="342900" indent="-342900" algn="just">
              <a:buFont typeface="Arial" panose="020B0604020202020204" pitchFamily="34" charset="0"/>
              <a:buChar char="•"/>
            </a:pPr>
            <a:endParaRPr lang="en-US" sz="2000"/>
          </a:p>
          <a:p>
            <a:pPr marL="342900" indent="-342900" algn="just">
              <a:buFont typeface="Arial" panose="020B0604020202020204" pitchFamily="34" charset="0"/>
              <a:buChar char="•"/>
            </a:pPr>
            <a:endParaRPr lang="en-US" sz="2400">
              <a:cs typeface="Arial Hebrew" pitchFamily="2" charset="-79"/>
            </a:endParaRPr>
          </a:p>
        </p:txBody>
      </p:sp>
    </p:spTree>
    <p:extLst>
      <p:ext uri="{BB962C8B-B14F-4D97-AF65-F5344CB8AC3E}">
        <p14:creationId xmlns:p14="http://schemas.microsoft.com/office/powerpoint/2010/main" val="87127505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7" name="Rectangle 6">
            <a:extLst>
              <a:ext uri="{FF2B5EF4-FFF2-40B4-BE49-F238E27FC236}">
                <a16:creationId xmlns:a16="http://schemas.microsoft.com/office/drawing/2014/main" id="{E5AD094A-DBC3-0549-BDE9-6F5B0FFF1D9A}"/>
              </a:ext>
            </a:extLst>
          </p:cNvPr>
          <p:cNvSpPr/>
          <p:nvPr/>
        </p:nvSpPr>
        <p:spPr>
          <a:xfrm>
            <a:off x="283464" y="363345"/>
            <a:ext cx="7170459" cy="1492132"/>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700" b="1" cap="all" spc="200">
                <a:solidFill>
                  <a:schemeClr val="tx2"/>
                </a:solidFill>
                <a:latin typeface="+mj-lt"/>
                <a:ea typeface="+mj-ea"/>
                <a:cs typeface="+mj-cs"/>
              </a:rPr>
              <a:t>Macrodontia </a:t>
            </a:r>
          </a:p>
          <a:p>
            <a:pPr algn="ctr" defTabSz="914400">
              <a:lnSpc>
                <a:spcPct val="90000"/>
              </a:lnSpc>
              <a:spcBef>
                <a:spcPct val="0"/>
              </a:spcBef>
              <a:spcAft>
                <a:spcPts val="600"/>
              </a:spcAft>
            </a:pPr>
            <a:r>
              <a:rPr lang="en-US" sz="4700" b="1" cap="all" spc="200">
                <a:solidFill>
                  <a:schemeClr val="tx2"/>
                </a:solidFill>
                <a:latin typeface="+mj-lt"/>
                <a:ea typeface="+mj-ea"/>
                <a:cs typeface="+mj-cs"/>
              </a:rPr>
              <a:t>clinical Appearance  </a:t>
            </a:r>
          </a:p>
        </p:txBody>
      </p:sp>
      <p:sp>
        <p:nvSpPr>
          <p:cNvPr id="22" name="Rectangle 21">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6" descr="Image result for macrodontia radiographs">
            <a:extLst>
              <a:ext uri="{FF2B5EF4-FFF2-40B4-BE49-F238E27FC236}">
                <a16:creationId xmlns:a16="http://schemas.microsoft.com/office/drawing/2014/main" id="{A1553661-9D8A-E046-890C-E9E0CF9D74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333" y="1991283"/>
            <a:ext cx="5291667" cy="36453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C9479C7-752B-A644-919B-7B36DB644D7D}"/>
              </a:ext>
            </a:extLst>
          </p:cNvPr>
          <p:cNvPicPr>
            <a:picLocks noChangeAspect="1"/>
          </p:cNvPicPr>
          <p:nvPr/>
        </p:nvPicPr>
        <p:blipFill>
          <a:blip r:embed="rId3"/>
          <a:stretch>
            <a:fillRect/>
          </a:stretch>
        </p:blipFill>
        <p:spPr>
          <a:xfrm>
            <a:off x="6217301" y="1991283"/>
            <a:ext cx="5502418" cy="3645370"/>
          </a:xfrm>
          <a:prstGeom prst="rect">
            <a:avLst/>
          </a:prstGeom>
        </p:spPr>
      </p:pic>
      <p:sp>
        <p:nvSpPr>
          <p:cNvPr id="4" name="Rectangle 3">
            <a:extLst>
              <a:ext uri="{FF2B5EF4-FFF2-40B4-BE49-F238E27FC236}">
                <a16:creationId xmlns:a16="http://schemas.microsoft.com/office/drawing/2014/main" id="{094BE0BA-E0C6-2D4C-B3AD-64950F131A36}"/>
              </a:ext>
            </a:extLst>
          </p:cNvPr>
          <p:cNvSpPr/>
          <p:nvPr/>
        </p:nvSpPr>
        <p:spPr>
          <a:xfrm>
            <a:off x="500460" y="6171489"/>
            <a:ext cx="6096000" cy="646331"/>
          </a:xfrm>
          <a:prstGeom prst="rect">
            <a:avLst/>
          </a:prstGeom>
        </p:spPr>
        <p:txBody>
          <a:bodyPr>
            <a:spAutoFit/>
          </a:bodyPr>
          <a:lstStyle/>
          <a:p>
            <a:r>
              <a:rPr lang="en-US"/>
              <a:t>https://</a:t>
            </a:r>
            <a:r>
              <a:rPr lang="en-US" err="1"/>
              <a:t>dentagama.com</a:t>
            </a:r>
            <a:r>
              <a:rPr lang="en-US"/>
              <a:t>/news/all-you-need-to-know-about-macrodontia</a:t>
            </a:r>
          </a:p>
        </p:txBody>
      </p:sp>
      <p:sp>
        <p:nvSpPr>
          <p:cNvPr id="23" name="Down Arrow 22">
            <a:extLst>
              <a:ext uri="{FF2B5EF4-FFF2-40B4-BE49-F238E27FC236}">
                <a16:creationId xmlns:a16="http://schemas.microsoft.com/office/drawing/2014/main" id="{70D3B03B-3631-354D-A4C6-16D13AA0CEA3}"/>
              </a:ext>
            </a:extLst>
          </p:cNvPr>
          <p:cNvSpPr/>
          <p:nvPr/>
        </p:nvSpPr>
        <p:spPr>
          <a:xfrm>
            <a:off x="4552950" y="1804087"/>
            <a:ext cx="247650" cy="63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55ACBC12-77C7-1342-9C6E-D95A2549BE86}"/>
              </a:ext>
            </a:extLst>
          </p:cNvPr>
          <p:cNvSpPr/>
          <p:nvPr/>
        </p:nvSpPr>
        <p:spPr>
          <a:xfrm>
            <a:off x="8467931" y="1958224"/>
            <a:ext cx="247650" cy="63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369BDBBE-EAB7-3D49-8D74-B33FAC6F36F9}"/>
              </a:ext>
            </a:extLst>
          </p:cNvPr>
          <p:cNvSpPr/>
          <p:nvPr/>
        </p:nvSpPr>
        <p:spPr>
          <a:xfrm>
            <a:off x="1930098" y="1868960"/>
            <a:ext cx="247650" cy="63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13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7" name="Rectangle 6">
            <a:extLst>
              <a:ext uri="{FF2B5EF4-FFF2-40B4-BE49-F238E27FC236}">
                <a16:creationId xmlns:a16="http://schemas.microsoft.com/office/drawing/2014/main" id="{E5AD094A-DBC3-0549-BDE9-6F5B0FFF1D9A}"/>
              </a:ext>
            </a:extLst>
          </p:cNvPr>
          <p:cNvSpPr/>
          <p:nvPr/>
        </p:nvSpPr>
        <p:spPr>
          <a:xfrm>
            <a:off x="283464" y="363345"/>
            <a:ext cx="7170459" cy="1492132"/>
          </a:xfrm>
          <a:prstGeom prst="rect">
            <a:avLst/>
          </a:prstGeom>
        </p:spPr>
        <p:txBody>
          <a:bodyPr vert="horz" lIns="91440" tIns="45720" rIns="91440" bIns="45720" rtlCol="0" anchor="t">
            <a:normAutofit fontScale="92500"/>
          </a:bodyPr>
          <a:lstStyle/>
          <a:p>
            <a:pPr algn="ctr" defTabSz="914400">
              <a:lnSpc>
                <a:spcPct val="90000"/>
              </a:lnSpc>
              <a:spcBef>
                <a:spcPct val="0"/>
              </a:spcBef>
              <a:spcAft>
                <a:spcPts val="600"/>
              </a:spcAft>
            </a:pPr>
            <a:r>
              <a:rPr lang="en-US" sz="4700" b="1" cap="all" spc="200">
                <a:solidFill>
                  <a:schemeClr val="tx2"/>
                </a:solidFill>
                <a:latin typeface="+mj-lt"/>
                <a:ea typeface="+mj-ea"/>
                <a:cs typeface="+mj-cs"/>
              </a:rPr>
              <a:t>Macrodontia </a:t>
            </a:r>
          </a:p>
          <a:p>
            <a:pPr defTabSz="914400">
              <a:lnSpc>
                <a:spcPct val="90000"/>
              </a:lnSpc>
              <a:spcBef>
                <a:spcPct val="0"/>
              </a:spcBef>
              <a:spcAft>
                <a:spcPts val="600"/>
              </a:spcAft>
            </a:pPr>
            <a:r>
              <a:rPr lang="en-US" sz="4700" b="1" cap="all" spc="200">
                <a:solidFill>
                  <a:schemeClr val="tx2"/>
                </a:solidFill>
                <a:latin typeface="+mj-lt"/>
                <a:ea typeface="+mj-ea"/>
                <a:cs typeface="+mj-cs"/>
              </a:rPr>
              <a:t>radiographic Appearance  </a:t>
            </a:r>
          </a:p>
        </p:txBody>
      </p:sp>
      <p:sp>
        <p:nvSpPr>
          <p:cNvPr id="22" name="Rectangle 21">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2" descr="Image result for macrodontia radiographs">
            <a:extLst>
              <a:ext uri="{FF2B5EF4-FFF2-40B4-BE49-F238E27FC236}">
                <a16:creationId xmlns:a16="http://schemas.microsoft.com/office/drawing/2014/main" id="{05B2D8EE-F8E0-AA40-B125-594193AD7C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71" y="1676175"/>
            <a:ext cx="4576479" cy="50383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637F1D2-B034-F348-A325-4978C3FCEE76}"/>
              </a:ext>
            </a:extLst>
          </p:cNvPr>
          <p:cNvPicPr>
            <a:picLocks noChangeAspect="1"/>
          </p:cNvPicPr>
          <p:nvPr/>
        </p:nvPicPr>
        <p:blipFill>
          <a:blip r:embed="rId3"/>
          <a:stretch>
            <a:fillRect/>
          </a:stretch>
        </p:blipFill>
        <p:spPr>
          <a:xfrm>
            <a:off x="4576479" y="1782766"/>
            <a:ext cx="7015163" cy="4897596"/>
          </a:xfrm>
          <a:prstGeom prst="rect">
            <a:avLst/>
          </a:prstGeom>
        </p:spPr>
      </p:pic>
      <p:sp>
        <p:nvSpPr>
          <p:cNvPr id="9" name="Down Arrow 8">
            <a:extLst>
              <a:ext uri="{FF2B5EF4-FFF2-40B4-BE49-F238E27FC236}">
                <a16:creationId xmlns:a16="http://schemas.microsoft.com/office/drawing/2014/main" id="{EE4F6DDF-AF2C-394C-9DF0-22A7CE2398C9}"/>
              </a:ext>
            </a:extLst>
          </p:cNvPr>
          <p:cNvSpPr/>
          <p:nvPr/>
        </p:nvSpPr>
        <p:spPr>
          <a:xfrm>
            <a:off x="1286204" y="1782766"/>
            <a:ext cx="283464" cy="1278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738C175-D44C-7542-B0C5-C78ECB11780B}"/>
              </a:ext>
            </a:extLst>
          </p:cNvPr>
          <p:cNvSpPr/>
          <p:nvPr/>
        </p:nvSpPr>
        <p:spPr>
          <a:xfrm>
            <a:off x="7878831" y="6345169"/>
            <a:ext cx="3712811" cy="369332"/>
          </a:xfrm>
          <a:prstGeom prst="rect">
            <a:avLst/>
          </a:prstGeom>
        </p:spPr>
        <p:txBody>
          <a:bodyPr wrap="none">
            <a:spAutoFit/>
          </a:bodyPr>
          <a:lstStyle/>
          <a:p>
            <a:r>
              <a:rPr lang="en-US"/>
              <a:t>https://</a:t>
            </a:r>
            <a:r>
              <a:rPr lang="en-US" err="1"/>
              <a:t>slideplayer.com</a:t>
            </a:r>
            <a:r>
              <a:rPr lang="en-US"/>
              <a:t>/slide/13312955</a:t>
            </a:r>
          </a:p>
        </p:txBody>
      </p:sp>
    </p:spTree>
    <p:extLst>
      <p:ext uri="{BB962C8B-B14F-4D97-AF65-F5344CB8AC3E}">
        <p14:creationId xmlns:p14="http://schemas.microsoft.com/office/powerpoint/2010/main" val="643697456"/>
      </p:ext>
    </p:extLst>
  </p:cSld>
  <p:clrMapOvr>
    <a:masterClrMapping/>
  </p:clrMapOvr>
</p:sld>
</file>

<file path=ppt/theme/theme1.xml><?xml version="1.0" encoding="utf-8"?>
<a:theme xmlns:a="http://schemas.openxmlformats.org/drawingml/2006/main" name="Badg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otalTime>100</TotalTime>
  <Words>500</Words>
  <Application>Microsoft Macintosh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American Typewriter</vt:lpstr>
      <vt:lpstr>Arial</vt:lpstr>
      <vt:lpstr>Arial Hebrew</vt:lpstr>
      <vt:lpstr>Gill Sans MT</vt:lpstr>
      <vt:lpstr>Impact</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Lucidania.Naranjo@mail.citytech.cuny.edu</dc:creator>
  <cp:lastModifiedBy>Lucidania.Naranjo@mail.citytech.cuny.edu</cp:lastModifiedBy>
  <cp:revision>13</cp:revision>
  <dcterms:created xsi:type="dcterms:W3CDTF">2020-03-22T04:36:25Z</dcterms:created>
  <dcterms:modified xsi:type="dcterms:W3CDTF">2020-03-24T20:24:11Z</dcterms:modified>
</cp:coreProperties>
</file>