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2" r:id="rId2"/>
    <p:sldId id="258" r:id="rId3"/>
    <p:sldId id="259" r:id="rId4"/>
    <p:sldId id="268" r:id="rId5"/>
    <p:sldId id="264" r:id="rId6"/>
    <p:sldId id="266" r:id="rId7"/>
    <p:sldId id="265" r:id="rId8"/>
    <p:sldId id="263" r:id="rId9"/>
    <p:sldId id="270" r:id="rId10"/>
    <p:sldId id="269" r:id="rId11"/>
    <p:sldId id="271" r:id="rId12"/>
    <p:sldId id="272" r:id="rId13"/>
    <p:sldId id="267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4" autoAdjust="0"/>
    <p:restoredTop sz="94595" autoAdjust="0"/>
  </p:normalViewPr>
  <p:slideViewPr>
    <p:cSldViewPr snapToGrid="0" snapToObjects="1">
      <p:cViewPr>
        <p:scale>
          <a:sx n="80" d="100"/>
          <a:sy n="80" d="100"/>
        </p:scale>
        <p:origin x="-1856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50193-829B-B240-A9B3-DCCF03432AA2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B913F-4AC6-AD41-B2A6-6B4293551DF4}">
      <dgm:prSet/>
      <dgm:spPr/>
      <dgm:t>
        <a:bodyPr/>
        <a:lstStyle/>
        <a:p>
          <a:pPr rtl="0"/>
          <a:r>
            <a:rPr lang="en-US" dirty="0" smtClean="0"/>
            <a:t>Both Steve jobs and ADGA communicate through </a:t>
          </a:r>
          <a:r>
            <a:rPr lang="en-US" dirty="0" err="1" smtClean="0"/>
            <a:t>theie</a:t>
          </a:r>
          <a:r>
            <a:rPr lang="en-US" dirty="0" smtClean="0"/>
            <a:t> design/art that is created in order to convey an idea that they want another to understand.</a:t>
          </a:r>
          <a:endParaRPr lang="en-US" dirty="0"/>
        </a:p>
      </dgm:t>
    </dgm:pt>
    <dgm:pt modelId="{F7E6A6D4-2964-ED47-919A-1A25722F2531}" type="parTrans" cxnId="{2C302F36-0CF7-A340-A5C2-475722C9F11C}">
      <dgm:prSet/>
      <dgm:spPr/>
      <dgm:t>
        <a:bodyPr/>
        <a:lstStyle/>
        <a:p>
          <a:endParaRPr lang="en-US"/>
        </a:p>
      </dgm:t>
    </dgm:pt>
    <dgm:pt modelId="{9110CE4C-249D-7548-AF3F-C9902D41930B}" type="sibTrans" cxnId="{2C302F36-0CF7-A340-A5C2-475722C9F11C}">
      <dgm:prSet/>
      <dgm:spPr/>
      <dgm:t>
        <a:bodyPr/>
        <a:lstStyle/>
        <a:p>
          <a:endParaRPr lang="en-US"/>
        </a:p>
      </dgm:t>
    </dgm:pt>
    <dgm:pt modelId="{41DADA66-A868-EB40-9766-18B888A4E36C}">
      <dgm:prSet/>
      <dgm:spPr/>
      <dgm:t>
        <a:bodyPr/>
        <a:lstStyle/>
        <a:p>
          <a:pPr rtl="0"/>
          <a:r>
            <a:rPr lang="en-US" dirty="0" smtClean="0"/>
            <a:t>Steve jobs helped bring art into technology and blend it very well.  Art and Design/ Graphic Arts do the same. </a:t>
          </a:r>
          <a:endParaRPr lang="en-US" dirty="0"/>
        </a:p>
      </dgm:t>
    </dgm:pt>
    <dgm:pt modelId="{AEE60CAB-1A1E-9A43-BEB5-FCCF90A5E866}" type="parTrans" cxnId="{95B68F90-CB7B-5D44-B9EA-7B2248267B2C}">
      <dgm:prSet/>
      <dgm:spPr/>
      <dgm:t>
        <a:bodyPr/>
        <a:lstStyle/>
        <a:p>
          <a:endParaRPr lang="en-US"/>
        </a:p>
      </dgm:t>
    </dgm:pt>
    <dgm:pt modelId="{B097B76F-1A9B-1A4C-A3C3-B20AF79E43A3}" type="sibTrans" cxnId="{95B68F90-CB7B-5D44-B9EA-7B2248267B2C}">
      <dgm:prSet/>
      <dgm:spPr/>
      <dgm:t>
        <a:bodyPr/>
        <a:lstStyle/>
        <a:p>
          <a:endParaRPr lang="en-US"/>
        </a:p>
      </dgm:t>
    </dgm:pt>
    <dgm:pt modelId="{FE594A8E-E90B-5146-A1C9-41D6CAE04859}" type="pres">
      <dgm:prSet presAssocID="{68150193-829B-B240-A9B3-DCCF03432AA2}" presName="compositeShape" presStyleCnt="0">
        <dgm:presLayoutVars>
          <dgm:chMax val="2"/>
          <dgm:dir/>
          <dgm:resizeHandles val="exact"/>
        </dgm:presLayoutVars>
      </dgm:prSet>
      <dgm:spPr/>
    </dgm:pt>
    <dgm:pt modelId="{7D08B992-CA49-DF43-BA94-76AB5ADDF2D1}" type="pres">
      <dgm:prSet presAssocID="{68150193-829B-B240-A9B3-DCCF03432AA2}" presName="ribbon" presStyleLbl="node1" presStyleIdx="0" presStyleCnt="1"/>
      <dgm:spPr/>
    </dgm:pt>
    <dgm:pt modelId="{39BBA2A8-45E0-1E46-80E7-BF8BC4EC1BA2}" type="pres">
      <dgm:prSet presAssocID="{68150193-829B-B240-A9B3-DCCF03432AA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1A18F-A978-DF49-8595-A567527FB48F}" type="pres">
      <dgm:prSet presAssocID="{68150193-829B-B240-A9B3-DCCF03432AA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3ADC959-8D4B-744E-A31E-20246F9EAAC7}" type="presOf" srcId="{41DADA66-A868-EB40-9766-18B888A4E36C}" destId="{8F11A18F-A978-DF49-8595-A567527FB48F}" srcOrd="0" destOrd="0" presId="urn:microsoft.com/office/officeart/2005/8/layout/arrow6"/>
    <dgm:cxn modelId="{8DDAD76E-5763-814D-94CF-7B1DC7947612}" type="presOf" srcId="{60DB913F-4AC6-AD41-B2A6-6B4293551DF4}" destId="{39BBA2A8-45E0-1E46-80E7-BF8BC4EC1BA2}" srcOrd="0" destOrd="0" presId="urn:microsoft.com/office/officeart/2005/8/layout/arrow6"/>
    <dgm:cxn modelId="{95B68F90-CB7B-5D44-B9EA-7B2248267B2C}" srcId="{68150193-829B-B240-A9B3-DCCF03432AA2}" destId="{41DADA66-A868-EB40-9766-18B888A4E36C}" srcOrd="1" destOrd="0" parTransId="{AEE60CAB-1A1E-9A43-BEB5-FCCF90A5E866}" sibTransId="{B097B76F-1A9B-1A4C-A3C3-B20AF79E43A3}"/>
    <dgm:cxn modelId="{2C302F36-0CF7-A340-A5C2-475722C9F11C}" srcId="{68150193-829B-B240-A9B3-DCCF03432AA2}" destId="{60DB913F-4AC6-AD41-B2A6-6B4293551DF4}" srcOrd="0" destOrd="0" parTransId="{F7E6A6D4-2964-ED47-919A-1A25722F2531}" sibTransId="{9110CE4C-249D-7548-AF3F-C9902D41930B}"/>
    <dgm:cxn modelId="{B14BCFFC-6E53-A94E-B55E-F78BBBC1A2D4}" type="presOf" srcId="{68150193-829B-B240-A9B3-DCCF03432AA2}" destId="{FE594A8E-E90B-5146-A1C9-41D6CAE04859}" srcOrd="0" destOrd="0" presId="urn:microsoft.com/office/officeart/2005/8/layout/arrow6"/>
    <dgm:cxn modelId="{9B0903B7-952E-F44A-9636-820882594C78}" type="presParOf" srcId="{FE594A8E-E90B-5146-A1C9-41D6CAE04859}" destId="{7D08B992-CA49-DF43-BA94-76AB5ADDF2D1}" srcOrd="0" destOrd="0" presId="urn:microsoft.com/office/officeart/2005/8/layout/arrow6"/>
    <dgm:cxn modelId="{48ED8DC5-DA48-334F-BB21-684FDDC5888B}" type="presParOf" srcId="{FE594A8E-E90B-5146-A1C9-41D6CAE04859}" destId="{39BBA2A8-45E0-1E46-80E7-BF8BC4EC1BA2}" srcOrd="1" destOrd="0" presId="urn:microsoft.com/office/officeart/2005/8/layout/arrow6"/>
    <dgm:cxn modelId="{679F185C-8749-0043-B055-0D1BC87ECF29}" type="presParOf" srcId="{FE594A8E-E90B-5146-A1C9-41D6CAE04859}" destId="{8F11A18F-A978-DF49-8595-A567527FB48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8B992-CA49-DF43-BA94-76AB5ADDF2D1}">
      <dsp:nvSpPr>
        <dsp:cNvPr id="0" name=""/>
        <dsp:cNvSpPr/>
      </dsp:nvSpPr>
      <dsp:spPr>
        <a:xfrm>
          <a:off x="17662" y="0"/>
          <a:ext cx="7508475" cy="300339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BBA2A8-45E0-1E46-80E7-BF8BC4EC1BA2}">
      <dsp:nvSpPr>
        <dsp:cNvPr id="0" name=""/>
        <dsp:cNvSpPr/>
      </dsp:nvSpPr>
      <dsp:spPr>
        <a:xfrm>
          <a:off x="918679" y="525593"/>
          <a:ext cx="2477796" cy="147166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Both Steve jobs and ADGA communicate through </a:t>
          </a:r>
          <a:r>
            <a:rPr lang="en-US" sz="1600" kern="1200" dirty="0" err="1" smtClean="0"/>
            <a:t>theie</a:t>
          </a:r>
          <a:r>
            <a:rPr lang="en-US" sz="1600" kern="1200" dirty="0" smtClean="0"/>
            <a:t> design/art that is created in order to convey an idea that they want another to understand.</a:t>
          </a:r>
          <a:endParaRPr lang="en-US" sz="1600" kern="1200" dirty="0"/>
        </a:p>
      </dsp:txBody>
      <dsp:txXfrm>
        <a:off x="918679" y="525593"/>
        <a:ext cx="2477796" cy="1471661"/>
      </dsp:txXfrm>
    </dsp:sp>
    <dsp:sp modelId="{8F11A18F-A978-DF49-8595-A567527FB48F}">
      <dsp:nvSpPr>
        <dsp:cNvPr id="0" name=""/>
        <dsp:cNvSpPr/>
      </dsp:nvSpPr>
      <dsp:spPr>
        <a:xfrm>
          <a:off x="3771900" y="1006135"/>
          <a:ext cx="2928305" cy="147166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Steve jobs helped bring art into technology and blend it very well.  Art and Design/ Graphic Arts do the same. </a:t>
          </a:r>
          <a:endParaRPr lang="en-US" sz="1600" kern="1200" dirty="0"/>
        </a:p>
      </dsp:txBody>
      <dsp:txXfrm>
        <a:off x="3771900" y="1006135"/>
        <a:ext cx="2928305" cy="1471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E1DF-12F7-744E-AC3F-31CD28F13223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9E087-442B-D14F-ADF5-FAF578949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9E087-442B-D14F-ADF5-FAF578949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EF0B56-47AF-1949-87A1-2E8AFBEDF1DE}" type="datetimeFigureOut">
              <a:rPr lang="en-US" smtClean="0"/>
              <a:t>12/16/11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9605DAC-DD7F-B642-BC9F-085EDB6ED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4" y="1164942"/>
            <a:ext cx="7567282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11100" dirty="0" smtClean="0"/>
              <a:t>Steve Jobs</a:t>
            </a:r>
            <a:endParaRPr lang="en-US" sz="11100" dirty="0"/>
          </a:p>
        </p:txBody>
      </p:sp>
      <p:sp>
        <p:nvSpPr>
          <p:cNvPr id="4" name="Rectangle 3"/>
          <p:cNvSpPr/>
          <p:nvPr/>
        </p:nvSpPr>
        <p:spPr>
          <a:xfrm>
            <a:off x="0" y="3466487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1955 - 2011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032125"/>
            <a:ext cx="254000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9" y="4527550"/>
            <a:ext cx="2768084" cy="161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375" y="3032125"/>
            <a:ext cx="2328906" cy="29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Next </a:t>
            </a:r>
            <a:r>
              <a:rPr lang="en-US" dirty="0" err="1" smtClean="0"/>
              <a:t>iProduct</a:t>
            </a:r>
            <a:r>
              <a:rPr lang="en-US" dirty="0" smtClean="0"/>
              <a:t>? </a:t>
            </a:r>
            <a:r>
              <a:rPr lang="en-US" dirty="0" err="1" smtClean="0"/>
              <a:t>iPort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000501" cy="4286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iPort</a:t>
            </a:r>
            <a:r>
              <a:rPr lang="en-US" sz="2800" dirty="0" smtClean="0"/>
              <a:t>, will be a teleport </a:t>
            </a:r>
            <a:r>
              <a:rPr lang="en-US" sz="2800" dirty="0" smtClean="0"/>
              <a:t>device. That </a:t>
            </a:r>
            <a:r>
              <a:rPr lang="en-US" sz="2800" dirty="0" smtClean="0"/>
              <a:t>will allow a person to transport and </a:t>
            </a:r>
            <a:r>
              <a:rPr lang="en-US" sz="2800" dirty="0" smtClean="0"/>
              <a:t>item</a:t>
            </a:r>
            <a:r>
              <a:rPr lang="en-US" sz="2800" dirty="0"/>
              <a:t> </a:t>
            </a:r>
            <a:r>
              <a:rPr lang="en-US" sz="2800" dirty="0" smtClean="0"/>
              <a:t>their </a:t>
            </a:r>
            <a:r>
              <a:rPr lang="en-US" sz="2800" dirty="0" smtClean="0"/>
              <a:t>self. It can be used </a:t>
            </a:r>
            <a:r>
              <a:rPr lang="en-US" sz="2800" dirty="0" smtClean="0"/>
              <a:t>better technology </a:t>
            </a:r>
            <a:r>
              <a:rPr lang="en-US" sz="2800" dirty="0" smtClean="0"/>
              <a:t>by diminishing mailing services if people can obtain the product.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1" y="1254124"/>
            <a:ext cx="3500068" cy="37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id you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Steve Jobs did give out money to charity, despite how rich he is. </a:t>
            </a:r>
          </a:p>
          <a:p>
            <a:r>
              <a:rPr lang="en-US" dirty="0" smtClean="0"/>
              <a:t>At the age of 30, he found his biological sister, Mona Simpson, a novelist. </a:t>
            </a:r>
          </a:p>
          <a:p>
            <a:r>
              <a:rPr lang="en-US" dirty="0" smtClean="0"/>
              <a:t>He is dyslexic- a learning disability that makes it difficult for a person to read.  </a:t>
            </a:r>
          </a:p>
          <a:p>
            <a:r>
              <a:rPr lang="en-US" dirty="0" smtClean="0"/>
              <a:t>He named the company, Apple, because apples were his favorite fruit.</a:t>
            </a:r>
          </a:p>
          <a:p>
            <a:r>
              <a:rPr lang="en-US" dirty="0" smtClean="0"/>
              <a:t>He was moved to a night shift at Atari, because he had poor personal hygiene.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Steve Jobs was perceived from many as intelligent but abrasive. However, as </a:t>
            </a:r>
            <a:r>
              <a:rPr lang="en-US" sz="2600" dirty="0"/>
              <a:t>the co-founder of Apple </a:t>
            </a:r>
            <a:r>
              <a:rPr lang="en-US" sz="2600" dirty="0" smtClean="0"/>
              <a:t>Computers, he is a force of nature and a </a:t>
            </a:r>
            <a:r>
              <a:rPr lang="en-US" sz="2600" dirty="0"/>
              <a:t>smart </a:t>
            </a:r>
            <a:r>
              <a:rPr lang="en-US" sz="2600" dirty="0" smtClean="0"/>
              <a:t>businessman that will forever be a legend.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332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Resources/Bibliography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Moisesco</a:t>
            </a:r>
            <a:r>
              <a:rPr lang="en-US" sz="2400" dirty="0"/>
              <a:t>, </a:t>
            </a:r>
            <a:r>
              <a:rPr lang="en-US" sz="2400" dirty="0" err="1"/>
              <a:t>Romain</a:t>
            </a:r>
            <a:r>
              <a:rPr lang="en-US" sz="2400" dirty="0"/>
              <a:t>. "Long Biography of Steve Jobs (Youth)." </a:t>
            </a:r>
            <a:r>
              <a:rPr lang="en-US" sz="2400" i="1" dirty="0"/>
              <a:t>All about Steve </a:t>
            </a:r>
            <a:r>
              <a:rPr lang="en-US" sz="2400" i="1" dirty="0" err="1"/>
              <a:t>Jobs.com</a:t>
            </a:r>
            <a:r>
              <a:rPr lang="en-US" sz="2400" dirty="0"/>
              <a:t>. 2011. Web. 14 Dec. 2011. &lt;http://</a:t>
            </a:r>
            <a:r>
              <a:rPr lang="en-US" sz="2400" dirty="0" err="1"/>
              <a:t>allaboutstevejobs.com</a:t>
            </a:r>
            <a:r>
              <a:rPr lang="en-US" sz="2400" dirty="0"/>
              <a:t>/bio/long/01.html&gt;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Griggs</a:t>
            </a:r>
            <a:r>
              <a:rPr lang="en-US" sz="2400" dirty="0"/>
              <a:t>, Brandon. "Steve Jobs, Apple Founder, Dies - CNN." </a:t>
            </a:r>
            <a:r>
              <a:rPr lang="en-US" sz="2400" i="1" dirty="0" smtClean="0"/>
              <a:t>Featured </a:t>
            </a:r>
            <a:r>
              <a:rPr lang="en-US" sz="2400" i="1" dirty="0"/>
              <a:t>Articles from CNN</a:t>
            </a:r>
            <a:r>
              <a:rPr lang="en-US" sz="2400" dirty="0"/>
              <a:t>. </a:t>
            </a:r>
            <a:r>
              <a:rPr lang="en-US" sz="2400" dirty="0" err="1"/>
              <a:t>CNN.com</a:t>
            </a:r>
            <a:r>
              <a:rPr lang="en-US" sz="2400" dirty="0"/>
              <a:t>, 05 Oct. 2011. Web. 14 Dec. 2011. &lt;http://</a:t>
            </a:r>
            <a:r>
              <a:rPr lang="en-US" sz="2400" dirty="0" err="1"/>
              <a:t>articles.cnn.com</a:t>
            </a:r>
            <a:r>
              <a:rPr lang="en-US" sz="2400" dirty="0"/>
              <a:t>/2011-10-05/us/us_obit-steve-jobs_1_jobs-and-wozniak-iphone-apple-founder?_s=PM:US&gt;</a:t>
            </a:r>
          </a:p>
        </p:txBody>
      </p:sp>
    </p:spTree>
    <p:extLst>
      <p:ext uri="{BB962C8B-B14F-4D97-AF65-F5344CB8AC3E}">
        <p14:creationId xmlns:p14="http://schemas.microsoft.com/office/powerpoint/2010/main" val="429472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5" y="387350"/>
            <a:ext cx="4343400" cy="32795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68450" y="4125913"/>
            <a:ext cx="6267450" cy="197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 smtClean="0"/>
              <a:t>Innovation distinguishes </a:t>
            </a:r>
            <a:r>
              <a:rPr lang="en-US" sz="3200" dirty="0" smtClean="0"/>
              <a:t>between </a:t>
            </a:r>
            <a:r>
              <a:rPr lang="en-US" sz="3200" dirty="0" smtClean="0"/>
              <a:t>a     </a:t>
            </a:r>
            <a:r>
              <a:rPr lang="en-US" sz="3200" dirty="0" smtClean="0"/>
              <a:t> LEADER </a:t>
            </a:r>
            <a:r>
              <a:rPr lang="en-US" sz="3200" dirty="0" smtClean="0"/>
              <a:t>and a </a:t>
            </a:r>
            <a:r>
              <a:rPr lang="en-US" sz="1800" dirty="0" smtClean="0"/>
              <a:t>FOLLOWER </a:t>
            </a:r>
            <a:r>
              <a:rPr lang="en-US" sz="3200" dirty="0" smtClean="0"/>
              <a:t>.” </a:t>
            </a:r>
          </a:p>
          <a:p>
            <a:pPr marL="0" indent="0">
              <a:buNone/>
            </a:pPr>
            <a:r>
              <a:rPr lang="en-US" sz="3200" dirty="0" smtClean="0"/>
              <a:t>                                    </a:t>
            </a:r>
            <a:r>
              <a:rPr lang="en-US" sz="3200" dirty="0" smtClean="0"/>
              <a:t>- Steve Jobs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929"/>
            <a:ext cx="8229600" cy="5633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Q: What do you call an individual who is an innovator, creative genius, college dropout,</a:t>
            </a:r>
            <a:r>
              <a:rPr lang="en-US" sz="2800" dirty="0"/>
              <a:t> </a:t>
            </a:r>
            <a:r>
              <a:rPr lang="en-US" sz="2800" dirty="0" smtClean="0"/>
              <a:t>self-proclaimed Buddhist, one of the richest people in the world and an technology pioneer?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00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50" y="2388737"/>
            <a:ext cx="6599700" cy="1223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A. You call them Steve Jobs.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030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Steve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Steve Jobs determination </a:t>
            </a:r>
            <a:r>
              <a:rPr lang="en-US" sz="2600" dirty="0"/>
              <a:t>did allow him to give </a:t>
            </a:r>
            <a:r>
              <a:rPr lang="en-US" sz="2600" dirty="0" smtClean="0"/>
              <a:t>up, regardless of almost being homeless, taking a salary of a dollar, and getting fired from Apple. He still wanted to change the world one way or another.</a:t>
            </a:r>
          </a:p>
          <a:p>
            <a:r>
              <a:rPr lang="en-US" sz="2600" dirty="0" smtClean="0"/>
              <a:t>His </a:t>
            </a:r>
            <a:r>
              <a:rPr lang="en-US" sz="2600" dirty="0"/>
              <a:t>technological innovations </a:t>
            </a:r>
            <a:r>
              <a:rPr lang="en-US" sz="2600" dirty="0" smtClean="0"/>
              <a:t>shaped </a:t>
            </a:r>
            <a:r>
              <a:rPr lang="en-US" sz="2600" dirty="0"/>
              <a:t>web design, but his </a:t>
            </a:r>
            <a:r>
              <a:rPr lang="en-US" sz="2600" dirty="0" smtClean="0"/>
              <a:t>understanding of </a:t>
            </a:r>
            <a:r>
              <a:rPr lang="en-US" sz="2600" dirty="0"/>
              <a:t>the importance of design also shaped the way in </a:t>
            </a:r>
            <a:r>
              <a:rPr lang="en-US" sz="2600" dirty="0" smtClean="0"/>
              <a:t>we see </a:t>
            </a:r>
            <a:r>
              <a:rPr lang="en-US" sz="2600" dirty="0"/>
              <a:t>his creations, and </a:t>
            </a:r>
            <a:r>
              <a:rPr lang="en-US" sz="2600" dirty="0" smtClean="0"/>
              <a:t>technology.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2327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200" dirty="0" smtClean="0"/>
              <a:t>Steve Jobs</a:t>
            </a:r>
            <a:r>
              <a:rPr lang="en-US" sz="5200" dirty="0"/>
              <a:t> </a:t>
            </a:r>
            <a:r>
              <a:rPr lang="en-US" sz="5200" dirty="0" smtClean="0"/>
              <a:t>relationship with Art and Design and Graphic Arts.</a:t>
            </a:r>
            <a:endParaRPr lang="en-US" sz="5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6260"/>
              </p:ext>
            </p:extLst>
          </p:nvPr>
        </p:nvGraphicFramePr>
        <p:xfrm>
          <a:off x="762000" y="578892"/>
          <a:ext cx="7543800" cy="300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0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of an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20436"/>
            <a:ext cx="7543800" cy="4369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1955 - </a:t>
            </a:r>
            <a:r>
              <a:rPr lang="en-US" sz="1400" dirty="0">
                <a:solidFill>
                  <a:schemeClr val="tx1"/>
                </a:solidFill>
              </a:rPr>
              <a:t>Steven Paul Jobs was born on February </a:t>
            </a:r>
            <a:r>
              <a:rPr lang="en-US" sz="1400" dirty="0" smtClean="0">
                <a:solidFill>
                  <a:schemeClr val="tx1"/>
                </a:solidFill>
              </a:rPr>
              <a:t>24 in </a:t>
            </a:r>
            <a:r>
              <a:rPr lang="en-US" sz="1400" dirty="0">
                <a:solidFill>
                  <a:schemeClr val="tx1"/>
                </a:solidFill>
              </a:rPr>
              <a:t>San Francisco, California, 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to </a:t>
            </a:r>
            <a:r>
              <a:rPr lang="en-US" sz="1400" dirty="0">
                <a:solidFill>
                  <a:schemeClr val="tx1"/>
                </a:solidFill>
              </a:rPr>
              <a:t>Joanne </a:t>
            </a:r>
            <a:r>
              <a:rPr lang="en-US" sz="1400" dirty="0" err="1">
                <a:solidFill>
                  <a:schemeClr val="tx1"/>
                </a:solidFill>
              </a:rPr>
              <a:t>Schieble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dirty="0" err="1">
                <a:solidFill>
                  <a:schemeClr val="tx1"/>
                </a:solidFill>
              </a:rPr>
              <a:t>Abdulfattah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Jandall</a:t>
            </a:r>
            <a:r>
              <a:rPr lang="en-US" sz="1400" dirty="0" smtClean="0">
                <a:solidFill>
                  <a:schemeClr val="tx1"/>
                </a:solidFill>
              </a:rPr>
              <a:t>. He was put up for adoption 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a week after his birth and his adopted parents were Clara and Paul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Jobs.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1968 - </a:t>
            </a:r>
            <a:r>
              <a:rPr lang="en-US" sz="1400" dirty="0">
                <a:solidFill>
                  <a:schemeClr val="tx1"/>
                </a:solidFill>
              </a:rPr>
              <a:t>Jobs was offered a summer job at Hewlett-Packard Co. (HP) by William   </a:t>
            </a:r>
            <a:r>
              <a:rPr lang="en-US" sz="1400" dirty="0" smtClean="0">
                <a:solidFill>
                  <a:schemeClr val="tx1"/>
                </a:solidFill>
              </a:rPr>
              <a:t>      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Hewlett.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1970 - </a:t>
            </a:r>
            <a:r>
              <a:rPr lang="en-US" sz="1400" dirty="0">
                <a:solidFill>
                  <a:schemeClr val="tx1"/>
                </a:solidFill>
              </a:rPr>
              <a:t>He </a:t>
            </a:r>
            <a:r>
              <a:rPr lang="en-US" sz="1400" dirty="0" smtClean="0">
                <a:solidFill>
                  <a:schemeClr val="tx1"/>
                </a:solidFill>
              </a:rPr>
              <a:t>meant</a:t>
            </a:r>
            <a:r>
              <a:rPr lang="en-US" sz="1400" dirty="0">
                <a:solidFill>
                  <a:schemeClr val="tx1"/>
                </a:solidFill>
              </a:rPr>
              <a:t>, the soon to be co-founder of Apple, Steve </a:t>
            </a:r>
            <a:r>
              <a:rPr lang="en-US" sz="1400" dirty="0" smtClean="0">
                <a:solidFill>
                  <a:schemeClr val="tx1"/>
                </a:solidFill>
              </a:rPr>
              <a:t>Wozniak. 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1972 - Jobs graduates from Homestead High School in Cupertino, California,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          and attends Reed College in Portland, Oregon. Dropped out of his first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          semester, but still continued to take classes he liked, such as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          Calligraphy.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1974 -  He got a job as a technician at Atari, a manufacturer of popular video games.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 Also visited India, that made him return to California as a Buddhist.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1976 -  Apples Computer Company was founded on April’s Fool Day as a partnership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 ship, between Jobs, Wozniak and Ronald Wayne. The company also sold the Apple I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  for $666.66.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1977 - Apple incorporates and releases the Apple II. The first personal computer produce 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color graphics. 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Life of an Icon (cont.….)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700" dirty="0" smtClean="0"/>
              <a:t>1978 - </a:t>
            </a:r>
            <a:r>
              <a:rPr lang="en-US" sz="1800" dirty="0" smtClean="0"/>
              <a:t>Job’s </a:t>
            </a:r>
            <a:r>
              <a:rPr lang="en-US" sz="1800" dirty="0"/>
              <a:t>daughter Lisa is born to girlfriend </a:t>
            </a:r>
            <a:r>
              <a:rPr lang="en-US" sz="1800" dirty="0" err="1"/>
              <a:t>Chrisann</a:t>
            </a:r>
            <a:r>
              <a:rPr lang="en-US" sz="1800" dirty="0"/>
              <a:t> </a:t>
            </a:r>
            <a:r>
              <a:rPr lang="en-US" sz="1800" dirty="0" smtClean="0"/>
              <a:t>Brennan.</a:t>
            </a:r>
          </a:p>
          <a:p>
            <a:pPr marL="0" indent="0">
              <a:buNone/>
            </a:pPr>
            <a:r>
              <a:rPr lang="en-US" sz="1700" dirty="0" smtClean="0"/>
              <a:t>1985 - He resigns as Apple’s chairman.</a:t>
            </a:r>
          </a:p>
          <a:p>
            <a:pPr marL="0" indent="0">
              <a:buNone/>
            </a:pPr>
            <a:r>
              <a:rPr lang="en-US" sz="1700" dirty="0" smtClean="0"/>
              <a:t>1986 - 1993 Job founds Next Inc., a company that makes machines for universities and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eventually discontinued its computers  in the marketplace. He also bought Pixar.</a:t>
            </a:r>
          </a:p>
          <a:p>
            <a:pPr marL="0" indent="0">
              <a:buNone/>
            </a:pPr>
            <a:r>
              <a:rPr lang="en-US" sz="1700" dirty="0" smtClean="0"/>
              <a:t>1996 - 2000 Job’s returns to Apple as an adviser. The iMac is introduced and named the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CEO of Apple, with the annual salary of a $1. </a:t>
            </a:r>
          </a:p>
          <a:p>
            <a:pPr marL="0" indent="0">
              <a:buNone/>
            </a:pPr>
            <a:r>
              <a:rPr lang="en-US" sz="1700" dirty="0" smtClean="0"/>
              <a:t>2001 - 2004 Apple introduces the first iPod and iTunes. </a:t>
            </a:r>
            <a:r>
              <a:rPr lang="en-US" sz="1800" dirty="0"/>
              <a:t>Jobs undergoes </a:t>
            </a:r>
            <a:r>
              <a:rPr lang="en-US" sz="1800" dirty="0" smtClean="0"/>
              <a:t>surgery to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remove a cancerous tumor in his pancreas. </a:t>
            </a:r>
          </a:p>
          <a:p>
            <a:pPr marL="0" indent="0">
              <a:buNone/>
            </a:pPr>
            <a:r>
              <a:rPr lang="en-US" sz="1700" dirty="0" smtClean="0"/>
              <a:t>2005 - 2009 The iPod Nano and the iPod with video, the iPhone, the iPod Touch and the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App Store is introduced. Disney buys Pixar from Jobs for $7.4 billion. Jobs takes a medical 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leave for 6 months.</a:t>
            </a:r>
          </a:p>
          <a:p>
            <a:pPr marL="0" indent="0">
              <a:buNone/>
            </a:pPr>
            <a:r>
              <a:rPr lang="en-US" sz="1700" dirty="0" smtClean="0"/>
              <a:t>2010 - August 4, 2011 Apple presents the </a:t>
            </a:r>
            <a:r>
              <a:rPr lang="en-US" sz="1700" dirty="0" err="1" smtClean="0"/>
              <a:t>iPad</a:t>
            </a:r>
            <a:r>
              <a:rPr lang="en-US" sz="1700" dirty="0"/>
              <a:t> </a:t>
            </a:r>
            <a:r>
              <a:rPr lang="en-US" sz="1700" dirty="0" smtClean="0"/>
              <a:t>and jobs resigns as CEO, and Tim Cook will take his 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place, while he is chairman.</a:t>
            </a:r>
          </a:p>
          <a:p>
            <a:pPr marL="0" indent="0">
              <a:buNone/>
            </a:pPr>
            <a:r>
              <a:rPr lang="en-US" sz="1700" dirty="0" smtClean="0"/>
              <a:t>October 5, 2011 - “The visionary and creative genius,” Steve Jobs dies at the age of 56 of 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Pancreatic cancer.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8334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He founded Apple, one </a:t>
            </a:r>
            <a:r>
              <a:rPr lang="en-US" sz="1800" dirty="0"/>
              <a:t>of the great, innovative technology companies in the </a:t>
            </a:r>
            <a:r>
              <a:rPr lang="en-US" sz="1800" dirty="0" smtClean="0"/>
              <a:t>world with </a:t>
            </a:r>
            <a:r>
              <a:rPr lang="en-US" sz="1800" dirty="0"/>
              <a:t>his </a:t>
            </a:r>
            <a:r>
              <a:rPr lang="en-US" sz="1800" dirty="0" smtClean="0"/>
              <a:t>partner, Steve </a:t>
            </a:r>
            <a:r>
              <a:rPr lang="en-US" sz="1800" dirty="0" err="1" smtClean="0"/>
              <a:t>Woziak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Developed </a:t>
            </a:r>
            <a:r>
              <a:rPr lang="en-US" sz="1800" dirty="0"/>
              <a:t>the first </a:t>
            </a:r>
            <a:r>
              <a:rPr lang="en-US" sz="1800" dirty="0" smtClean="0"/>
              <a:t>successful </a:t>
            </a:r>
            <a:r>
              <a:rPr lang="en-US" sz="1800" dirty="0"/>
              <a:t>personal computer, the Apple II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Developed </a:t>
            </a:r>
            <a:r>
              <a:rPr lang="en-US" sz="1800" dirty="0"/>
              <a:t>the first user-friendly computer, the Macintosh, </a:t>
            </a:r>
            <a:r>
              <a:rPr lang="en-US" sz="1800" dirty="0" smtClean="0"/>
              <a:t>that </a:t>
            </a:r>
            <a:r>
              <a:rPr lang="en-US" sz="1800" dirty="0"/>
              <a:t>included a </a:t>
            </a:r>
            <a:r>
              <a:rPr lang="en-US" sz="1800" dirty="0" smtClean="0"/>
              <a:t>mouse.</a:t>
            </a:r>
          </a:p>
          <a:p>
            <a:r>
              <a:rPr lang="en-US" sz="1800" dirty="0" smtClean="0"/>
              <a:t>Created </a:t>
            </a:r>
            <a:r>
              <a:rPr lang="en-US" sz="1800" dirty="0"/>
              <a:t>the </a:t>
            </a:r>
            <a:r>
              <a:rPr lang="en-US" sz="1800" dirty="0" smtClean="0"/>
              <a:t>iPod, a </a:t>
            </a:r>
            <a:r>
              <a:rPr lang="en-US" sz="1800" dirty="0"/>
              <a:t>multimedia device for listening to music, watching videos, </a:t>
            </a:r>
            <a:r>
              <a:rPr lang="en-US" sz="1800" dirty="0" smtClean="0"/>
              <a:t>checking your email and connecting </a:t>
            </a:r>
            <a:r>
              <a:rPr lang="en-US" sz="1800" dirty="0"/>
              <a:t>to the Internet, </a:t>
            </a:r>
            <a:r>
              <a:rPr lang="en-US" sz="1800" dirty="0" smtClean="0"/>
              <a:t>that </a:t>
            </a:r>
            <a:r>
              <a:rPr lang="en-US" sz="1800" dirty="0" smtClean="0"/>
              <a:t>became </a:t>
            </a:r>
            <a:r>
              <a:rPr lang="en-US" sz="1800" dirty="0" smtClean="0"/>
              <a:t>successful </a:t>
            </a:r>
            <a:r>
              <a:rPr lang="en-US" sz="1800" dirty="0"/>
              <a:t>worldwide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Developed the </a:t>
            </a:r>
            <a:r>
              <a:rPr lang="en-US" sz="1800" dirty="0" smtClean="0"/>
              <a:t>IPhone device</a:t>
            </a:r>
            <a:r>
              <a:rPr lang="en-US" sz="1800" dirty="0"/>
              <a:t>, </a:t>
            </a:r>
            <a:r>
              <a:rPr lang="en-US" sz="1800" dirty="0" smtClean="0"/>
              <a:t>restoring </a:t>
            </a:r>
            <a:r>
              <a:rPr lang="en-US" sz="1800" dirty="0"/>
              <a:t>the look and feel of such devices for the entire Smartphone industry.</a:t>
            </a:r>
            <a:endParaRPr lang="en-US" sz="1800" dirty="0" smtClean="0"/>
          </a:p>
          <a:p>
            <a:r>
              <a:rPr lang="en-US" sz="1800" dirty="0" smtClean="0"/>
              <a:t>Lastly, becoming </a:t>
            </a:r>
            <a:r>
              <a:rPr lang="en-US" sz="1800" dirty="0"/>
              <a:t>an icon of technological change and innovation in society.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6" y="3419017"/>
            <a:ext cx="4063999" cy="22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 are his accomplishments appealing to ADGA?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6" r="44166"/>
          <a:stretch/>
        </p:blipFill>
        <p:spPr>
          <a:xfrm>
            <a:off x="762000" y="504196"/>
            <a:ext cx="3103832" cy="4257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2587" y="560216"/>
            <a:ext cx="4089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They are appealing because he changed the </a:t>
            </a:r>
            <a:r>
              <a:rPr lang="en-US" dirty="0"/>
              <a:t>way people perceive and interact with technology by making it </a:t>
            </a:r>
            <a:r>
              <a:rPr lang="en-US" dirty="0" smtClean="0"/>
              <a:t>available </a:t>
            </a:r>
            <a:r>
              <a:rPr lang="en-US" dirty="0"/>
              <a:t>and </a:t>
            </a:r>
            <a:r>
              <a:rPr lang="en-US" dirty="0" smtClean="0"/>
              <a:t>efficient for anyone to use.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also improved the pixels per inch making screen resolution smooth and easy on the eyes.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 well as, friendly </a:t>
            </a:r>
            <a:r>
              <a:rPr lang="en-US" dirty="0"/>
              <a:t>user interface design </a:t>
            </a:r>
            <a:r>
              <a:rPr lang="en-US" dirty="0" smtClean="0"/>
              <a:t>,such as apple’s logo and typeface, that is simple, clean, and contemporary. Three things characteristics a designer should be aware of when creating something of their own.</a:t>
            </a:r>
          </a:p>
        </p:txBody>
      </p:sp>
    </p:spTree>
    <p:extLst>
      <p:ext uri="{BB962C8B-B14F-4D97-AF65-F5344CB8AC3E}">
        <p14:creationId xmlns:p14="http://schemas.microsoft.com/office/powerpoint/2010/main" val="418692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1134</Words>
  <Application>Microsoft Macintosh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                                                                   Steve Jobs</vt:lpstr>
      <vt:lpstr>PowerPoint Presentation</vt:lpstr>
      <vt:lpstr>PowerPoint Presentation</vt:lpstr>
      <vt:lpstr>Why Steve Jobs?</vt:lpstr>
      <vt:lpstr>Steve Jobs relationship with Art and Design and Graphic Arts.</vt:lpstr>
      <vt:lpstr>The Life of an Icon</vt:lpstr>
      <vt:lpstr>The Life of an Icon (cont.….)</vt:lpstr>
      <vt:lpstr>Accomplishments</vt:lpstr>
      <vt:lpstr>Why are his accomplishments appealing to ADGA? </vt:lpstr>
      <vt:lpstr>The Next iProduct? iPort</vt:lpstr>
      <vt:lpstr>Did you know? </vt:lpstr>
      <vt:lpstr>Conclusion</vt:lpstr>
      <vt:lpstr>Resources/Bibliography</vt:lpstr>
      <vt:lpstr>PowerPoint Presentation</vt:lpstr>
    </vt:vector>
  </TitlesOfParts>
  <Company>ITMS/NYCCT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Steve Jobs</dc:title>
  <dc:creator>CUNY</dc:creator>
  <cp:lastModifiedBy>Venezia Moorer</cp:lastModifiedBy>
  <cp:revision>81</cp:revision>
  <dcterms:created xsi:type="dcterms:W3CDTF">2011-12-13T16:26:46Z</dcterms:created>
  <dcterms:modified xsi:type="dcterms:W3CDTF">2011-12-16T13:29:59Z</dcterms:modified>
</cp:coreProperties>
</file>