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1270000" y="4267112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8"/>
            <a:ext cx="9753604" cy="65057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2"/>
            <a:ext cx="12401550" cy="82677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4"/>
            <a:ext cx="9429750" cy="62865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ommons.wikimedia.org/w/index.php?curid=76521523" TargetMode="External"/><Relationship Id="rId3" Type="http://schemas.openxmlformats.org/officeDocument/2006/relationships/hyperlink" Target="https://commons.wikimedia.org/wiki/User:Koodalasangamadeva" TargetMode="External"/><Relationship Id="rId4" Type="http://schemas.openxmlformats.org/officeDocument/2006/relationships/hyperlink" Target="https://creativecommons.org/licenses/by-sa/4.0?ref=ccsearch&amp;atype=rich" TargetMode="External"/><Relationship Id="rId5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7ffbFvKlWqE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7ffbFvKlWqE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hapter 1: Why Government, Why Politics?"/>
          <p:cNvSpPr txBox="1"/>
          <p:nvPr>
            <p:ph type="ctrTitle"/>
          </p:nvPr>
        </p:nvSpPr>
        <p:spPr>
          <a:xfrm>
            <a:off x="1270000" y="7264840"/>
            <a:ext cx="10464800" cy="1544359"/>
          </a:xfrm>
          <a:prstGeom prst="rect">
            <a:avLst/>
          </a:prstGeom>
        </p:spPr>
        <p:txBody>
          <a:bodyPr anchor="ctr"/>
          <a:lstStyle>
            <a:lvl1pPr defTabSz="508254">
              <a:defRPr sz="5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Chapter 9: Political Ideology</a:t>
            </a:r>
          </a:p>
        </p:txBody>
      </p:sp>
      <p:sp>
        <p:nvSpPr>
          <p:cNvPr id="120" name="GOV 1101-American Government"/>
          <p:cNvSpPr txBox="1"/>
          <p:nvPr>
            <p:ph type="subTitle" sz="quarter" idx="1"/>
          </p:nvPr>
        </p:nvSpPr>
        <p:spPr>
          <a:xfrm>
            <a:off x="1358900" y="762000"/>
            <a:ext cx="10464800" cy="807941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GOV 1101-American Government</a:t>
            </a:r>
          </a:p>
        </p:txBody>
      </p:sp>
      <p:sp>
        <p:nvSpPr>
          <p:cNvPr id="121" name="Line"/>
          <p:cNvSpPr/>
          <p:nvPr/>
        </p:nvSpPr>
        <p:spPr>
          <a:xfrm>
            <a:off x="1507921" y="7478776"/>
            <a:ext cx="9988955" cy="13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diamond"/>
            <a:tailEnd type="diamond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2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3" name="&quot;White House&quot; by Diego Cambiaso is licensed under CC BY-SA 2.0"/>
          <p:cNvSpPr txBox="1"/>
          <p:nvPr/>
        </p:nvSpPr>
        <p:spPr>
          <a:xfrm>
            <a:off x="4145905" y="6949930"/>
            <a:ext cx="4890790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hlinkClick r:id="rId2" invalidUrl="" action="" tgtFrame="" tooltip="" history="1" highlightClick="0" endSnd="0"/>
              </a:rPr>
              <a:t>"Ideolgy.jpg"</a:t>
            </a:r>
            <a:r>
              <a:t> </a:t>
            </a:r>
            <a:r>
              <a:rPr>
                <a:solidFill>
                  <a:srgbClr val="000000"/>
                </a:solidFill>
              </a:rPr>
              <a:t>by</a:t>
            </a:r>
            <a:r>
              <a:t> </a:t>
            </a:r>
            <a:r>
              <a:rPr>
                <a:hlinkClick r:id="rId3" invalidUrl="" action="" tgtFrame="" tooltip="" history="1" highlightClick="0" endSnd="0"/>
              </a:rPr>
              <a:t>Koodalasangamadeva</a:t>
            </a:r>
            <a:r>
              <a:t> </a:t>
            </a:r>
            <a:r>
              <a:rPr>
                <a:solidFill>
                  <a:srgbClr val="000000"/>
                </a:solidFill>
              </a:rPr>
              <a:t>is licensed under</a:t>
            </a:r>
            <a:r>
              <a:t> </a:t>
            </a:r>
            <a:r>
              <a:rPr>
                <a:hlinkClick r:id="rId4" invalidUrl="" action="" tgtFrame="" tooltip="" history="1" highlightClick="0" endSnd="0"/>
              </a:rPr>
              <a:t>CC BY-SA 4.0</a:t>
            </a:r>
          </a:p>
        </p:txBody>
      </p:sp>
      <p:pic>
        <p:nvPicPr>
          <p:cNvPr id="124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225338" y="1816143"/>
            <a:ext cx="8842662" cy="488758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254000" dist="127000" dir="162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What is government?"/>
          <p:cNvSpPr txBox="1"/>
          <p:nvPr>
            <p:ph type="subTitle" sz="half" idx="1"/>
          </p:nvPr>
        </p:nvSpPr>
        <p:spPr>
          <a:xfrm>
            <a:off x="1269997" y="2282155"/>
            <a:ext cx="10753344" cy="3095307"/>
          </a:xfrm>
          <a:prstGeom prst="rect">
            <a:avLst/>
          </a:prstGeom>
        </p:spPr>
        <p:txBody>
          <a:bodyPr anchor="ctr"/>
          <a:lstStyle/>
          <a:p>
            <a:pPr algn="l" defTabSz="578358">
              <a:spcBef>
                <a:spcPts val="500"/>
              </a:spcBef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What is a political ideology?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“A belief system that consists of ideas, attitudes, or values about government and politics, and the public policies that are designed to implement the values or achieve the goals.” (</a:t>
            </a:r>
            <a:r>
              <a:rPr i="1"/>
              <a:t>American Government</a:t>
            </a:r>
            <a:r>
              <a:t>, Timothy O. Lenz and Mirya Holman)</a:t>
            </a:r>
          </a:p>
        </p:txBody>
      </p:sp>
      <p:sp>
        <p:nvSpPr>
          <p:cNvPr id="127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8" name="Why Government, Why Politics?"/>
          <p:cNvSpPr txBox="1"/>
          <p:nvPr/>
        </p:nvSpPr>
        <p:spPr>
          <a:xfrm>
            <a:off x="3598107" y="1007353"/>
            <a:ext cx="6097117" cy="103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Political Ideology</a:t>
            </a:r>
          </a:p>
        </p:txBody>
      </p:sp>
      <p:sp>
        <p:nvSpPr>
          <p:cNvPr id="129" name="Text"/>
          <p:cNvSpPr txBox="1"/>
          <p:nvPr/>
        </p:nvSpPr>
        <p:spPr>
          <a:xfrm>
            <a:off x="6532367" y="6634471"/>
            <a:ext cx="228601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2" invalidUrl="" action="" tgtFrame="" tooltip="" history="1" highlightClick="0" endSnd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What is government?"/>
          <p:cNvSpPr txBox="1"/>
          <p:nvPr>
            <p:ph type="subTitle" sz="half" idx="1"/>
          </p:nvPr>
        </p:nvSpPr>
        <p:spPr>
          <a:xfrm>
            <a:off x="1269997" y="2282156"/>
            <a:ext cx="10753344" cy="3237184"/>
          </a:xfrm>
          <a:prstGeom prst="rect">
            <a:avLst/>
          </a:prstGeom>
        </p:spPr>
        <p:txBody>
          <a:bodyPr anchor="ctr"/>
          <a:lstStyle/>
          <a:p>
            <a:pPr marR="40639" algn="l" defTabSz="914400">
              <a:defRPr sz="3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Our main political parties (Republican and Democrat) are based on two competing political ideologies: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Conservative ideology.</a:t>
            </a:r>
          </a:p>
          <a:p>
            <a:pPr marL="635000" indent="-317500" algn="l" defTabSz="457200">
              <a:spcBef>
                <a:spcPts val="1500"/>
              </a:spcBef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Liberal ideology.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Republican Party is a conservative party.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Democratic Party is a liberal party.</a:t>
            </a:r>
          </a:p>
        </p:txBody>
      </p:sp>
      <p:sp>
        <p:nvSpPr>
          <p:cNvPr id="132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33" name="Why Government, Why Politics?"/>
          <p:cNvSpPr txBox="1"/>
          <p:nvPr/>
        </p:nvSpPr>
        <p:spPr>
          <a:xfrm>
            <a:off x="3598107" y="1007353"/>
            <a:ext cx="6097118" cy="103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Political Ideology</a:t>
            </a:r>
          </a:p>
        </p:txBody>
      </p:sp>
      <p:sp>
        <p:nvSpPr>
          <p:cNvPr id="134" name="Text"/>
          <p:cNvSpPr txBox="1"/>
          <p:nvPr/>
        </p:nvSpPr>
        <p:spPr>
          <a:xfrm>
            <a:off x="6532367" y="6634471"/>
            <a:ext cx="228601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2" invalidUrl="" action="" tgtFrame="" tooltip="" history="1" highlightClick="0" endSnd="0"/>
              </a:rPr>
              <a:t> </a:t>
            </a:r>
          </a:p>
        </p:txBody>
      </p:sp>
      <p:sp>
        <p:nvSpPr>
          <p:cNvPr id="135" name="What is government?"/>
          <p:cNvSpPr txBox="1"/>
          <p:nvPr/>
        </p:nvSpPr>
        <p:spPr>
          <a:xfrm>
            <a:off x="1269997" y="5869209"/>
            <a:ext cx="10753344" cy="2716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R="37792" algn="l" defTabSz="850391">
              <a:defRPr sz="33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 the most part:</a:t>
            </a:r>
          </a:p>
          <a:p>
            <a:pPr marL="590550" indent="-295275" algn="l" defTabSz="425194">
              <a:buSzPct val="100000"/>
              <a:buChar char="•"/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Republicans believe in limited government and sticking to traditional social and religious-based moral principles. </a:t>
            </a:r>
          </a:p>
          <a:p>
            <a:pPr marL="590550" indent="-295275" algn="l" defTabSz="425194">
              <a:buSzPct val="100000"/>
              <a:buChar char="•"/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Democrats believe in a more activist government and using the power of government to advance social progress according to current public opinion.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What is government?"/>
          <p:cNvSpPr txBox="1"/>
          <p:nvPr>
            <p:ph type="subTitle" sz="half" idx="1"/>
          </p:nvPr>
        </p:nvSpPr>
        <p:spPr>
          <a:xfrm>
            <a:off x="1269997" y="2282155"/>
            <a:ext cx="10753344" cy="4380684"/>
          </a:xfrm>
          <a:prstGeom prst="rect">
            <a:avLst/>
          </a:prstGeom>
        </p:spPr>
        <p:txBody>
          <a:bodyPr anchor="ctr"/>
          <a:lstStyle/>
          <a:p>
            <a:pPr marR="40639" algn="l" defTabSz="914400">
              <a:spcBef>
                <a:spcPts val="500"/>
              </a:spcBef>
              <a:defRPr sz="3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What Republicans/Conservatives tend to believe in: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Free-market economic independence from government: Low taxes, low regulation.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Less social spending.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strong military.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“Law and order.”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Traditional social values: Heterosexual marriage only, no civil rights law protections for transgendered persons, no abortion, maximum freedom for religious institutions.  </a:t>
            </a:r>
          </a:p>
        </p:txBody>
      </p:sp>
      <p:sp>
        <p:nvSpPr>
          <p:cNvPr id="138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39" name="Why Government, Why Politics?"/>
          <p:cNvSpPr txBox="1"/>
          <p:nvPr/>
        </p:nvSpPr>
        <p:spPr>
          <a:xfrm>
            <a:off x="3598108" y="1007354"/>
            <a:ext cx="6097118" cy="103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Political Ideology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What is government?"/>
          <p:cNvSpPr txBox="1"/>
          <p:nvPr>
            <p:ph type="subTitle" idx="1"/>
          </p:nvPr>
        </p:nvSpPr>
        <p:spPr>
          <a:xfrm>
            <a:off x="1269997" y="2282155"/>
            <a:ext cx="10753344" cy="4962056"/>
          </a:xfrm>
          <a:prstGeom prst="rect">
            <a:avLst/>
          </a:prstGeom>
        </p:spPr>
        <p:txBody>
          <a:bodyPr anchor="ctr"/>
          <a:lstStyle/>
          <a:p>
            <a:pPr marR="40639" algn="l" defTabSz="914400">
              <a:spcBef>
                <a:spcPts val="500"/>
              </a:spcBef>
              <a:defRPr sz="3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What Democrats/Liberals tend to believe in: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Active government regulation of the economy.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More social spending.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Reallocation of high military spending to social programs.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Less emphasis on policing, prosecution, and incarceration and more emphasis on combating the social problems that lead to crime.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Progressive social values: Equal rights and civil rights protections for LGTBQ persons, keeping abortion legal and accessible, separation of church and state.  </a:t>
            </a:r>
          </a:p>
        </p:txBody>
      </p:sp>
      <p:sp>
        <p:nvSpPr>
          <p:cNvPr id="142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43" name="Why Government, Why Politics?"/>
          <p:cNvSpPr txBox="1"/>
          <p:nvPr/>
        </p:nvSpPr>
        <p:spPr>
          <a:xfrm>
            <a:off x="3598108" y="1007354"/>
            <a:ext cx="6097118" cy="103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Political Ideology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What is government?"/>
          <p:cNvSpPr txBox="1"/>
          <p:nvPr>
            <p:ph type="subTitle" idx="1"/>
          </p:nvPr>
        </p:nvSpPr>
        <p:spPr>
          <a:xfrm>
            <a:off x="1269997" y="2282156"/>
            <a:ext cx="10753344" cy="4935339"/>
          </a:xfrm>
          <a:prstGeom prst="rect">
            <a:avLst/>
          </a:prstGeom>
        </p:spPr>
        <p:txBody>
          <a:bodyPr anchor="ctr"/>
          <a:lstStyle/>
          <a:p>
            <a:pPr marR="40639" algn="l" defTabSz="914400">
              <a:spcBef>
                <a:spcPts val="500"/>
              </a:spcBef>
              <a:defRPr sz="3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Many Americans believe in the Libertarian ideology: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Libertarians believe that government’s only role is to protect people from harm.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Like Conservatives, Libertarians believe in free-market economic independence from government: Low taxes, low regulation.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Isolationist military and foreign policy.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Less social spending.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Government should stay out of people’s moral and religious lives, and well as their health choices.</a:t>
            </a:r>
          </a:p>
        </p:txBody>
      </p:sp>
      <p:sp>
        <p:nvSpPr>
          <p:cNvPr id="146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47" name="Why Government, Why Politics?"/>
          <p:cNvSpPr txBox="1"/>
          <p:nvPr/>
        </p:nvSpPr>
        <p:spPr>
          <a:xfrm>
            <a:off x="3598108" y="1007354"/>
            <a:ext cx="6097118" cy="103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Political Ideology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What is government?"/>
          <p:cNvSpPr txBox="1"/>
          <p:nvPr>
            <p:ph type="subTitle" sz="half" idx="1"/>
          </p:nvPr>
        </p:nvSpPr>
        <p:spPr>
          <a:xfrm>
            <a:off x="1269997" y="2282156"/>
            <a:ext cx="10753344" cy="2994497"/>
          </a:xfrm>
          <a:prstGeom prst="rect">
            <a:avLst/>
          </a:prstGeom>
        </p:spPr>
        <p:txBody>
          <a:bodyPr anchor="ctr"/>
          <a:lstStyle/>
          <a:p>
            <a:pPr marR="40639" algn="l" defTabSz="914400">
              <a:spcBef>
                <a:spcPts val="500"/>
              </a:spcBef>
              <a:defRPr sz="3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Many Americans believe in the Socialist ideology: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Socialists believe that government’s main function is to eradicate the social class differences that exist between people.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Socialists believe in a great deal of economic regulation.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Socialists believe in large amounts of social spending.</a:t>
            </a:r>
          </a:p>
        </p:txBody>
      </p:sp>
      <p:sp>
        <p:nvSpPr>
          <p:cNvPr id="150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1" name="Why Government, Why Politics?"/>
          <p:cNvSpPr txBox="1"/>
          <p:nvPr/>
        </p:nvSpPr>
        <p:spPr>
          <a:xfrm>
            <a:off x="3598108" y="1007354"/>
            <a:ext cx="6097118" cy="103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Political Ideology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What is government?"/>
          <p:cNvSpPr txBox="1"/>
          <p:nvPr>
            <p:ph type="subTitle" sz="quarter" idx="1"/>
          </p:nvPr>
        </p:nvSpPr>
        <p:spPr>
          <a:xfrm>
            <a:off x="1269997" y="2282156"/>
            <a:ext cx="10753344" cy="2092548"/>
          </a:xfrm>
          <a:prstGeom prst="rect">
            <a:avLst/>
          </a:prstGeom>
        </p:spPr>
        <p:txBody>
          <a:bodyPr anchor="ctr"/>
          <a:lstStyle/>
          <a:p>
            <a:pPr marR="40639" algn="l" defTabSz="914400">
              <a:spcBef>
                <a:spcPts val="500"/>
              </a:spcBef>
              <a:defRPr sz="3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Some Americans believe in the Anarchist ideology: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Anarchists oppose the existence of organized government.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Anarchists believe people would be most free without government.</a:t>
            </a:r>
          </a:p>
        </p:txBody>
      </p:sp>
      <p:sp>
        <p:nvSpPr>
          <p:cNvPr id="154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5" name="Why Government, Why Politics?"/>
          <p:cNvSpPr txBox="1"/>
          <p:nvPr/>
        </p:nvSpPr>
        <p:spPr>
          <a:xfrm>
            <a:off x="3598108" y="1007354"/>
            <a:ext cx="6097118" cy="1031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Political Ideology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Most people expect government to:…"/>
          <p:cNvSpPr txBox="1"/>
          <p:nvPr/>
        </p:nvSpPr>
        <p:spPr>
          <a:xfrm>
            <a:off x="3568365" y="4049219"/>
            <a:ext cx="6156619" cy="1655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THE END</a:t>
            </a:r>
          </a:p>
        </p:txBody>
      </p:sp>
      <p:sp>
        <p:nvSpPr>
          <p:cNvPr id="158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