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21"/>
          </p:nvPr>
        </p:nvSpPr>
        <p:spPr>
          <a:xfrm>
            <a:off x="1270000" y="4267112"/>
            <a:ext cx="10464800" cy="609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8"/>
            <a:ext cx="9753604" cy="65057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2"/>
            <a:ext cx="12401550" cy="826770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4"/>
            <a:ext cx="9429750" cy="628650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flickr.com/photos/182229932@N07/48192673542" TargetMode="External"/><Relationship Id="rId3" Type="http://schemas.openxmlformats.org/officeDocument/2006/relationships/hyperlink" Target="https://www.flickr.com/photos/182229932@N07" TargetMode="External"/><Relationship Id="rId4" Type="http://schemas.openxmlformats.org/officeDocument/2006/relationships/hyperlink" Target="https://creativecommons.org/licenses/by/2.0/?ref=ccsearch&amp;atype=rich" TargetMode="External"/><Relationship Id="rId5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7ffbFvKlWqE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7ffbFvKlWqE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7ffbFvKlWqE" TargetMode="Externa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7ffbFvKlWqE" TargetMode="Externa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hapter 1: Why Government, Why Politics?"/>
          <p:cNvSpPr txBox="1"/>
          <p:nvPr>
            <p:ph type="ctrTitle"/>
          </p:nvPr>
        </p:nvSpPr>
        <p:spPr>
          <a:xfrm>
            <a:off x="1270000" y="7264840"/>
            <a:ext cx="10464800" cy="1544356"/>
          </a:xfrm>
          <a:prstGeom prst="rect">
            <a:avLst/>
          </a:prstGeom>
        </p:spPr>
        <p:txBody>
          <a:bodyPr anchor="ctr"/>
          <a:lstStyle>
            <a:lvl1pPr defTabSz="508254">
              <a:defRPr sz="5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Chapter 8: Public Opinion</a:t>
            </a:r>
          </a:p>
        </p:txBody>
      </p:sp>
      <p:sp>
        <p:nvSpPr>
          <p:cNvPr id="120" name="GOV 1101-American Government"/>
          <p:cNvSpPr txBox="1"/>
          <p:nvPr>
            <p:ph type="subTitle" sz="quarter" idx="1"/>
          </p:nvPr>
        </p:nvSpPr>
        <p:spPr>
          <a:xfrm>
            <a:off x="1358900" y="762000"/>
            <a:ext cx="10464800" cy="807941"/>
          </a:xfrm>
          <a:prstGeom prst="rect">
            <a:avLst/>
          </a:prstGeom>
        </p:spPr>
        <p:txBody>
          <a:bodyPr/>
          <a:lstStyle>
            <a:lvl1pPr>
              <a:defRPr sz="5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GOV 1101-American Government</a:t>
            </a:r>
          </a:p>
        </p:txBody>
      </p:sp>
      <p:sp>
        <p:nvSpPr>
          <p:cNvPr id="121" name="Line"/>
          <p:cNvSpPr/>
          <p:nvPr/>
        </p:nvSpPr>
        <p:spPr>
          <a:xfrm>
            <a:off x="1507922" y="7478776"/>
            <a:ext cx="9988954" cy="13"/>
          </a:xfrm>
          <a:prstGeom prst="line">
            <a:avLst/>
          </a:prstGeom>
          <a:ln w="38100">
            <a:solidFill>
              <a:srgbClr val="000000"/>
            </a:solidFill>
            <a:miter lim="400000"/>
            <a:headEnd type="diamond"/>
            <a:tailEnd type="diamond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2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3" name="&quot;White House&quot; by Diego Cambiaso is licensed under CC BY-SA 2.0"/>
          <p:cNvSpPr txBox="1"/>
          <p:nvPr/>
        </p:nvSpPr>
        <p:spPr>
          <a:xfrm>
            <a:off x="4537385" y="6944679"/>
            <a:ext cx="3930030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+mj-lt"/>
                <a:ea typeface="+mj-ea"/>
                <a:cs typeface="+mj-cs"/>
                <a:sym typeface="Helvetica"/>
              </a:defRPr>
            </a:pPr>
            <a:r>
              <a:rPr>
                <a:hlinkClick r:id="rId2" invalidUrl="" action="" tgtFrame="" tooltip="" history="1" highlightClick="0" endSnd="0"/>
              </a:rPr>
              <a:t>"Survey"</a:t>
            </a:r>
            <a:r>
              <a:rPr>
                <a:solidFill>
                  <a:srgbClr val="000000"/>
                </a:solidFill>
              </a:rPr>
              <a:t> by </a:t>
            </a:r>
            <a:r>
              <a:rPr>
                <a:hlinkClick r:id="rId3" invalidUrl="" action="" tgtFrame="" tooltip="" history="1" highlightClick="0" endSnd="0"/>
              </a:rPr>
              <a:t>EpicTop10.com</a:t>
            </a:r>
            <a:r>
              <a:rPr>
                <a:solidFill>
                  <a:srgbClr val="000000"/>
                </a:solidFill>
              </a:rPr>
              <a:t> is licensed under </a:t>
            </a:r>
            <a:r>
              <a:rPr>
                <a:hlinkClick r:id="rId4" invalidUrl="" action="" tgtFrame="" tooltip="" history="1" highlightClick="0" endSnd="0"/>
              </a:rPr>
              <a:t>CC BY 2.0</a:t>
            </a:r>
          </a:p>
        </p:txBody>
      </p:sp>
      <p:pic>
        <p:nvPicPr>
          <p:cNvPr id="124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09890" y="1784349"/>
            <a:ext cx="9873558" cy="496570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254000" dist="127000" dir="162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What is government?"/>
          <p:cNvSpPr txBox="1"/>
          <p:nvPr>
            <p:ph type="subTitle" sz="quarter" idx="1"/>
          </p:nvPr>
        </p:nvSpPr>
        <p:spPr>
          <a:xfrm>
            <a:off x="1269997" y="2282156"/>
            <a:ext cx="10753344" cy="2156644"/>
          </a:xfrm>
          <a:prstGeom prst="rect">
            <a:avLst/>
          </a:prstGeom>
        </p:spPr>
        <p:txBody>
          <a:bodyPr anchor="ctr"/>
          <a:lstStyle/>
          <a:p>
            <a:pPr algn="l" defTabSz="578358"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What is public opinion?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“Public attitudes or beliefs about government or politics.” (</a:t>
            </a:r>
            <a:r>
              <a:rPr i="1"/>
              <a:t>American Government</a:t>
            </a:r>
            <a:r>
              <a:t>, Timothy O. Lenz and Mirya Holman)</a:t>
            </a:r>
          </a:p>
        </p:txBody>
      </p:sp>
      <p:sp>
        <p:nvSpPr>
          <p:cNvPr id="127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28" name="Why Government, Why Politics?"/>
          <p:cNvSpPr txBox="1"/>
          <p:nvPr/>
        </p:nvSpPr>
        <p:spPr>
          <a:xfrm>
            <a:off x="4039925" y="1007353"/>
            <a:ext cx="5213487" cy="10311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Public Opinion</a:t>
            </a:r>
          </a:p>
        </p:txBody>
      </p:sp>
      <p:sp>
        <p:nvSpPr>
          <p:cNvPr id="129" name="Text"/>
          <p:cNvSpPr txBox="1"/>
          <p:nvPr/>
        </p:nvSpPr>
        <p:spPr>
          <a:xfrm>
            <a:off x="6532367" y="6634471"/>
            <a:ext cx="228601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2" invalidUrl="" action="" tgtFrame="" tooltip="" history="1" highlightClick="0" endSnd="0"/>
              </a:rPr>
              <a:t> </a:t>
            </a:r>
          </a:p>
        </p:txBody>
      </p:sp>
      <p:sp>
        <p:nvSpPr>
          <p:cNvPr id="130" name="What is government?"/>
          <p:cNvSpPr txBox="1"/>
          <p:nvPr/>
        </p:nvSpPr>
        <p:spPr>
          <a:xfrm>
            <a:off x="1269997" y="4695102"/>
            <a:ext cx="10753344" cy="7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marR="40639" algn="l" defTabSz="914400">
              <a:defRPr sz="36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Why is public opinion important?</a:t>
            </a:r>
          </a:p>
        </p:txBody>
      </p:sp>
      <p:sp>
        <p:nvSpPr>
          <p:cNvPr id="131" name="As a democratic republic it is important for American political leaders to identify and understand how the public feels on important issues.…"/>
          <p:cNvSpPr txBox="1"/>
          <p:nvPr/>
        </p:nvSpPr>
        <p:spPr>
          <a:xfrm>
            <a:off x="1265936" y="5340656"/>
            <a:ext cx="10761466" cy="149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635000" indent="-317500" algn="l" defTabSz="578358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As a democratic republic it is important for American political leaders to identify and understand how the public feels on important issues.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1"/>
      <p:bldP build="whole" bldLvl="1" animBg="1" rev="0" advAuto="0" spid="131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34" name="Why Government, Why Politics?"/>
          <p:cNvSpPr txBox="1"/>
          <p:nvPr/>
        </p:nvSpPr>
        <p:spPr>
          <a:xfrm>
            <a:off x="4039925" y="1007353"/>
            <a:ext cx="5213487" cy="10311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Public Opinion</a:t>
            </a:r>
          </a:p>
        </p:txBody>
      </p:sp>
      <p:sp>
        <p:nvSpPr>
          <p:cNvPr id="135" name="What is government?"/>
          <p:cNvSpPr txBox="1"/>
          <p:nvPr/>
        </p:nvSpPr>
        <p:spPr>
          <a:xfrm>
            <a:off x="1269998" y="2288425"/>
            <a:ext cx="10464804" cy="1140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algn="l" defTabSz="572516"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Politicians need voters to believe they understand their concerns.</a:t>
            </a:r>
          </a:p>
        </p:txBody>
      </p:sp>
      <p:sp>
        <p:nvSpPr>
          <p:cNvPr id="136" name="George H.W. Bush-Bill Clinton Town Hall Debate (1992)"/>
          <p:cNvSpPr txBox="1"/>
          <p:nvPr/>
        </p:nvSpPr>
        <p:spPr>
          <a:xfrm>
            <a:off x="1265385" y="4145948"/>
            <a:ext cx="10677228" cy="615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2" invalidUrl="" action="" tgtFrame="" tooltip="" history="1" highlightClick="0" endSnd="0"/>
              </a:rPr>
              <a:t>George H.W. Bush-Bill Clinton Town Hall Debate (1992)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What is government?"/>
          <p:cNvSpPr txBox="1"/>
          <p:nvPr>
            <p:ph type="subTitle" sz="quarter" idx="1"/>
          </p:nvPr>
        </p:nvSpPr>
        <p:spPr>
          <a:xfrm>
            <a:off x="1269997" y="2282156"/>
            <a:ext cx="10753344" cy="1219878"/>
          </a:xfrm>
          <a:prstGeom prst="rect">
            <a:avLst/>
          </a:prstGeom>
        </p:spPr>
        <p:txBody>
          <a:bodyPr anchor="ctr"/>
          <a:lstStyle/>
          <a:p>
            <a:pPr algn="l" defTabSz="578358"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United States has a pluralistic society.</a:t>
            </a:r>
          </a:p>
          <a:p>
            <a:pPr marL="635000" indent="-317500" algn="l" defTabSz="457200">
              <a:buSzPct val="100000"/>
              <a:buChar char="•"/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Americans have many different kinds of political beliefs. </a:t>
            </a:r>
          </a:p>
        </p:txBody>
      </p:sp>
      <p:sp>
        <p:nvSpPr>
          <p:cNvPr id="139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40" name="Why Government, Why Politics?"/>
          <p:cNvSpPr txBox="1"/>
          <p:nvPr/>
        </p:nvSpPr>
        <p:spPr>
          <a:xfrm>
            <a:off x="4039925" y="1007353"/>
            <a:ext cx="5213487" cy="10311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Public Opinion</a:t>
            </a:r>
          </a:p>
        </p:txBody>
      </p:sp>
      <p:sp>
        <p:nvSpPr>
          <p:cNvPr id="141" name="Text"/>
          <p:cNvSpPr txBox="1"/>
          <p:nvPr/>
        </p:nvSpPr>
        <p:spPr>
          <a:xfrm>
            <a:off x="6532367" y="6634471"/>
            <a:ext cx="228601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2" invalidUrl="" action="" tgtFrame="" tooltip="" history="1" highlightClick="0" endSnd="0"/>
              </a:rPr>
              <a:t> </a:t>
            </a:r>
          </a:p>
        </p:txBody>
      </p:sp>
      <p:sp>
        <p:nvSpPr>
          <p:cNvPr id="142" name="What is government?"/>
          <p:cNvSpPr txBox="1"/>
          <p:nvPr/>
        </p:nvSpPr>
        <p:spPr>
          <a:xfrm>
            <a:off x="1269997" y="3745636"/>
            <a:ext cx="10753344" cy="33974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R="34197" algn="l" defTabSz="769467">
              <a:defRPr sz="3564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Where do people get their political viewpoints?</a:t>
            </a:r>
          </a:p>
          <a:p>
            <a:pPr marL="534352" marR="34197" indent="-267176" algn="l" defTabSz="769467">
              <a:buClr>
                <a:srgbClr val="000000"/>
              </a:buClr>
              <a:buSzPct val="100000"/>
              <a:buFont typeface="Helvetica"/>
              <a:buChar char="•"/>
              <a:defRPr sz="3168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Family</a:t>
            </a:r>
          </a:p>
          <a:p>
            <a:pPr marL="534352" marR="34197" indent="-267176" algn="l" defTabSz="769467">
              <a:buClr>
                <a:srgbClr val="000000"/>
              </a:buClr>
              <a:buSzPct val="100000"/>
              <a:buFont typeface="Helvetica"/>
              <a:buChar char="•"/>
              <a:defRPr sz="3168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Media</a:t>
            </a:r>
          </a:p>
          <a:p>
            <a:pPr marL="534352" marR="34197" indent="-267176" algn="l" defTabSz="769467">
              <a:buClr>
                <a:srgbClr val="000000"/>
              </a:buClr>
              <a:buSzPct val="100000"/>
              <a:buFont typeface="Helvetica"/>
              <a:buChar char="•"/>
              <a:defRPr sz="3168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School</a:t>
            </a:r>
          </a:p>
          <a:p>
            <a:pPr marL="534352" marR="34197" indent="-267176" algn="l" defTabSz="769467">
              <a:buClr>
                <a:srgbClr val="000000"/>
              </a:buClr>
              <a:buSzPct val="100000"/>
              <a:buFont typeface="Helvetica"/>
              <a:buChar char="•"/>
              <a:defRPr sz="3168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Religious faith</a:t>
            </a:r>
          </a:p>
          <a:p>
            <a:pPr marL="534352" marR="34197" indent="-267176" algn="l" defTabSz="769467">
              <a:buClr>
                <a:srgbClr val="000000"/>
              </a:buClr>
              <a:buSzPct val="100000"/>
              <a:buFont typeface="Helvetica"/>
              <a:buChar char="•"/>
              <a:defRPr sz="3168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Geography</a:t>
            </a:r>
          </a:p>
          <a:p>
            <a:pPr marL="534352" marR="34197" indent="-267176" algn="l" defTabSz="769467">
              <a:buClr>
                <a:srgbClr val="000000"/>
              </a:buClr>
              <a:buSzPct val="100000"/>
              <a:buFont typeface="Helvetica"/>
              <a:buChar char="•"/>
              <a:defRPr sz="3168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Race/Gender/Sex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What is government?"/>
          <p:cNvSpPr txBox="1"/>
          <p:nvPr>
            <p:ph type="subTitle" sz="quarter" idx="1"/>
          </p:nvPr>
        </p:nvSpPr>
        <p:spPr>
          <a:xfrm>
            <a:off x="1269997" y="2282156"/>
            <a:ext cx="10753344" cy="758901"/>
          </a:xfrm>
          <a:prstGeom prst="rect">
            <a:avLst/>
          </a:prstGeom>
        </p:spPr>
        <p:txBody>
          <a:bodyPr anchor="ctr"/>
          <a:lstStyle>
            <a:lvl1pPr algn="l" defTabSz="578358"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Public opinion is measured through opinion polls.</a:t>
            </a:r>
          </a:p>
        </p:txBody>
      </p:sp>
      <p:sp>
        <p:nvSpPr>
          <p:cNvPr id="145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46" name="Why Government, Why Politics?"/>
          <p:cNvSpPr txBox="1"/>
          <p:nvPr/>
        </p:nvSpPr>
        <p:spPr>
          <a:xfrm>
            <a:off x="4039925" y="1007353"/>
            <a:ext cx="5213487" cy="10311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Public Opinion</a:t>
            </a:r>
          </a:p>
        </p:txBody>
      </p:sp>
      <p:sp>
        <p:nvSpPr>
          <p:cNvPr id="147" name="Text"/>
          <p:cNvSpPr txBox="1"/>
          <p:nvPr/>
        </p:nvSpPr>
        <p:spPr>
          <a:xfrm>
            <a:off x="6532367" y="6634471"/>
            <a:ext cx="228601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  <a:hlinkClick r:id="rId2" invalidUrl="" action="" tgtFrame="" tooltip="" history="1" highlightClick="0" endSnd="0"/>
              </a:defRPr>
            </a:lvl1pPr>
          </a:lstStyle>
          <a:p>
            <a:pPr/>
            <a:r>
              <a:rPr>
                <a:hlinkClick r:id="rId2" invalidUrl="" action="" tgtFrame="" tooltip="" history="1" highlightClick="0" endSnd="0"/>
              </a:rPr>
              <a:t> </a:t>
            </a:r>
          </a:p>
        </p:txBody>
      </p:sp>
      <p:sp>
        <p:nvSpPr>
          <p:cNvPr id="148" name="What is government?"/>
          <p:cNvSpPr txBox="1"/>
          <p:nvPr/>
        </p:nvSpPr>
        <p:spPr>
          <a:xfrm>
            <a:off x="1269997" y="3379011"/>
            <a:ext cx="10753344" cy="2103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R="40639" algn="l" defTabSz="914400">
              <a:defRPr sz="38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Polls are scientific.</a:t>
            </a:r>
          </a:p>
          <a:p>
            <a:pPr marL="635000" marR="40639" indent="-317500" algn="l" defTabSz="914400">
              <a:buClr>
                <a:srgbClr val="000000"/>
              </a:buClr>
              <a:buSzPct val="100000"/>
              <a:buFont typeface="Helvetica"/>
              <a:buChar char="•"/>
              <a:defRPr sz="34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statistical formula is used to question a targeted sample of people.</a:t>
            </a:r>
          </a:p>
          <a:p>
            <a:pPr marL="635000" marR="40639" indent="-317500" algn="l" defTabSz="914400">
              <a:buClr>
                <a:srgbClr val="000000"/>
              </a:buClr>
              <a:buSzPct val="100000"/>
              <a:buFont typeface="Helvetica"/>
              <a:buChar char="•"/>
              <a:defRPr sz="34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Polls contain a margin of error.</a:t>
            </a:r>
          </a:p>
        </p:txBody>
      </p:sp>
      <p:sp>
        <p:nvSpPr>
          <p:cNvPr id="149" name="What is government?"/>
          <p:cNvSpPr txBox="1"/>
          <p:nvPr/>
        </p:nvSpPr>
        <p:spPr>
          <a:xfrm>
            <a:off x="1269997" y="5820671"/>
            <a:ext cx="3877237" cy="2014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R="36574" algn="l" defTabSz="822958">
              <a:defRPr sz="3400" u="sng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Example</a:t>
            </a:r>
          </a:p>
          <a:p>
            <a:pPr marR="36574" algn="l" defTabSz="822958">
              <a:defRPr sz="34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Candidate A: 52%</a:t>
            </a:r>
          </a:p>
          <a:p>
            <a:pPr marR="36574" algn="l" defTabSz="822958">
              <a:defRPr sz="34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Candidate B: 48%</a:t>
            </a:r>
          </a:p>
          <a:p>
            <a:pPr marL="571500" marR="36574" indent="-285750" algn="l" defTabSz="822958">
              <a:buClr>
                <a:srgbClr val="000000"/>
              </a:buClr>
              <a:buSzPct val="50000"/>
              <a:buFont typeface="Helvetica"/>
              <a:buChar char="✴"/>
              <a:defRPr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Sampling error +/- 5</a:t>
            </a:r>
          </a:p>
        </p:txBody>
      </p:sp>
      <p:sp>
        <p:nvSpPr>
          <p:cNvPr id="150" name="What is government?"/>
          <p:cNvSpPr txBox="1"/>
          <p:nvPr/>
        </p:nvSpPr>
        <p:spPr>
          <a:xfrm>
            <a:off x="7899397" y="5820671"/>
            <a:ext cx="3877237" cy="2014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marR="36574" algn="l" defTabSz="822958">
              <a:defRPr sz="3400" u="sng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Example</a:t>
            </a:r>
          </a:p>
          <a:p>
            <a:pPr marR="36574" algn="l" defTabSz="822958">
              <a:defRPr sz="34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Candidate A: 54%</a:t>
            </a:r>
          </a:p>
          <a:p>
            <a:pPr marR="36574" algn="l" defTabSz="822958">
              <a:defRPr sz="34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Candidate B: 46%</a:t>
            </a:r>
          </a:p>
          <a:p>
            <a:pPr marL="571500" marR="36574" indent="-285750" algn="l" defTabSz="822958">
              <a:buClr>
                <a:srgbClr val="000000"/>
              </a:buClr>
              <a:buSzPct val="50000"/>
              <a:buFont typeface="Helvetica"/>
              <a:buChar char="✴"/>
              <a:defRPr sz="300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Sampling error +/- 5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0" grpId="3"/>
      <p:bldP build="whole" bldLvl="1" animBg="1" rev="0" advAuto="0" spid="149" grpId="2"/>
      <p:bldP build="p" bldLvl="5" animBg="1" rev="0" advAuto="0" spid="14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FFF"/>
            </a:gs>
            <a:gs pos="100000">
              <a:srgbClr val="D6D6D6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Most people expect government to:…"/>
          <p:cNvSpPr txBox="1"/>
          <p:nvPr/>
        </p:nvSpPr>
        <p:spPr>
          <a:xfrm>
            <a:off x="3568365" y="4049219"/>
            <a:ext cx="6156616" cy="16551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1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THE END</a:t>
            </a:r>
          </a:p>
        </p:txBody>
      </p:sp>
      <p:sp>
        <p:nvSpPr>
          <p:cNvPr id="153" name="Rectangle"/>
          <p:cNvSpPr/>
          <p:nvPr/>
        </p:nvSpPr>
        <p:spPr>
          <a:xfrm>
            <a:off x="679601" y="775001"/>
            <a:ext cx="11934136" cy="8203597"/>
          </a:xfrm>
          <a:prstGeom prst="rect">
            <a:avLst/>
          </a:prstGeom>
          <a:ln w="25400">
            <a:solidFill>
              <a:srgbClr val="5E5E5E"/>
            </a:solidFill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