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8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flickr.com/photos/36913457@N05/3833933930" TargetMode="External"/><Relationship Id="rId3" Type="http://schemas.openxmlformats.org/officeDocument/2006/relationships/hyperlink" Target="https://www.flickr.com/photos/36913457@N05" TargetMode="External"/><Relationship Id="rId4" Type="http://schemas.openxmlformats.org/officeDocument/2006/relationships/hyperlink" Target="https://creativecommons.org/licenses/by-nc-nd/2.0/?ref=ccsearch&amp;atype=rich" TargetMode="External"/><Relationship Id="rId5" Type="http://schemas.openxmlformats.org/officeDocument/2006/relationships/image" Target="../media/image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GvtNyOzGogc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hapter 1: Why Government, Why Politics?"/>
          <p:cNvSpPr txBox="1"/>
          <p:nvPr>
            <p:ph type="ctrTitle"/>
          </p:nvPr>
        </p:nvSpPr>
        <p:spPr>
          <a:xfrm>
            <a:off x="1270000" y="7264840"/>
            <a:ext cx="10464800" cy="1544355"/>
          </a:xfrm>
          <a:prstGeom prst="rect">
            <a:avLst/>
          </a:prstGeom>
        </p:spPr>
        <p:txBody>
          <a:bodyPr anchor="ctr"/>
          <a:lstStyle>
            <a:lvl1pPr defTabSz="508254">
              <a:defRPr sz="4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7: The Media, Government, and Politics</a:t>
            </a:r>
          </a:p>
        </p:txBody>
      </p:sp>
      <p:sp>
        <p:nvSpPr>
          <p:cNvPr id="120" name="GOV 1101-American Government"/>
          <p:cNvSpPr txBox="1"/>
          <p:nvPr>
            <p:ph type="subTitle" sz="quarter" idx="1"/>
          </p:nvPr>
        </p:nvSpPr>
        <p:spPr>
          <a:xfrm>
            <a:off x="1358900" y="762000"/>
            <a:ext cx="10464800" cy="80794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GOV 1101-American Government</a:t>
            </a:r>
          </a:p>
        </p:txBody>
      </p:sp>
      <p:sp>
        <p:nvSpPr>
          <p:cNvPr id="121" name="Line"/>
          <p:cNvSpPr/>
          <p:nvPr/>
        </p:nvSpPr>
        <p:spPr>
          <a:xfrm>
            <a:off x="1507925" y="7478776"/>
            <a:ext cx="9988948" cy="13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diamond"/>
            <a:tailEnd type="diamond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22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3" name="&quot;White House&quot; by Diego Cambiaso is licensed under CC BY-SA 2.0"/>
          <p:cNvSpPr txBox="1"/>
          <p:nvPr/>
        </p:nvSpPr>
        <p:spPr>
          <a:xfrm>
            <a:off x="4250852" y="6944679"/>
            <a:ext cx="4503093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hlinkClick r:id="rId2" invalidUrl="" action="" tgtFrame="" tooltip="" history="1" highlightClick="0" endSnd="0"/>
              </a:rPr>
              <a:t>"DSC00034"</a:t>
            </a:r>
            <a:r>
              <a:rPr>
                <a:solidFill>
                  <a:srgbClr val="000000"/>
                </a:solidFill>
              </a:rPr>
              <a:t> by </a:t>
            </a:r>
            <a:r>
              <a:rPr>
                <a:hlinkClick r:id="rId3" invalidUrl="" action="" tgtFrame="" tooltip="" history="1" highlightClick="0" endSnd="0"/>
              </a:rPr>
              <a:t>nathanryder</a:t>
            </a:r>
            <a:r>
              <a:rPr>
                <a:solidFill>
                  <a:srgbClr val="000000"/>
                </a:solidFill>
              </a:rPr>
              <a:t> is licensed under </a:t>
            </a:r>
            <a:r>
              <a:rPr>
                <a:hlinkClick r:id="rId4" invalidUrl="" action="" tgtFrame="" tooltip="" history="1" highlightClick="0" endSnd="0"/>
              </a:rPr>
              <a:t>CC BY-NC-ND 2.0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39109" y="1742076"/>
            <a:ext cx="6815122" cy="511134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What is government?"/>
          <p:cNvSpPr txBox="1"/>
          <p:nvPr>
            <p:ph type="subTitle" sz="quarter" idx="1"/>
          </p:nvPr>
        </p:nvSpPr>
        <p:spPr>
          <a:xfrm>
            <a:off x="1269997" y="2282156"/>
            <a:ext cx="10753344" cy="1721163"/>
          </a:xfrm>
          <a:prstGeom prst="rect">
            <a:avLst/>
          </a:prstGeom>
        </p:spPr>
        <p:txBody>
          <a:bodyPr anchor="ctr"/>
          <a:lstStyle/>
          <a:p>
            <a:pPr algn="l" defTabSz="578358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national role do the media have?</a:t>
            </a:r>
          </a:p>
          <a:p>
            <a:pPr marL="635000" indent="-317500" algn="l" defTabSz="457200">
              <a:buSzPct val="100000"/>
              <a:buChar char="•"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inform the public.</a:t>
            </a:r>
          </a:p>
          <a:p>
            <a:pPr marL="635000" indent="-317500" algn="l" defTabSz="457200">
              <a:buSzPct val="100000"/>
              <a:buChar char="•"/>
              <a:defRPr sz="3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To serve as a watchdog on government.</a:t>
            </a:r>
          </a:p>
        </p:txBody>
      </p:sp>
      <p:sp>
        <p:nvSpPr>
          <p:cNvPr id="127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8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  <p:sp>
        <p:nvSpPr>
          <p:cNvPr id="129" name="What is government?"/>
          <p:cNvSpPr txBox="1"/>
          <p:nvPr/>
        </p:nvSpPr>
        <p:spPr>
          <a:xfrm>
            <a:off x="1269998" y="4320425"/>
            <a:ext cx="10464804" cy="2076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Some of the biggest government scandals were uncovered by the press:</a:t>
            </a:r>
          </a:p>
          <a:p>
            <a:pPr marL="635000" indent="-317500" algn="l">
              <a:buSzPct val="100000"/>
              <a:buChar char="•"/>
              <a:defRPr sz="3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Watergate scandal was discovered by </a:t>
            </a:r>
            <a:r>
              <a:rPr i="1"/>
              <a:t>The Washington Post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at is government?"/>
          <p:cNvSpPr txBox="1"/>
          <p:nvPr>
            <p:ph type="subTitle" sz="quarter" idx="1"/>
          </p:nvPr>
        </p:nvSpPr>
        <p:spPr>
          <a:xfrm>
            <a:off x="1269997" y="2282156"/>
            <a:ext cx="10753344" cy="2241749"/>
          </a:xfrm>
          <a:prstGeom prst="rect">
            <a:avLst/>
          </a:prstGeom>
        </p:spPr>
        <p:txBody>
          <a:bodyPr anchor="ctr"/>
          <a:lstStyle/>
          <a:p>
            <a:pPr algn="l" defTabSz="566790">
              <a:defRPr sz="3136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Because it has such an important role, the media has powerful constitutional freedoms.</a:t>
            </a:r>
          </a:p>
          <a:p>
            <a:pPr marL="622300" indent="-311150" algn="l" defTabSz="448055">
              <a:buSzPct val="100000"/>
              <a:buChar char="•"/>
              <a:defRPr sz="284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1st Amendment guarantees freedom of the press.</a:t>
            </a:r>
          </a:p>
          <a:p>
            <a:pPr marL="622300" indent="-311150" algn="l" defTabSz="448055">
              <a:buSzPct val="100000"/>
              <a:buChar char="•"/>
              <a:defRPr sz="2842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Freedom of the press is designed to protect the nature of our democracy.</a:t>
            </a:r>
          </a:p>
        </p:txBody>
      </p:sp>
      <p:sp>
        <p:nvSpPr>
          <p:cNvPr id="132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33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  <p:sp>
        <p:nvSpPr>
          <p:cNvPr id="134" name="What is government?"/>
          <p:cNvSpPr txBox="1"/>
          <p:nvPr/>
        </p:nvSpPr>
        <p:spPr>
          <a:xfrm>
            <a:off x="1269998" y="4613021"/>
            <a:ext cx="10464804" cy="9779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algn="l" defTabSz="56083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1st Amendment prohibits government from passing laws that prevent journalists from publishing facts and conducting investigations.</a:t>
            </a:r>
          </a:p>
        </p:txBody>
      </p:sp>
      <p:sp>
        <p:nvSpPr>
          <p:cNvPr id="135" name="What is government?"/>
          <p:cNvSpPr txBox="1"/>
          <p:nvPr/>
        </p:nvSpPr>
        <p:spPr>
          <a:xfrm>
            <a:off x="1269998" y="5502302"/>
            <a:ext cx="10464804" cy="136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317500" algn="l" defTabSz="560830"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It prohibits government from engaging in </a:t>
            </a:r>
            <a:r>
              <a:rPr i="1"/>
              <a:t>prior restraint</a:t>
            </a:r>
            <a:r>
              <a:t>, which means to prevent a publication that the government does not want to become public.</a:t>
            </a:r>
          </a:p>
        </p:txBody>
      </p:sp>
      <p:sp>
        <p:nvSpPr>
          <p:cNvPr id="136" name="What is government?"/>
          <p:cNvSpPr txBox="1"/>
          <p:nvPr/>
        </p:nvSpPr>
        <p:spPr>
          <a:xfrm>
            <a:off x="1269998" y="6982280"/>
            <a:ext cx="10464804" cy="181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60830"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are two basic limitations on the freedom of the press:</a:t>
            </a:r>
          </a:p>
          <a:p>
            <a:pPr marL="635000" indent="-317500" algn="l" defTabSz="560830"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Libel.</a:t>
            </a:r>
          </a:p>
          <a:p>
            <a:pPr marL="635000" indent="-317500" algn="l" defTabSz="560830">
              <a:buSzPct val="100000"/>
              <a:buChar char="•"/>
              <a:defRPr sz="2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Certain instances where the protection of individual privacy is considered more important than the public’s right to know.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3"/>
      <p:bldP build="whole" bldLvl="1" animBg="1" rev="0" advAuto="0" spid="134" grpId="1"/>
      <p:bldP build="whole" bldLvl="1" animBg="1" rev="0" advAuto="0" spid="135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is government?"/>
          <p:cNvSpPr txBox="1"/>
          <p:nvPr>
            <p:ph type="subTitle" sz="quarter" idx="1"/>
          </p:nvPr>
        </p:nvSpPr>
        <p:spPr>
          <a:xfrm>
            <a:off x="1269997" y="2282156"/>
            <a:ext cx="10753344" cy="1204779"/>
          </a:xfrm>
          <a:prstGeom prst="rect">
            <a:avLst/>
          </a:prstGeom>
        </p:spPr>
        <p:txBody>
          <a:bodyPr anchor="ctr"/>
          <a:lstStyle/>
          <a:p>
            <a:pPr algn="l" defTabSz="578358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is the mass media? </a:t>
            </a:r>
          </a:p>
          <a:p>
            <a:pPr marL="635000" indent="-317500" algn="l" defTabSz="457200">
              <a:buSzPct val="100000"/>
              <a:buChar char="•"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Media that reaches a lot of people.</a:t>
            </a:r>
          </a:p>
        </p:txBody>
      </p:sp>
      <p:sp>
        <p:nvSpPr>
          <p:cNvPr id="139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0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  <p:sp>
        <p:nvSpPr>
          <p:cNvPr id="141" name="What is government?"/>
          <p:cNvSpPr txBox="1"/>
          <p:nvPr/>
        </p:nvSpPr>
        <p:spPr>
          <a:xfrm>
            <a:off x="1269998" y="3804041"/>
            <a:ext cx="10464804" cy="4115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60830">
              <a:spcBef>
                <a:spcPts val="500"/>
              </a:spcBef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Evolution of mass media in the United States: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Newspapers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Radio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Network Television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Cable Television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Internet 1.0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Internet 2.0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is government?"/>
          <p:cNvSpPr txBox="1"/>
          <p:nvPr>
            <p:ph type="subTitle" sz="quarter" idx="1"/>
          </p:nvPr>
        </p:nvSpPr>
        <p:spPr>
          <a:xfrm>
            <a:off x="1269997" y="2282156"/>
            <a:ext cx="10753344" cy="1205374"/>
          </a:xfrm>
          <a:prstGeom prst="rect">
            <a:avLst/>
          </a:prstGeom>
        </p:spPr>
        <p:txBody>
          <a:bodyPr anchor="ctr"/>
          <a:lstStyle/>
          <a:p>
            <a:pPr algn="l" defTabSz="578358"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media is often criticized for being too partisan. </a:t>
            </a:r>
          </a:p>
          <a:p>
            <a:pPr marL="635000" indent="-317500" algn="l" defTabSz="457200">
              <a:buSzPct val="100000"/>
              <a:buChar char="•"/>
              <a:defRPr sz="3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American media has always been partisan.</a:t>
            </a:r>
          </a:p>
        </p:txBody>
      </p:sp>
      <p:sp>
        <p:nvSpPr>
          <p:cNvPr id="144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45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  <p:sp>
        <p:nvSpPr>
          <p:cNvPr id="146" name="What is government?"/>
          <p:cNvSpPr txBox="1"/>
          <p:nvPr/>
        </p:nvSpPr>
        <p:spPr>
          <a:xfrm>
            <a:off x="1269997" y="3804637"/>
            <a:ext cx="10753344" cy="23630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578358">
              <a:spcBef>
                <a:spcPts val="500"/>
              </a:spcBef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Cable TV and the Internet has changed the way news is delivered.</a:t>
            </a:r>
          </a:p>
          <a:p>
            <a:pPr marL="635000" marR="40639" indent="-317500" algn="l" defTabSz="914400"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media has become more partisan.</a:t>
            </a:r>
          </a:p>
          <a:p>
            <a:pPr marL="635000" marR="40639" indent="-317500" algn="l" defTabSz="914400">
              <a:buClr>
                <a:srgbClr val="000000"/>
              </a:buClr>
              <a:buSzPct val="100000"/>
              <a:buFont typeface="Times New Roman"/>
              <a:buChar char="•"/>
              <a:defRPr sz="34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More people are “narrowcasting.”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is government?"/>
          <p:cNvSpPr txBox="1"/>
          <p:nvPr>
            <p:ph type="subTitle" sz="quarter" idx="1"/>
          </p:nvPr>
        </p:nvSpPr>
        <p:spPr>
          <a:xfrm>
            <a:off x="1269997" y="2282156"/>
            <a:ext cx="10753344" cy="1264459"/>
          </a:xfrm>
          <a:prstGeom prst="rect">
            <a:avLst/>
          </a:prstGeom>
        </p:spPr>
        <p:txBody>
          <a:bodyPr anchor="ctr"/>
          <a:lstStyle/>
          <a:p>
            <a:pPr algn="l" defTabSz="578358">
              <a:spcBef>
                <a:spcPts val="500"/>
              </a:spcBef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is more corporate ownership of the media.</a:t>
            </a:r>
          </a:p>
          <a:p>
            <a:pPr marL="635000" indent="-317500" algn="l" defTabSz="578358">
              <a:spcBef>
                <a:spcPts val="500"/>
              </a:spcBef>
              <a:buSzPct val="100000"/>
              <a:buChar char="•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has led to more bias in the media.</a:t>
            </a:r>
          </a:p>
        </p:txBody>
      </p:sp>
      <p:sp>
        <p:nvSpPr>
          <p:cNvPr id="149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0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  <p:sp>
        <p:nvSpPr>
          <p:cNvPr id="151" name="There is also more competition among media outlets.…"/>
          <p:cNvSpPr txBox="1"/>
          <p:nvPr/>
        </p:nvSpPr>
        <p:spPr>
          <a:xfrm>
            <a:off x="1270718" y="3812921"/>
            <a:ext cx="10751902" cy="1262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78358">
              <a:spcBef>
                <a:spcPts val="500"/>
              </a:spcBef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There is also more competition among media outlets. </a:t>
            </a:r>
          </a:p>
          <a:p>
            <a:pPr marL="635000" indent="-317500" algn="l" defTabSz="578358">
              <a:spcBef>
                <a:spcPts val="500"/>
              </a:spcBef>
              <a:buClr>
                <a:srgbClr val="000000"/>
              </a:buClr>
              <a:buSzPct val="100000"/>
              <a:buChar char="•"/>
              <a:defRPr sz="38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This creates a “feeding frenzy.”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What is government?"/>
          <p:cNvSpPr txBox="1"/>
          <p:nvPr>
            <p:ph type="subTitle" sz="quarter" idx="1"/>
          </p:nvPr>
        </p:nvSpPr>
        <p:spPr>
          <a:xfrm>
            <a:off x="1269997" y="4244571"/>
            <a:ext cx="10753344" cy="1264460"/>
          </a:xfrm>
          <a:prstGeom prst="rect">
            <a:avLst/>
          </a:prstGeom>
        </p:spPr>
        <p:txBody>
          <a:bodyPr anchor="ctr"/>
          <a:lstStyle>
            <a:lvl1pPr defTabSz="578358">
              <a:spcBef>
                <a:spcPts val="500"/>
              </a:spcBef>
              <a:defRPr sz="3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  <a:hlinkClick r:id="rId2" invalidUrl="" action="" tgtFrame="" tooltip="" history="1" highlightClick="0" endSnd="0"/>
              </a:defRPr>
            </a:lvl1pPr>
          </a:lstStyle>
          <a:p>
            <a:pPr/>
            <a:r>
              <a:rPr>
                <a:hlinkClick r:id="rId2" invalidUrl="" action="" tgtFrame="" tooltip="" history="1" highlightClick="0" endSnd="0"/>
              </a:rPr>
              <a:t>Jon Oliver’s report on Sinclair Broadcast Group, “Last Week Tonight” (HBO, July 2017)</a:t>
            </a:r>
          </a:p>
        </p:txBody>
      </p:sp>
      <p:sp>
        <p:nvSpPr>
          <p:cNvPr id="154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5" name="Why Government, Why Politics?"/>
          <p:cNvSpPr txBox="1"/>
          <p:nvPr/>
        </p:nvSpPr>
        <p:spPr>
          <a:xfrm>
            <a:off x="1236937" y="1080859"/>
            <a:ext cx="10819459" cy="884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600" u="sng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Media, Government, and Politics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D6D6D6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Most people expect government to:…"/>
          <p:cNvSpPr txBox="1"/>
          <p:nvPr/>
        </p:nvSpPr>
        <p:spPr>
          <a:xfrm>
            <a:off x="3568365" y="4049219"/>
            <a:ext cx="6156615" cy="1655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1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END</a:t>
            </a:r>
          </a:p>
        </p:txBody>
      </p:sp>
      <p:sp>
        <p:nvSpPr>
          <p:cNvPr id="158" name="Rectangle"/>
          <p:cNvSpPr/>
          <p:nvPr/>
        </p:nvSpPr>
        <p:spPr>
          <a:xfrm>
            <a:off x="679601" y="775001"/>
            <a:ext cx="11934136" cy="8203597"/>
          </a:xfrm>
          <a:prstGeom prst="rect">
            <a:avLst/>
          </a:prstGeom>
          <a:ln w="25400">
            <a:solidFill>
              <a:srgbClr val="5E5E5E"/>
            </a:solidFill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