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21"/>
          </p:nvPr>
        </p:nvSpPr>
        <p:spPr>
          <a:xfrm>
            <a:off x="1270000" y="4267112"/>
            <a:ext cx="10464800" cy="609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2"/>
            <a:ext cx="12401550" cy="82677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4"/>
            <a:ext cx="9429750" cy="62865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hyperlink" Target="https://www.flickr.com/photos/16698683@N00/15870725062" TargetMode="External"/><Relationship Id="rId4" Type="http://schemas.openxmlformats.org/officeDocument/2006/relationships/hyperlink" Target="https://www.flickr.com/photos/16698683@N00" TargetMode="External"/><Relationship Id="rId5" Type="http://schemas.openxmlformats.org/officeDocument/2006/relationships/hyperlink" Target="https://creativecommons.org/licenses/by-sa/2.0/?ref=ccsearch&amp;atype=rich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hyperlink" Target="https://commons.wikimedia.org/w/index.php?curid=83599512" TargetMode="External"/><Relationship Id="rId4" Type="http://schemas.openxmlformats.org/officeDocument/2006/relationships/hyperlink" Target="https://commons.wikimedia.org/w/index.php?title=User:Altakan&amp;action=edit&amp;redlink=1" TargetMode="External"/><Relationship Id="rId5" Type="http://schemas.openxmlformats.org/officeDocument/2006/relationships/hyperlink" Target="https://creativecommons.org/licenses/by-sa/4.0?ref=ccsearch&amp;atype=rich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hapter 1: Why Government, Why Politics?"/>
          <p:cNvSpPr txBox="1"/>
          <p:nvPr>
            <p:ph type="ctrTitle"/>
          </p:nvPr>
        </p:nvSpPr>
        <p:spPr>
          <a:xfrm>
            <a:off x="1270000" y="7264840"/>
            <a:ext cx="10464800" cy="1544349"/>
          </a:xfrm>
          <a:prstGeom prst="rect">
            <a:avLst/>
          </a:prstGeom>
        </p:spPr>
        <p:txBody>
          <a:bodyPr anchor="ctr"/>
          <a:lstStyle>
            <a:lvl1pPr defTabSz="508254">
              <a:defRPr sz="7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Chapter 4: The Presidency</a:t>
            </a:r>
          </a:p>
        </p:txBody>
      </p:sp>
      <p:sp>
        <p:nvSpPr>
          <p:cNvPr id="120" name="GOV 1101-American Government"/>
          <p:cNvSpPr txBox="1"/>
          <p:nvPr>
            <p:ph type="subTitle" sz="quarter" idx="1"/>
          </p:nvPr>
        </p:nvSpPr>
        <p:spPr>
          <a:xfrm>
            <a:off x="1358900" y="762000"/>
            <a:ext cx="10464800" cy="807941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GOV 1101-American Government</a:t>
            </a:r>
          </a:p>
        </p:txBody>
      </p:sp>
      <p:sp>
        <p:nvSpPr>
          <p:cNvPr id="121" name="Line"/>
          <p:cNvSpPr/>
          <p:nvPr/>
        </p:nvSpPr>
        <p:spPr>
          <a:xfrm>
            <a:off x="1507930" y="7212079"/>
            <a:ext cx="9988941" cy="7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diamond"/>
            <a:tailEnd type="diamond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2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5556" y="1765942"/>
            <a:ext cx="7382224" cy="475550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sp>
        <p:nvSpPr>
          <p:cNvPr id="124" name="&quot;White House&quot; by Diego Cambiaso is licensed under CC BY-SA 2.0"/>
          <p:cNvSpPr txBox="1"/>
          <p:nvPr/>
        </p:nvSpPr>
        <p:spPr>
          <a:xfrm>
            <a:off x="4267682" y="6697029"/>
            <a:ext cx="464723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hlinkClick r:id="rId3" invalidUrl="" action="" tgtFrame="" tooltip="" history="1" highlightClick="0" endSnd="0"/>
              </a:rPr>
              <a:t>"White House"</a:t>
            </a:r>
            <a:r>
              <a:rPr u="none">
                <a:solidFill>
                  <a:srgbClr val="333333"/>
                </a:solidFill>
                <a:uFillTx/>
              </a:rPr>
              <a:t> by </a:t>
            </a:r>
            <a:r>
              <a:rPr>
                <a:hlinkClick r:id="rId4" invalidUrl="" action="" tgtFrame="" tooltip="" history="1" highlightClick="0" endSnd="0"/>
              </a:rPr>
              <a:t>Diego Cambiaso</a:t>
            </a:r>
            <a:r>
              <a:rPr u="none">
                <a:solidFill>
                  <a:srgbClr val="333333"/>
                </a:solidFill>
                <a:uFillTx/>
              </a:rPr>
              <a:t> is licensed under </a:t>
            </a:r>
            <a:r>
              <a:rPr>
                <a:hlinkClick r:id="rId5" invalidUrl="" action="" tgtFrame="" tooltip="" history="1" highlightClick="0" endSnd="0"/>
              </a:rPr>
              <a:t>CC BY-SA 2.0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What is government?"/>
          <p:cNvSpPr txBox="1"/>
          <p:nvPr>
            <p:ph type="subTitle" sz="quarter" idx="1"/>
          </p:nvPr>
        </p:nvSpPr>
        <p:spPr>
          <a:xfrm>
            <a:off x="1269999" y="2269457"/>
            <a:ext cx="10464801" cy="756201"/>
          </a:xfrm>
          <a:prstGeom prst="rect">
            <a:avLst/>
          </a:prstGeom>
        </p:spPr>
        <p:txBody>
          <a:bodyPr anchor="ctr"/>
          <a:lstStyle>
            <a:lvl1pPr algn="l">
              <a:spcBef>
                <a:spcPts val="1000"/>
              </a:spcBef>
              <a:defRPr sz="43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Presidents have different sources of power.</a:t>
            </a:r>
          </a:p>
        </p:txBody>
      </p:sp>
      <p:sp>
        <p:nvSpPr>
          <p:cNvPr id="173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4" name="Why Government, Why Politics?"/>
          <p:cNvSpPr txBox="1"/>
          <p:nvPr/>
        </p:nvSpPr>
        <p:spPr>
          <a:xfrm>
            <a:off x="3601070" y="940204"/>
            <a:ext cx="6091189" cy="116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Presidency</a:t>
            </a:r>
          </a:p>
        </p:txBody>
      </p:sp>
      <p:sp>
        <p:nvSpPr>
          <p:cNvPr id="175" name="“The institutions and processes that make and implement authoritative decisions for a society.” (American Government, Timothy O. Lenz and Mirya Holman)"/>
          <p:cNvSpPr txBox="1"/>
          <p:nvPr/>
        </p:nvSpPr>
        <p:spPr>
          <a:xfrm>
            <a:off x="1772108" y="3176702"/>
            <a:ext cx="10324115" cy="899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17500" marR="40639" indent="-317500" algn="l" defTabSz="914400">
              <a:spcBef>
                <a:spcPts val="1000"/>
              </a:spcBef>
              <a:buClr>
                <a:srgbClr val="000000"/>
              </a:buClr>
              <a:buSzPct val="95000"/>
              <a:buFont typeface="Book Antiqua"/>
              <a:buChar char="•"/>
              <a:defRPr sz="2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Enumerated powers are directly stated in the Article II of the Constitution. (The power to make treaties, The power to hire people)</a:t>
            </a:r>
          </a:p>
        </p:txBody>
      </p:sp>
      <p:sp>
        <p:nvSpPr>
          <p:cNvPr id="176" name="“The institutions and processes that make and implement authoritative decisions for a society.” (American Government, Timothy O. Lenz and Mirya Holman)"/>
          <p:cNvSpPr txBox="1"/>
          <p:nvPr/>
        </p:nvSpPr>
        <p:spPr>
          <a:xfrm>
            <a:off x="1772108" y="4252450"/>
            <a:ext cx="103241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7500" marR="40639" indent="-317500" algn="l" defTabSz="914400">
              <a:spcBef>
                <a:spcPts val="1000"/>
              </a:spcBef>
              <a:buClr>
                <a:srgbClr val="000000"/>
              </a:buClr>
              <a:buSzPct val="100000"/>
              <a:buFont typeface="Book Antiqua"/>
              <a:buChar char="•"/>
              <a:defRPr sz="2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Implied powers are not enumerated in the Constitution, but that are logically related to them. 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(The power to fire people)</a:t>
            </a:r>
          </a:p>
        </p:txBody>
      </p:sp>
      <p:sp>
        <p:nvSpPr>
          <p:cNvPr id="177" name="“The institutions and processes that make and implement authoritative decisions for a society.” (American Government, Timothy O. Lenz and Mirya Holman)"/>
          <p:cNvSpPr txBox="1"/>
          <p:nvPr/>
        </p:nvSpPr>
        <p:spPr>
          <a:xfrm>
            <a:off x="1772108" y="5356004"/>
            <a:ext cx="10324115" cy="1305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17500" marR="40639" indent="-317500" algn="l" defTabSz="914400">
              <a:spcBef>
                <a:spcPts val="1000"/>
              </a:spcBef>
              <a:buClr>
                <a:srgbClr val="000000"/>
              </a:buClr>
              <a:buSzPct val="100000"/>
              <a:buFont typeface="Book Antiqua"/>
              <a:buChar char="•"/>
              <a:defRPr sz="2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Inherent powers are powers that Presidents claim as inherent in the office; powers that the President has simply because the President is the President. (The power to use military force)</a:t>
            </a:r>
          </a:p>
        </p:txBody>
      </p:sp>
      <p:sp>
        <p:nvSpPr>
          <p:cNvPr id="178" name="“The institutions and processes that make and implement authoritative decisions for a society.” (American Government, Timothy O. Lenz and Mirya Holman)"/>
          <p:cNvSpPr txBox="1"/>
          <p:nvPr/>
        </p:nvSpPr>
        <p:spPr>
          <a:xfrm>
            <a:off x="1772108" y="6825450"/>
            <a:ext cx="10324115" cy="1305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17500" marR="40639" indent="-317500" algn="l" defTabSz="914400">
              <a:spcBef>
                <a:spcPts val="1000"/>
              </a:spcBef>
              <a:buClr>
                <a:srgbClr val="000000"/>
              </a:buClr>
              <a:buSzPct val="100000"/>
              <a:buFont typeface="Book Antiqua"/>
              <a:buChar char="•"/>
              <a:defRPr sz="2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Statutory powers are delegated to Presidents by congressional statute. (Authorizations for the Use of Military Force in Afghanistan and Iraq-2002)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4"/>
      <p:bldP build="whole" bldLvl="1" animBg="1" rev="0" advAuto="0" spid="175" grpId="1"/>
      <p:bldP build="whole" bldLvl="1" animBg="1" rev="0" advAuto="0" spid="177" grpId="3"/>
      <p:bldP build="whole" bldLvl="1" animBg="1" rev="0" advAuto="0" spid="17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What is government?"/>
          <p:cNvSpPr txBox="1"/>
          <p:nvPr>
            <p:ph type="subTitle" sz="quarter" idx="1"/>
          </p:nvPr>
        </p:nvSpPr>
        <p:spPr>
          <a:xfrm>
            <a:off x="1269999" y="2269457"/>
            <a:ext cx="10464801" cy="756201"/>
          </a:xfrm>
          <a:prstGeom prst="rect">
            <a:avLst/>
          </a:prstGeom>
        </p:spPr>
        <p:txBody>
          <a:bodyPr anchor="ctr"/>
          <a:lstStyle>
            <a:lvl1pPr algn="l">
              <a:spcBef>
                <a:spcPts val="1000"/>
              </a:spcBef>
              <a:defRPr sz="39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Presidents also have informal power.</a:t>
            </a:r>
          </a:p>
        </p:txBody>
      </p:sp>
      <p:sp>
        <p:nvSpPr>
          <p:cNvPr id="181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2" name="Why Government, Why Politics?"/>
          <p:cNvSpPr txBox="1"/>
          <p:nvPr/>
        </p:nvSpPr>
        <p:spPr>
          <a:xfrm>
            <a:off x="3601071" y="940204"/>
            <a:ext cx="6091189" cy="116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Presidency</a:t>
            </a:r>
          </a:p>
        </p:txBody>
      </p:sp>
      <p:sp>
        <p:nvSpPr>
          <p:cNvPr id="183" name="“The institutions and processes that make and implement authoritative decisions for a society.” (American Government, Timothy O. Lenz and Mirya Holman)"/>
          <p:cNvSpPr txBox="1"/>
          <p:nvPr/>
        </p:nvSpPr>
        <p:spPr>
          <a:xfrm>
            <a:off x="1772108" y="3044431"/>
            <a:ext cx="10324115" cy="554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17500" marR="40639" indent="-317500" algn="l" defTabSz="914400">
              <a:spcBef>
                <a:spcPts val="1000"/>
              </a:spcBef>
              <a:buClr>
                <a:srgbClr val="000000"/>
              </a:buClr>
              <a:buSzPct val="95000"/>
              <a:buFont typeface="Book Antiqua"/>
              <a:buChar char="•"/>
              <a:defRPr sz="3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president is the leader of his political party.</a:t>
            </a:r>
          </a:p>
        </p:txBody>
      </p:sp>
      <p:sp>
        <p:nvSpPr>
          <p:cNvPr id="184" name="“The institutions and processes that make and implement authoritative decisions for a society.” (American Government, Timothy O. Lenz and Mirya Holman)"/>
          <p:cNvSpPr txBox="1"/>
          <p:nvPr/>
        </p:nvSpPr>
        <p:spPr>
          <a:xfrm>
            <a:off x="1772108" y="4767076"/>
            <a:ext cx="10324115" cy="102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17500" marR="40639" indent="-317500" algn="l" defTabSz="914400">
              <a:spcBef>
                <a:spcPts val="1000"/>
              </a:spcBef>
              <a:buClr>
                <a:srgbClr val="000000"/>
              </a:buClr>
              <a:buSzPct val="100000"/>
              <a:buFont typeface="Book Antiqua"/>
              <a:buChar char="•"/>
              <a:defRPr sz="3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Presidents have to cultivate public opinion and know how to engage with the media.</a:t>
            </a:r>
          </a:p>
        </p:txBody>
      </p:sp>
      <p:sp>
        <p:nvSpPr>
          <p:cNvPr id="185" name="What is government?"/>
          <p:cNvSpPr txBox="1"/>
          <p:nvPr/>
        </p:nvSpPr>
        <p:spPr>
          <a:xfrm>
            <a:off x="1269998" y="3954271"/>
            <a:ext cx="10464804" cy="75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578358">
              <a:spcBef>
                <a:spcPts val="900"/>
              </a:spcBef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Presidents have to be good at projecting an image.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2"/>
      <p:bldP build="whole" bldLvl="1" animBg="1" rev="0" advAuto="0" spid="184" grpId="3"/>
      <p:bldP build="whole" bldLvl="1" animBg="1" rev="0" advAuto="0" spid="18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Most people expect government to:…"/>
          <p:cNvSpPr txBox="1"/>
          <p:nvPr/>
        </p:nvSpPr>
        <p:spPr>
          <a:xfrm>
            <a:off x="3568365" y="4049219"/>
            <a:ext cx="6156615" cy="1655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1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END</a:t>
            </a:r>
          </a:p>
        </p:txBody>
      </p:sp>
      <p:sp>
        <p:nvSpPr>
          <p:cNvPr id="188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What is government?"/>
          <p:cNvSpPr txBox="1"/>
          <p:nvPr>
            <p:ph type="subTitle" sz="quarter" idx="1"/>
          </p:nvPr>
        </p:nvSpPr>
        <p:spPr>
          <a:xfrm>
            <a:off x="1269999" y="2282156"/>
            <a:ext cx="10464801" cy="1356528"/>
          </a:xfrm>
          <a:prstGeom prst="rect">
            <a:avLst/>
          </a:prstGeom>
        </p:spPr>
        <p:txBody>
          <a:bodyPr anchor="ctr"/>
          <a:lstStyle>
            <a:lvl1pPr algn="l" defTabSz="578358"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Presidency has become the most powerful office in the US government.</a:t>
            </a:r>
          </a:p>
        </p:txBody>
      </p:sp>
      <p:sp>
        <p:nvSpPr>
          <p:cNvPr id="127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28" name="Why Government, Why Politics?"/>
          <p:cNvSpPr txBox="1"/>
          <p:nvPr/>
        </p:nvSpPr>
        <p:spPr>
          <a:xfrm>
            <a:off x="3601075" y="940204"/>
            <a:ext cx="6091189" cy="116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Presidency</a:t>
            </a:r>
          </a:p>
        </p:txBody>
      </p:sp>
      <p:sp>
        <p:nvSpPr>
          <p:cNvPr id="129" name="“The institutions and processes that make and implement authoritative decisions for a society.” (American Government, Timothy O. Lenz and Mirya Holman)"/>
          <p:cNvSpPr txBox="1"/>
          <p:nvPr/>
        </p:nvSpPr>
        <p:spPr>
          <a:xfrm>
            <a:off x="2089608" y="3801891"/>
            <a:ext cx="10324115" cy="1177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40639" algn="l" defTabSz="914400">
              <a:spcBef>
                <a:spcPts val="1000"/>
              </a:spcBef>
              <a:defRPr sz="36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Founding Fathers did not want it to be this way.</a:t>
            </a:r>
          </a:p>
          <a:p>
            <a:pPr marL="635000" marR="40639" indent="-317500" algn="l" defTabSz="914400">
              <a:spcBef>
                <a:spcPts val="1000"/>
              </a:spcBef>
              <a:buClr>
                <a:srgbClr val="000000"/>
              </a:buClr>
              <a:buSzPct val="100000"/>
              <a:buFont typeface="Book Antiqua"/>
              <a:buChar char="•"/>
              <a:defRPr sz="3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They wanted Congress to be the center of the government.</a:t>
            </a:r>
          </a:p>
        </p:txBody>
      </p:sp>
      <p:sp>
        <p:nvSpPr>
          <p:cNvPr id="130" name="What is government?"/>
          <p:cNvSpPr txBox="1"/>
          <p:nvPr/>
        </p:nvSpPr>
        <p:spPr>
          <a:xfrm>
            <a:off x="1269999" y="5355556"/>
            <a:ext cx="10464801" cy="1356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As the size of the nation and the government grew, so did the power of the presidency.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2"/>
      <p:bldP build="whole" bldLvl="1" animBg="1" rev="0" advAuto="0" spid="1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What is government?"/>
          <p:cNvSpPr txBox="1"/>
          <p:nvPr>
            <p:ph type="subTitle" sz="quarter" idx="1"/>
          </p:nvPr>
        </p:nvSpPr>
        <p:spPr>
          <a:xfrm>
            <a:off x="1269999" y="2282157"/>
            <a:ext cx="10464801" cy="857108"/>
          </a:xfrm>
          <a:prstGeom prst="rect">
            <a:avLst/>
          </a:prstGeom>
        </p:spPr>
        <p:txBody>
          <a:bodyPr anchor="ctr"/>
          <a:lstStyle>
            <a:lvl1pPr algn="l"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Why is the president so powerful?</a:t>
            </a:r>
          </a:p>
        </p:txBody>
      </p:sp>
      <p:sp>
        <p:nvSpPr>
          <p:cNvPr id="133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34" name="Why Government, Why Politics?"/>
          <p:cNvSpPr txBox="1"/>
          <p:nvPr/>
        </p:nvSpPr>
        <p:spPr>
          <a:xfrm>
            <a:off x="3601070" y="940204"/>
            <a:ext cx="6091189" cy="116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Presidency</a:t>
            </a:r>
          </a:p>
        </p:txBody>
      </p:sp>
      <p:sp>
        <p:nvSpPr>
          <p:cNvPr id="135" name="“The institutions and processes that make and implement authoritative decisions for a society.” (American Government, Timothy O. Lenz and Mirya Holman)"/>
          <p:cNvSpPr txBox="1"/>
          <p:nvPr/>
        </p:nvSpPr>
        <p:spPr>
          <a:xfrm>
            <a:off x="2089608" y="3112512"/>
            <a:ext cx="10324115" cy="2217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7500" marR="40639" indent="-317500" algn="l" defTabSz="914400">
              <a:spcBef>
                <a:spcPts val="1000"/>
              </a:spcBef>
              <a:buClr>
                <a:srgbClr val="000000"/>
              </a:buClr>
              <a:buSzPct val="100000"/>
              <a:buFont typeface="Book Antiqua"/>
              <a:buChar char="•"/>
              <a:defRPr sz="3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 only have one president.</a:t>
            </a:r>
          </a:p>
          <a:p>
            <a:pPr marL="317500" marR="40639" indent="-317500" algn="l" defTabSz="914400">
              <a:spcBef>
                <a:spcPts val="1000"/>
              </a:spcBef>
              <a:buClr>
                <a:srgbClr val="000000"/>
              </a:buClr>
              <a:buSzPct val="100000"/>
              <a:buFont typeface="Book Antiqua"/>
              <a:buChar char="•"/>
              <a:defRPr sz="3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Presidents don’t just have </a:t>
            </a:r>
            <a:r>
              <a:rPr i="1"/>
              <a:t>formal powers</a:t>
            </a:r>
            <a:r>
              <a:t>, they also have </a:t>
            </a:r>
            <a:r>
              <a:rPr i="1"/>
              <a:t>informal powers</a:t>
            </a:r>
            <a:r>
              <a:t>.</a:t>
            </a:r>
          </a:p>
          <a:p>
            <a:pPr marL="317500" marR="40639" indent="-317500" algn="l" defTabSz="914400">
              <a:spcBef>
                <a:spcPts val="1000"/>
              </a:spcBef>
              <a:buClr>
                <a:srgbClr val="000000"/>
              </a:buClr>
              <a:buSzPct val="100000"/>
              <a:buFont typeface="Book Antiqua"/>
              <a:buChar char="•"/>
              <a:defRPr sz="3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Presidents also have more media access and exposure.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What is government?"/>
          <p:cNvSpPr txBox="1"/>
          <p:nvPr>
            <p:ph type="subTitle" sz="quarter" idx="1"/>
          </p:nvPr>
        </p:nvSpPr>
        <p:spPr>
          <a:xfrm>
            <a:off x="1270000" y="2282157"/>
            <a:ext cx="10464800" cy="1741835"/>
          </a:xfrm>
          <a:prstGeom prst="rect">
            <a:avLst/>
          </a:prstGeom>
        </p:spPr>
        <p:txBody>
          <a:bodyPr anchor="ctr"/>
          <a:lstStyle/>
          <a:p>
            <a:pPr algn="l" defTabSz="479044">
              <a:spcBef>
                <a:spcPts val="800"/>
              </a:spcBef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Many political experts fear that the presidency has become too powerful.</a:t>
            </a:r>
          </a:p>
          <a:p>
            <a:pPr marL="520700" indent="-260350" algn="l" defTabSz="479044">
              <a:buSzPct val="100000"/>
              <a:buChar char="•"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This is what your textbook calls the “the power problem.”</a:t>
            </a:r>
          </a:p>
        </p:txBody>
      </p:sp>
      <p:sp>
        <p:nvSpPr>
          <p:cNvPr id="138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39" name="Why Government, Why Politics?"/>
          <p:cNvSpPr txBox="1"/>
          <p:nvPr/>
        </p:nvSpPr>
        <p:spPr>
          <a:xfrm>
            <a:off x="3601070" y="940204"/>
            <a:ext cx="6091189" cy="116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Presidency</a:t>
            </a:r>
          </a:p>
        </p:txBody>
      </p:sp>
      <p:sp>
        <p:nvSpPr>
          <p:cNvPr id="140" name="“The institutions and processes that make and implement authoritative decisions for a society.” (American Government, Timothy O. Lenz and Mirya Holman)"/>
          <p:cNvSpPr txBox="1"/>
          <p:nvPr/>
        </p:nvSpPr>
        <p:spPr>
          <a:xfrm>
            <a:off x="1988008" y="4277450"/>
            <a:ext cx="10324115" cy="11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40639" algn="l" defTabSz="914400">
              <a:spcBef>
                <a:spcPts val="1000"/>
              </a:spcBef>
              <a:defRPr sz="3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Many political experts refer to the modern presidency as </a:t>
            </a:r>
            <a:r>
              <a:rPr i="1"/>
              <a:t>“the imperial presidency.”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What is government?"/>
          <p:cNvSpPr txBox="1"/>
          <p:nvPr>
            <p:ph type="subTitle" sz="quarter" idx="1"/>
          </p:nvPr>
        </p:nvSpPr>
        <p:spPr>
          <a:xfrm>
            <a:off x="1269999" y="2282156"/>
            <a:ext cx="10464801" cy="1394476"/>
          </a:xfrm>
          <a:prstGeom prst="rect">
            <a:avLst/>
          </a:prstGeom>
        </p:spPr>
        <p:txBody>
          <a:bodyPr anchor="ctr"/>
          <a:lstStyle>
            <a:lvl1pPr algn="l">
              <a:spcBef>
                <a:spcPts val="1000"/>
              </a:spcBef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Presidency is the only nationally elected office.</a:t>
            </a:r>
          </a:p>
        </p:txBody>
      </p:sp>
      <p:sp>
        <p:nvSpPr>
          <p:cNvPr id="143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44" name="Why Government, Why Politics?"/>
          <p:cNvSpPr txBox="1"/>
          <p:nvPr/>
        </p:nvSpPr>
        <p:spPr>
          <a:xfrm>
            <a:off x="3601070" y="940204"/>
            <a:ext cx="6091189" cy="116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Presidency</a:t>
            </a:r>
          </a:p>
        </p:txBody>
      </p:sp>
      <p:sp>
        <p:nvSpPr>
          <p:cNvPr id="145" name="To serve as president, one must:…"/>
          <p:cNvSpPr txBox="1"/>
          <p:nvPr/>
        </p:nvSpPr>
        <p:spPr>
          <a:xfrm>
            <a:off x="1904998" y="3814979"/>
            <a:ext cx="10461243" cy="2116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40639" algn="l" defTabSz="914400">
              <a:defRPr sz="36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 serve as president, one must:</a:t>
            </a:r>
          </a:p>
          <a:p>
            <a:pPr marL="635000" marR="40639" indent="-317500" algn="l" defTabSz="914400">
              <a:spcBef>
                <a:spcPts val="500"/>
              </a:spcBef>
              <a:buClr>
                <a:srgbClr val="000000"/>
              </a:buClr>
              <a:buSzPct val="100000"/>
              <a:buFont typeface="Times New Roman"/>
              <a:buChar char="•"/>
              <a:defRPr sz="3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 a natural born citizen.</a:t>
            </a:r>
          </a:p>
          <a:p>
            <a:pPr marL="635000" marR="40639" indent="-317500" algn="l" defTabSz="914400">
              <a:spcBef>
                <a:spcPts val="500"/>
              </a:spcBef>
              <a:buClr>
                <a:srgbClr val="000000"/>
              </a:buClr>
              <a:buSzPct val="100000"/>
              <a:buFont typeface="Times New Roman"/>
              <a:buChar char="•"/>
              <a:defRPr sz="3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 at least 35 years old.</a:t>
            </a:r>
          </a:p>
          <a:p>
            <a:pPr marL="635000" marR="40639" indent="-317500" algn="l" defTabSz="914400">
              <a:spcBef>
                <a:spcPts val="500"/>
              </a:spcBef>
              <a:buClr>
                <a:srgbClr val="000000"/>
              </a:buClr>
              <a:buSzPct val="100000"/>
              <a:buFont typeface="Times New Roman"/>
              <a:buChar char="•"/>
              <a:defRPr sz="3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Have been a resident of the US for at least 14 years.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What is government?"/>
          <p:cNvSpPr txBox="1"/>
          <p:nvPr>
            <p:ph type="subTitle" sz="quarter" idx="1"/>
          </p:nvPr>
        </p:nvSpPr>
        <p:spPr>
          <a:xfrm>
            <a:off x="1905000" y="3008365"/>
            <a:ext cx="10464800" cy="1165501"/>
          </a:xfrm>
          <a:prstGeom prst="rect">
            <a:avLst/>
          </a:prstGeom>
        </p:spPr>
        <p:txBody>
          <a:bodyPr anchor="ctr"/>
          <a:lstStyle>
            <a:lvl1pPr marL="317500" indent="-317500" algn="l" defTabSz="566673">
              <a:buSzPct val="100000"/>
              <a:buChar char="•"/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electoral college is comprised of 538 electors, each of whom represents their state (and Washington, D.C.).</a:t>
            </a:r>
          </a:p>
        </p:txBody>
      </p:sp>
      <p:sp>
        <p:nvSpPr>
          <p:cNvPr id="148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49" name="Why Government, Why Politics?"/>
          <p:cNvSpPr txBox="1"/>
          <p:nvPr/>
        </p:nvSpPr>
        <p:spPr>
          <a:xfrm>
            <a:off x="3601070" y="940204"/>
            <a:ext cx="6091189" cy="116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Presidency</a:t>
            </a:r>
          </a:p>
        </p:txBody>
      </p:sp>
      <p:sp>
        <p:nvSpPr>
          <p:cNvPr id="150" name="“The institutions and processes that make and implement authoritative decisions for a society.” (American Government, Timothy O. Lenz and Mirya Holman)"/>
          <p:cNvSpPr txBox="1"/>
          <p:nvPr/>
        </p:nvSpPr>
        <p:spPr>
          <a:xfrm>
            <a:off x="1899108" y="4302309"/>
            <a:ext cx="10324115" cy="1148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17500" marR="40639" indent="-317500" algn="l" defTabSz="914400">
              <a:spcBef>
                <a:spcPts val="1000"/>
              </a:spcBef>
              <a:buSzPct val="100000"/>
              <a:buChar char="•"/>
              <a:defRPr sz="36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 president wins the electoral college with 270 electoral votes.</a:t>
            </a:r>
          </a:p>
        </p:txBody>
      </p:sp>
      <p:sp>
        <p:nvSpPr>
          <p:cNvPr id="151" name="“The institutions and processes that make and implement authoritative decisions for a society.” (American Government, Timothy O. Lenz and Mirya Holman)"/>
          <p:cNvSpPr txBox="1"/>
          <p:nvPr/>
        </p:nvSpPr>
        <p:spPr>
          <a:xfrm>
            <a:off x="1899108" y="5579736"/>
            <a:ext cx="10324115" cy="2215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17500" marR="40639" indent="-317500" algn="l" defTabSz="914400">
              <a:spcBef>
                <a:spcPts val="1000"/>
              </a:spcBef>
              <a:buSzPct val="100000"/>
              <a:buChar char="•"/>
              <a:defRPr sz="36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Because the electoral college is different than the popular vote it is possible for a candidate to lose the popular vote but win the electoral college vote to become president.</a:t>
            </a:r>
          </a:p>
        </p:txBody>
      </p:sp>
      <p:sp>
        <p:nvSpPr>
          <p:cNvPr id="152" name="“The institutions and processes that make and implement authoritative decisions for a society.” (American Government, Timothy O. Lenz and Mirya Holman)"/>
          <p:cNvSpPr txBox="1"/>
          <p:nvPr/>
        </p:nvSpPr>
        <p:spPr>
          <a:xfrm>
            <a:off x="1270491" y="2275108"/>
            <a:ext cx="10463818" cy="68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0639" algn="l" defTabSz="914400">
              <a:spcBef>
                <a:spcPts val="1000"/>
              </a:spcBef>
              <a:defRPr sz="4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President is elected by the electoral college.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2"/>
      <p:bldP build="whole" bldLvl="1" animBg="1" rev="0" advAuto="0" spid="151" grpId="3"/>
      <p:bldP build="whole" bldLvl="1" animBg="1" rev="0" advAuto="0" spid="1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5" name="Why Government, Why Politics?"/>
          <p:cNvSpPr txBox="1"/>
          <p:nvPr/>
        </p:nvSpPr>
        <p:spPr>
          <a:xfrm>
            <a:off x="3601070" y="940204"/>
            <a:ext cx="6091189" cy="116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Presidency</a:t>
            </a:r>
          </a:p>
        </p:txBody>
      </p:sp>
      <p:sp>
        <p:nvSpPr>
          <p:cNvPr id="156" name="Hypothetical Electoral College scenario"/>
          <p:cNvSpPr txBox="1"/>
          <p:nvPr/>
        </p:nvSpPr>
        <p:spPr>
          <a:xfrm>
            <a:off x="3301084" y="2064254"/>
            <a:ext cx="6691164" cy="68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2016 Electoral College results 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6637" y="2937559"/>
            <a:ext cx="9040064" cy="506077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sp>
        <p:nvSpPr>
          <p:cNvPr id="158" name="&quot;File:BTW2016.png&quot; by Altakan is licensed under CC BY-SA 4.0"/>
          <p:cNvSpPr txBox="1"/>
          <p:nvPr/>
        </p:nvSpPr>
        <p:spPr>
          <a:xfrm>
            <a:off x="4290900" y="8232271"/>
            <a:ext cx="4410299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hlinkClick r:id="rId3" invalidUrl="" action="" tgtFrame="" tooltip="" history="1" highlightClick="0" endSnd="0"/>
              </a:rPr>
              <a:t>"File:BTW2016.png"</a:t>
            </a:r>
            <a:r>
              <a:rPr u="none">
                <a:solidFill>
                  <a:srgbClr val="333333"/>
                </a:solidFill>
                <a:uFillTx/>
              </a:rPr>
              <a:t> by </a:t>
            </a:r>
            <a:r>
              <a:rPr>
                <a:hlinkClick r:id="rId4" invalidUrl="" action="" tgtFrame="" tooltip="" history="1" highlightClick="0" endSnd="0"/>
              </a:rPr>
              <a:t>Altakan</a:t>
            </a:r>
            <a:r>
              <a:rPr u="none">
                <a:solidFill>
                  <a:srgbClr val="333333"/>
                </a:solidFill>
                <a:uFillTx/>
              </a:rPr>
              <a:t> is licensed under </a:t>
            </a:r>
            <a:r>
              <a:rPr>
                <a:hlinkClick r:id="rId5" invalidUrl="" action="" tgtFrame="" tooltip="" history="1" highlightClick="0" endSnd="0"/>
              </a:rPr>
              <a:t>CC BY-SA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What is government?"/>
          <p:cNvSpPr txBox="1"/>
          <p:nvPr>
            <p:ph type="subTitle" sz="quarter" idx="1"/>
          </p:nvPr>
        </p:nvSpPr>
        <p:spPr>
          <a:xfrm>
            <a:off x="1269999" y="2269457"/>
            <a:ext cx="10464801" cy="887215"/>
          </a:xfrm>
          <a:prstGeom prst="rect">
            <a:avLst/>
          </a:prstGeom>
        </p:spPr>
        <p:txBody>
          <a:bodyPr anchor="ctr"/>
          <a:lstStyle>
            <a:lvl1pPr algn="l">
              <a:spcBef>
                <a:spcPts val="1000"/>
              </a:spcBef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Why do we elect the president this way?</a:t>
            </a:r>
          </a:p>
        </p:txBody>
      </p:sp>
      <p:sp>
        <p:nvSpPr>
          <p:cNvPr id="161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2" name="Why Government, Why Politics?"/>
          <p:cNvSpPr txBox="1"/>
          <p:nvPr/>
        </p:nvSpPr>
        <p:spPr>
          <a:xfrm>
            <a:off x="3601070" y="940204"/>
            <a:ext cx="6091189" cy="116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Presidency</a:t>
            </a:r>
          </a:p>
        </p:txBody>
      </p:sp>
      <p:sp>
        <p:nvSpPr>
          <p:cNvPr id="163" name="“The institutions and processes that make and implement authoritative decisions for a society.” (American Government, Timothy O. Lenz and Mirya Holman)"/>
          <p:cNvSpPr txBox="1"/>
          <p:nvPr/>
        </p:nvSpPr>
        <p:spPr>
          <a:xfrm>
            <a:off x="1810208" y="3320422"/>
            <a:ext cx="10324115" cy="1148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0639" algn="l" defTabSz="914400">
              <a:spcBef>
                <a:spcPts val="1000"/>
              </a:spcBef>
              <a:defRPr sz="36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Creating the electoral college was the result of compromise between northern and southern states.</a:t>
            </a:r>
          </a:p>
        </p:txBody>
      </p:sp>
      <p:sp>
        <p:nvSpPr>
          <p:cNvPr id="164" name="“The institutions and processes that make and implement authoritative decisions for a society.” (American Government, Timothy O. Lenz and Mirya Holman)"/>
          <p:cNvSpPr txBox="1"/>
          <p:nvPr/>
        </p:nvSpPr>
        <p:spPr>
          <a:xfrm>
            <a:off x="1810208" y="4633154"/>
            <a:ext cx="10324115" cy="11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0639" algn="l" defTabSz="914400">
              <a:spcBef>
                <a:spcPts val="1000"/>
              </a:spcBef>
              <a:defRPr sz="36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Whether to keep the electoral college is a source of debate today.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2"/>
      <p:bldP build="whole" bldLvl="1" animBg="1" rev="0" advAuto="0" spid="16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What is government?"/>
          <p:cNvSpPr txBox="1"/>
          <p:nvPr>
            <p:ph type="subTitle" sz="quarter" idx="1"/>
          </p:nvPr>
        </p:nvSpPr>
        <p:spPr>
          <a:xfrm>
            <a:off x="1270000" y="2282157"/>
            <a:ext cx="10464800" cy="887215"/>
          </a:xfrm>
          <a:prstGeom prst="rect">
            <a:avLst/>
          </a:prstGeom>
        </p:spPr>
        <p:txBody>
          <a:bodyPr anchor="ctr"/>
          <a:lstStyle>
            <a:lvl1pPr algn="l" defTabSz="531622">
              <a:spcBef>
                <a:spcPts val="900"/>
              </a:spcBef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president is the head of the Executive Branch.</a:t>
            </a:r>
          </a:p>
        </p:txBody>
      </p:sp>
      <p:sp>
        <p:nvSpPr>
          <p:cNvPr id="167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8" name="Why Government, Why Politics?"/>
          <p:cNvSpPr txBox="1"/>
          <p:nvPr/>
        </p:nvSpPr>
        <p:spPr>
          <a:xfrm>
            <a:off x="3601070" y="940204"/>
            <a:ext cx="6091189" cy="116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Presidency</a:t>
            </a:r>
          </a:p>
        </p:txBody>
      </p:sp>
      <p:sp>
        <p:nvSpPr>
          <p:cNvPr id="169" name="“The institutions and processes that make and implement authoritative decisions for a society.” (American Government, Timothy O. Lenz and Mirya Holman)"/>
          <p:cNvSpPr txBox="1"/>
          <p:nvPr/>
        </p:nvSpPr>
        <p:spPr>
          <a:xfrm>
            <a:off x="1772108" y="3377572"/>
            <a:ext cx="10324115" cy="1682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7500" marR="40639" indent="-317500" algn="l" defTabSz="914400">
              <a:spcBef>
                <a:spcPts val="1000"/>
              </a:spcBef>
              <a:buClr>
                <a:srgbClr val="000000"/>
              </a:buClr>
              <a:buSzPct val="95000"/>
              <a:buFont typeface="Book Antiqua"/>
              <a:buChar char="•"/>
              <a:defRPr sz="36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president oversees the federal government’s Executive Departments</a:t>
            </a:r>
            <a:r>
              <a:rPr>
                <a:solidFill>
                  <a:srgbClr val="011993"/>
                </a:solidFill>
              </a:rPr>
              <a:t> </a:t>
            </a:r>
            <a:r>
              <a:t>(State Dept., Defense dept., etc.). These comprise the government’s bureaucracy.</a:t>
            </a:r>
          </a:p>
        </p:txBody>
      </p:sp>
      <p:sp>
        <p:nvSpPr>
          <p:cNvPr id="170" name="“The institutions and processes that make and implement authoritative decisions for a society.” (American Government, Timothy O. Lenz and Mirya Holman)"/>
          <p:cNvSpPr txBox="1"/>
          <p:nvPr/>
        </p:nvSpPr>
        <p:spPr>
          <a:xfrm>
            <a:off x="1772108" y="5445952"/>
            <a:ext cx="10324115" cy="1682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7500" marR="40639" indent="-317500" algn="l" defTabSz="914400">
              <a:spcBef>
                <a:spcPts val="1000"/>
              </a:spcBef>
              <a:buClr>
                <a:srgbClr val="000000"/>
              </a:buClr>
              <a:buSzPct val="100000"/>
              <a:buFont typeface="Book Antiqua"/>
              <a:buChar char="•"/>
              <a:defRPr sz="36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president also oversees the</a:t>
            </a:r>
            <a:r>
              <a:rPr>
                <a:solidFill>
                  <a:srgbClr val="011993"/>
                </a:solidFill>
              </a:rPr>
              <a:t> </a:t>
            </a:r>
            <a:r>
              <a:t>White House Executive Office</a:t>
            </a:r>
            <a:r>
              <a:rPr>
                <a:solidFill>
                  <a:srgbClr val="011993"/>
                </a:solidFill>
              </a:rPr>
              <a:t> </a:t>
            </a:r>
            <a:r>
              <a:t>(National Security Council, Council of Economic Advisers).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  <p:bldP build="whole" bldLvl="1" animBg="1" rev="0" advAuto="0" spid="170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