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21"/>
          </p:nvPr>
        </p:nvSpPr>
        <p:spPr>
          <a:xfrm>
            <a:off x="1270000" y="4267112"/>
            <a:ext cx="10464800" cy="609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2"/>
            <a:ext cx="12401550" cy="82677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4"/>
            <a:ext cx="9429750" cy="62865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hyperlink" Target="https://www.flickr.com/photos/71493637@N00/2371989852" TargetMode="External"/><Relationship Id="rId4" Type="http://schemas.openxmlformats.org/officeDocument/2006/relationships/hyperlink" Target="https://www.flickr.com/photos/71493637@N00" TargetMode="External"/><Relationship Id="rId5" Type="http://schemas.openxmlformats.org/officeDocument/2006/relationships/hyperlink" Target="https://creativecommons.org/licenses/by-nc-sa/2.0/?ref=ccsearch&amp;atype=rich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house.gov/representatives/find-your-representative" TargetMode="External"/><Relationship Id="rId3" Type="http://schemas.openxmlformats.org/officeDocument/2006/relationships/hyperlink" Target="https://www.senate.gov/general/contact_information/senators_cfm.cfm?OrderBy=state&amp;Sort=ASC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hapter 1: Why Government, Why Politics?"/>
          <p:cNvSpPr txBox="1"/>
          <p:nvPr>
            <p:ph type="ctrTitle"/>
          </p:nvPr>
        </p:nvSpPr>
        <p:spPr>
          <a:xfrm>
            <a:off x="1270000" y="7264840"/>
            <a:ext cx="10464800" cy="1544348"/>
          </a:xfrm>
          <a:prstGeom prst="rect">
            <a:avLst/>
          </a:prstGeom>
        </p:spPr>
        <p:txBody>
          <a:bodyPr anchor="ctr"/>
          <a:lstStyle>
            <a:lvl1pPr defTabSz="508254">
              <a:defRPr sz="8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Chapter 3: Congress</a:t>
            </a:r>
          </a:p>
        </p:txBody>
      </p:sp>
      <p:sp>
        <p:nvSpPr>
          <p:cNvPr id="120" name="GOV 1101-American Government"/>
          <p:cNvSpPr txBox="1"/>
          <p:nvPr>
            <p:ph type="subTitle" sz="quarter" idx="1"/>
          </p:nvPr>
        </p:nvSpPr>
        <p:spPr>
          <a:xfrm>
            <a:off x="1358900" y="762000"/>
            <a:ext cx="10464800" cy="807941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GOV 1101-American Government</a:t>
            </a:r>
          </a:p>
        </p:txBody>
      </p:sp>
      <p:sp>
        <p:nvSpPr>
          <p:cNvPr id="121" name="Line"/>
          <p:cNvSpPr/>
          <p:nvPr/>
        </p:nvSpPr>
        <p:spPr>
          <a:xfrm>
            <a:off x="1507930" y="7212079"/>
            <a:ext cx="9988941" cy="6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diamond"/>
            <a:tailEnd type="diamond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2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0770" y="1855073"/>
            <a:ext cx="6423260" cy="481744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124" name="&quot;Capitol Dome Outside&quot; by assortedstuff is licensed under CC BY-NC-SA 2.0"/>
          <p:cNvSpPr txBox="1"/>
          <p:nvPr/>
        </p:nvSpPr>
        <p:spPr>
          <a:xfrm>
            <a:off x="3862561" y="6772563"/>
            <a:ext cx="527967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"Capitol Dome Outside"</a:t>
            </a:r>
            <a:r>
              <a:rPr u="none">
                <a:solidFill>
                  <a:srgbClr val="333333"/>
                </a:solidFill>
                <a:uFillTx/>
              </a:rPr>
              <a:t> by </a:t>
            </a:r>
            <a:r>
              <a:rPr>
                <a:hlinkClick r:id="rId4" invalidUrl="" action="" tgtFrame="" tooltip="" history="1" highlightClick="0" endSnd="0"/>
              </a:rPr>
              <a:t>assortedstuff</a:t>
            </a:r>
            <a:r>
              <a:rPr u="none">
                <a:solidFill>
                  <a:srgbClr val="333333"/>
                </a:solidFill>
                <a:uFillTx/>
              </a:rPr>
              <a:t> is licensed under </a:t>
            </a:r>
            <a:r>
              <a:rPr>
                <a:hlinkClick r:id="rId5" invalidUrl="" action="" tgtFrame="" tooltip="" history="1" highlightClick="0" endSnd="0"/>
              </a:rPr>
              <a:t>CC BY-NC-SA 2.0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What is government?"/>
          <p:cNvSpPr txBox="1"/>
          <p:nvPr>
            <p:ph type="subTitle" sz="quarter" idx="1"/>
          </p:nvPr>
        </p:nvSpPr>
        <p:spPr>
          <a:xfrm>
            <a:off x="1270000" y="2282156"/>
            <a:ext cx="10464800" cy="911134"/>
          </a:xfrm>
          <a:prstGeom prst="rect">
            <a:avLst/>
          </a:prstGeom>
        </p:spPr>
        <p:txBody>
          <a:bodyPr anchor="ctr"/>
          <a:lstStyle>
            <a:lvl1pPr algn="l"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U.S. has a bicameral legislature:</a:t>
            </a:r>
          </a:p>
        </p:txBody>
      </p:sp>
      <p:sp>
        <p:nvSpPr>
          <p:cNvPr id="127" name="“The institutions and processes that make and implement authoritative decisions for a society.” (American Government, Timothy O. Lenz and Mirya Holman)"/>
          <p:cNvSpPr txBox="1"/>
          <p:nvPr/>
        </p:nvSpPr>
        <p:spPr>
          <a:xfrm>
            <a:off x="1899108" y="3172348"/>
            <a:ext cx="10324115" cy="1087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7500" marR="40639" indent="-317500" algn="l" defTabSz="914400">
              <a:spcBef>
                <a:spcPts val="1000"/>
              </a:spcBef>
              <a:buClr>
                <a:srgbClr val="000000"/>
              </a:buClr>
              <a:buSzPct val="100000"/>
              <a:buFont typeface="Book Antiqua"/>
              <a:buChar char="•"/>
              <a:defRPr sz="3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House of Representatives (Proportional Representation)</a:t>
            </a:r>
          </a:p>
          <a:p>
            <a:pPr marL="317500" marR="40639" indent="-317500" algn="l" defTabSz="914400">
              <a:spcBef>
                <a:spcPts val="500"/>
              </a:spcBef>
              <a:buClr>
                <a:srgbClr val="000000"/>
              </a:buClr>
              <a:buSzPct val="100000"/>
              <a:buFont typeface="Book Antiqua"/>
              <a:buChar char="•"/>
              <a:defRPr sz="3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Senate (Equal Representation)</a:t>
            </a:r>
          </a:p>
        </p:txBody>
      </p:sp>
      <p:sp>
        <p:nvSpPr>
          <p:cNvPr id="128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29" name="Why Government, Why Politics?"/>
          <p:cNvSpPr txBox="1"/>
          <p:nvPr/>
        </p:nvSpPr>
        <p:spPr>
          <a:xfrm>
            <a:off x="4793200" y="940204"/>
            <a:ext cx="3706937" cy="116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Congress</a:t>
            </a:r>
          </a:p>
        </p:txBody>
      </p:sp>
      <p:sp>
        <p:nvSpPr>
          <p:cNvPr id="130" name="“The institutions and processes that make and implement authoritative decisions for a society.” (American Government, Timothy O. Lenz and Mirya Holman)"/>
          <p:cNvSpPr txBox="1"/>
          <p:nvPr/>
        </p:nvSpPr>
        <p:spPr>
          <a:xfrm>
            <a:off x="1899108" y="4537497"/>
            <a:ext cx="10324115" cy="247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0639" algn="l" defTabSz="914400">
              <a:spcBef>
                <a:spcPts val="500"/>
              </a:spcBef>
              <a:defRPr sz="3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Both chambers of Congress are organized by political party membership. Each chamber is led by a member of the political party that holds more seats in that chamber.</a:t>
            </a:r>
          </a:p>
          <a:p>
            <a:pPr marL="635000" marR="40639" indent="-317500" algn="l" defTabSz="914400">
              <a:buClr>
                <a:srgbClr val="000000"/>
              </a:buClr>
              <a:buSzPct val="100000"/>
              <a:buFont typeface="Book Antiqua"/>
              <a:buChar char="•"/>
              <a:defRPr sz="3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head of the House is the </a:t>
            </a:r>
            <a:r>
              <a:rPr i="1"/>
              <a:t>Speaker of the House</a:t>
            </a:r>
            <a:r>
              <a:t>. </a:t>
            </a:r>
          </a:p>
          <a:p>
            <a:pPr marL="635000" marR="40639" indent="-317500" algn="l" defTabSz="914400">
              <a:buClr>
                <a:srgbClr val="000000"/>
              </a:buClr>
              <a:buSzPct val="100000"/>
              <a:buFont typeface="Book Antiqua"/>
              <a:buChar char="•"/>
              <a:defRPr sz="3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head of the Senate is the </a:t>
            </a:r>
            <a:r>
              <a:rPr i="1"/>
              <a:t>Majority Leader.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1"/>
      <p:bldP build="whole" bldLvl="1" animBg="1" rev="0" advAuto="0" spid="13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What is government?"/>
          <p:cNvSpPr txBox="1"/>
          <p:nvPr>
            <p:ph type="subTitle" sz="quarter" idx="1"/>
          </p:nvPr>
        </p:nvSpPr>
        <p:spPr>
          <a:xfrm>
            <a:off x="1270000" y="2282156"/>
            <a:ext cx="10464800" cy="911134"/>
          </a:xfrm>
          <a:prstGeom prst="rect">
            <a:avLst/>
          </a:prstGeom>
        </p:spPr>
        <p:txBody>
          <a:bodyPr anchor="ctr"/>
          <a:lstStyle>
            <a:lvl1pPr algn="l"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Members of Congress have four main functions:</a:t>
            </a:r>
          </a:p>
        </p:txBody>
      </p:sp>
      <p:sp>
        <p:nvSpPr>
          <p:cNvPr id="133" name="“The institutions and processes that make and implement authoritative decisions for a society.” (American Government, Timothy O. Lenz and Mirya Holman)"/>
          <p:cNvSpPr txBox="1"/>
          <p:nvPr/>
        </p:nvSpPr>
        <p:spPr>
          <a:xfrm>
            <a:off x="1899108" y="3169711"/>
            <a:ext cx="10324115" cy="215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7500" marR="40639" indent="-317500" algn="l" defTabSz="914400">
              <a:spcBef>
                <a:spcPts val="1000"/>
              </a:spcBef>
              <a:buClr>
                <a:srgbClr val="000000"/>
              </a:buClr>
              <a:buSzPct val="100000"/>
              <a:buFont typeface="Book Antiqua"/>
              <a:buChar char="•"/>
              <a:defRPr sz="3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They legislate (make laws).</a:t>
            </a:r>
          </a:p>
          <a:p>
            <a:pPr marL="317500" marR="40639" indent="-317500" algn="l" defTabSz="914400">
              <a:spcBef>
                <a:spcPts val="500"/>
              </a:spcBef>
              <a:buClr>
                <a:srgbClr val="000000"/>
              </a:buClr>
              <a:buSzPct val="100000"/>
              <a:buFont typeface="Book Antiqua"/>
              <a:buChar char="•"/>
              <a:defRPr sz="3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They represent the interests of their constituents.</a:t>
            </a:r>
          </a:p>
          <a:p>
            <a:pPr marL="317500" marR="40639" indent="-317500" algn="l" defTabSz="914400">
              <a:spcBef>
                <a:spcPts val="500"/>
              </a:spcBef>
              <a:buClr>
                <a:srgbClr val="000000"/>
              </a:buClr>
              <a:buSzPct val="100000"/>
              <a:buFont typeface="Book Antiqua"/>
              <a:buChar char="•"/>
              <a:defRPr sz="3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They conduct oversight.</a:t>
            </a:r>
          </a:p>
          <a:p>
            <a:pPr marL="317500" marR="40639" indent="-317500" algn="l" defTabSz="914400">
              <a:spcBef>
                <a:spcPts val="500"/>
              </a:spcBef>
              <a:buClr>
                <a:srgbClr val="000000"/>
              </a:buClr>
              <a:buSzPct val="100000"/>
              <a:buFont typeface="Book Antiqua"/>
              <a:buChar char="•"/>
              <a:defRPr sz="3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They solves constituent problems.</a:t>
            </a:r>
          </a:p>
        </p:txBody>
      </p:sp>
      <p:sp>
        <p:nvSpPr>
          <p:cNvPr id="134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35" name="Why Government, Why Politics?"/>
          <p:cNvSpPr txBox="1"/>
          <p:nvPr/>
        </p:nvSpPr>
        <p:spPr>
          <a:xfrm>
            <a:off x="4793200" y="940204"/>
            <a:ext cx="3706937" cy="116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Congress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What is government?"/>
          <p:cNvSpPr txBox="1"/>
          <p:nvPr>
            <p:ph type="subTitle" sz="quarter" idx="1"/>
          </p:nvPr>
        </p:nvSpPr>
        <p:spPr>
          <a:xfrm>
            <a:off x="1270000" y="2282156"/>
            <a:ext cx="10464800" cy="911134"/>
          </a:xfrm>
          <a:prstGeom prst="rect">
            <a:avLst/>
          </a:prstGeom>
        </p:spPr>
        <p:txBody>
          <a:bodyPr anchor="ctr"/>
          <a:lstStyle>
            <a:lvl1pPr algn="l"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Congress’s main function is to legislate (make laws):</a:t>
            </a:r>
          </a:p>
        </p:txBody>
      </p:sp>
      <p:sp>
        <p:nvSpPr>
          <p:cNvPr id="138" name="“The institutions and processes that make and implement authoritative decisions for a society.” (American Government, Timothy O. Lenz and Mirya Holman)"/>
          <p:cNvSpPr txBox="1"/>
          <p:nvPr/>
        </p:nvSpPr>
        <p:spPr>
          <a:xfrm>
            <a:off x="1899108" y="3172886"/>
            <a:ext cx="10324115" cy="215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7500" marR="40639" indent="-317500" algn="l" defTabSz="914400">
              <a:spcBef>
                <a:spcPts val="1000"/>
              </a:spcBef>
              <a:buClr>
                <a:srgbClr val="000000"/>
              </a:buClr>
              <a:buSzPct val="100000"/>
              <a:buFont typeface="Book Antiqua"/>
              <a:buChar char="•"/>
              <a:defRPr sz="3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 does this through a committee system.</a:t>
            </a:r>
          </a:p>
          <a:p>
            <a:pPr marL="317500" marR="40639" indent="-317500" algn="l" defTabSz="914400">
              <a:spcBef>
                <a:spcPts val="500"/>
              </a:spcBef>
              <a:buClr>
                <a:srgbClr val="000000"/>
              </a:buClr>
              <a:buSzPct val="100000"/>
              <a:buFont typeface="Book Antiqua"/>
              <a:buChar char="•"/>
              <a:defRPr sz="3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</a:t>
            </a:r>
            <a:r>
              <a:rPr i="1"/>
              <a:t>bill</a:t>
            </a:r>
            <a:r>
              <a:t> is passed when both the House and Senate approve it.</a:t>
            </a:r>
          </a:p>
          <a:p>
            <a:pPr marL="317500" marR="40639" indent="-317500" algn="l" defTabSz="914400">
              <a:spcBef>
                <a:spcPts val="500"/>
              </a:spcBef>
              <a:buClr>
                <a:srgbClr val="000000"/>
              </a:buClr>
              <a:buSzPct val="100000"/>
              <a:buFont typeface="Book Antiqua"/>
              <a:buChar char="•"/>
              <a:defRPr sz="3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bill becomes law when the president signs it.</a:t>
            </a:r>
          </a:p>
          <a:p>
            <a:pPr marL="317500" marR="40639" indent="-317500" algn="l" defTabSz="914400">
              <a:spcBef>
                <a:spcPts val="500"/>
              </a:spcBef>
              <a:buClr>
                <a:srgbClr val="000000"/>
              </a:buClr>
              <a:buSzPct val="100000"/>
              <a:buFont typeface="Book Antiqua"/>
              <a:buChar char="•"/>
              <a:defRPr sz="3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president can </a:t>
            </a:r>
            <a:r>
              <a:rPr i="1"/>
              <a:t>veto</a:t>
            </a:r>
            <a:r>
              <a:t> a bill he does not wish to approve.</a:t>
            </a:r>
          </a:p>
        </p:txBody>
      </p:sp>
      <p:sp>
        <p:nvSpPr>
          <p:cNvPr id="139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40" name="Why Government, Why Politics?"/>
          <p:cNvSpPr txBox="1"/>
          <p:nvPr/>
        </p:nvSpPr>
        <p:spPr>
          <a:xfrm>
            <a:off x="4793200" y="940204"/>
            <a:ext cx="3706937" cy="116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Congress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What is government?"/>
          <p:cNvSpPr txBox="1"/>
          <p:nvPr>
            <p:ph type="subTitle" sz="quarter" idx="1"/>
          </p:nvPr>
        </p:nvSpPr>
        <p:spPr>
          <a:xfrm>
            <a:off x="1270000" y="2282156"/>
            <a:ext cx="10464800" cy="714280"/>
          </a:xfrm>
          <a:prstGeom prst="rect">
            <a:avLst/>
          </a:prstGeom>
        </p:spPr>
        <p:txBody>
          <a:bodyPr anchor="ctr"/>
          <a:lstStyle>
            <a:lvl1pPr algn="l"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Senate also has a consultative confirmation authority:</a:t>
            </a:r>
          </a:p>
        </p:txBody>
      </p:sp>
      <p:sp>
        <p:nvSpPr>
          <p:cNvPr id="143" name="“The institutions and processes that make and implement authoritative decisions for a society.” (American Government, Timothy O. Lenz and Mirya Holman)"/>
          <p:cNvSpPr txBox="1"/>
          <p:nvPr/>
        </p:nvSpPr>
        <p:spPr>
          <a:xfrm>
            <a:off x="1888686" y="2922795"/>
            <a:ext cx="10324119" cy="1494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17500" marR="40639" indent="-317500" algn="l" defTabSz="914400">
              <a:spcBef>
                <a:spcPts val="1000"/>
              </a:spcBef>
              <a:buClr>
                <a:srgbClr val="000000"/>
              </a:buClr>
              <a:buSzPct val="100000"/>
              <a:buFont typeface="Book Antiqua"/>
              <a:buChar char="•"/>
              <a:defRPr sz="3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Senators confirm cabinet secretaries, agency directors, ambassadors, federal judges, Supreme Court justices and treaties that are proposed by the president.</a:t>
            </a:r>
          </a:p>
        </p:txBody>
      </p:sp>
      <p:sp>
        <p:nvSpPr>
          <p:cNvPr id="144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45" name="Why Government, Why Politics?"/>
          <p:cNvSpPr txBox="1"/>
          <p:nvPr/>
        </p:nvSpPr>
        <p:spPr>
          <a:xfrm>
            <a:off x="4793198" y="940204"/>
            <a:ext cx="3706937" cy="116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Congress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What is government?"/>
          <p:cNvSpPr txBox="1"/>
          <p:nvPr>
            <p:ph type="subTitle" sz="quarter" idx="1"/>
          </p:nvPr>
        </p:nvSpPr>
        <p:spPr>
          <a:xfrm>
            <a:off x="1270000" y="2282156"/>
            <a:ext cx="10464800" cy="1788899"/>
          </a:xfrm>
          <a:prstGeom prst="rect">
            <a:avLst/>
          </a:prstGeom>
        </p:spPr>
        <p:txBody>
          <a:bodyPr anchor="ctr"/>
          <a:lstStyle>
            <a:lvl1pPr algn="l"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Both chambers of Congress represent the interests of their constituents by advocating for laws and actions that benefit the people they represent.</a:t>
            </a:r>
          </a:p>
        </p:txBody>
      </p:sp>
      <p:sp>
        <p:nvSpPr>
          <p:cNvPr id="148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49" name="Why Government, Why Politics?"/>
          <p:cNvSpPr txBox="1"/>
          <p:nvPr/>
        </p:nvSpPr>
        <p:spPr>
          <a:xfrm>
            <a:off x="4793198" y="940204"/>
            <a:ext cx="3706937" cy="116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Congress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What is government?"/>
          <p:cNvSpPr txBox="1"/>
          <p:nvPr>
            <p:ph type="subTitle" sz="quarter" idx="1"/>
          </p:nvPr>
        </p:nvSpPr>
        <p:spPr>
          <a:xfrm>
            <a:off x="1270000" y="2282156"/>
            <a:ext cx="10464800" cy="660805"/>
          </a:xfrm>
          <a:prstGeom prst="rect">
            <a:avLst/>
          </a:prstGeom>
        </p:spPr>
        <p:txBody>
          <a:bodyPr anchor="ctr"/>
          <a:lstStyle>
            <a:lvl1pPr algn="l"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Both chambers of Congress have oversight authority: </a:t>
            </a:r>
          </a:p>
        </p:txBody>
      </p:sp>
      <p:sp>
        <p:nvSpPr>
          <p:cNvPr id="152" name="“The institutions and processes that make and implement authoritative decisions for a society.” (American Government, Timothy O. Lenz and Mirya Holman)"/>
          <p:cNvSpPr txBox="1"/>
          <p:nvPr/>
        </p:nvSpPr>
        <p:spPr>
          <a:xfrm>
            <a:off x="1899108" y="2965779"/>
            <a:ext cx="10324115" cy="256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7500" marR="40639" indent="-317500" algn="l" defTabSz="914400">
              <a:spcBef>
                <a:spcPts val="500"/>
              </a:spcBef>
              <a:buClr>
                <a:srgbClr val="000000"/>
              </a:buClr>
              <a:buSzPct val="100000"/>
              <a:buFont typeface="Book Antiqua"/>
              <a:buChar char="•"/>
              <a:defRPr sz="3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Congress has the power to oversee what the other branches do.</a:t>
            </a:r>
          </a:p>
          <a:p>
            <a:pPr marL="317500" marR="40639" indent="-317500" algn="l" defTabSz="914400">
              <a:spcBef>
                <a:spcPts val="500"/>
              </a:spcBef>
              <a:buClr>
                <a:srgbClr val="000000"/>
              </a:buClr>
              <a:buSzPct val="100000"/>
              <a:buFont typeface="Book Antiqua"/>
              <a:buChar char="•"/>
              <a:defRPr sz="3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 performs this function by conducting investigations and holding hearings.</a:t>
            </a:r>
          </a:p>
          <a:p>
            <a:pPr marL="317500" marR="40639" indent="-317500" algn="l" defTabSz="914400">
              <a:spcBef>
                <a:spcPts val="500"/>
              </a:spcBef>
              <a:buClr>
                <a:srgbClr val="000000"/>
              </a:buClr>
              <a:buSzPct val="100000"/>
              <a:buFont typeface="Book Antiqua"/>
              <a:buChar char="•"/>
              <a:defRPr sz="3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Congress can also create special independent commissions.</a:t>
            </a:r>
          </a:p>
        </p:txBody>
      </p:sp>
      <p:sp>
        <p:nvSpPr>
          <p:cNvPr id="153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4" name="Why Government, Why Politics?"/>
          <p:cNvSpPr txBox="1"/>
          <p:nvPr/>
        </p:nvSpPr>
        <p:spPr>
          <a:xfrm>
            <a:off x="4793198" y="940204"/>
            <a:ext cx="3706937" cy="116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Congress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What is government?"/>
          <p:cNvSpPr txBox="1"/>
          <p:nvPr>
            <p:ph type="subTitle" sz="quarter" idx="1"/>
          </p:nvPr>
        </p:nvSpPr>
        <p:spPr>
          <a:xfrm>
            <a:off x="1270000" y="2282156"/>
            <a:ext cx="10464800" cy="1223356"/>
          </a:xfrm>
          <a:prstGeom prst="rect">
            <a:avLst/>
          </a:prstGeom>
        </p:spPr>
        <p:txBody>
          <a:bodyPr anchor="ctr"/>
          <a:lstStyle>
            <a:lvl1pPr algn="l"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Both chambers of Congress are able to help solve constituent problems. </a:t>
            </a:r>
          </a:p>
        </p:txBody>
      </p:sp>
      <p:sp>
        <p:nvSpPr>
          <p:cNvPr id="157" name="“The institutions and processes that make and implement authoritative decisions for a society.” (American Government, Timothy O. Lenz and Mirya Holman)"/>
          <p:cNvSpPr txBox="1"/>
          <p:nvPr/>
        </p:nvSpPr>
        <p:spPr>
          <a:xfrm>
            <a:off x="1899108" y="3504165"/>
            <a:ext cx="10324115" cy="1212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7500" marR="40639" indent="-317500" algn="l" defTabSz="914400">
              <a:spcBef>
                <a:spcPts val="500"/>
              </a:spcBef>
              <a:buClr>
                <a:srgbClr val="000000"/>
              </a:buClr>
              <a:buSzPct val="100000"/>
              <a:buFont typeface="Book Antiqua"/>
              <a:buChar char="•"/>
              <a:defRPr sz="3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hlinkClick r:id="rId2" invalidUrl="" action="" tgtFrame="" tooltip="" history="1" highlightClick="0" endSnd="0"/>
              </a:rPr>
              <a:t>Find your Representative</a:t>
            </a:r>
            <a:endParaRPr>
              <a:uFill>
                <a:solidFill>
                  <a:srgbClr val="000000"/>
                </a:solidFill>
              </a:uFill>
            </a:endParaRPr>
          </a:p>
          <a:p>
            <a:pPr marL="317500" marR="40639" indent="-317500" algn="l" defTabSz="914400">
              <a:spcBef>
                <a:spcPts val="500"/>
              </a:spcBef>
              <a:buClr>
                <a:srgbClr val="000000"/>
              </a:buClr>
              <a:buSzPct val="100000"/>
              <a:buFont typeface="Book Antiqua"/>
              <a:buChar char="•"/>
              <a:defRPr sz="3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hlinkClick r:id="rId3" invalidUrl="" action="" tgtFrame="" tooltip="" history="1" highlightClick="0" endSnd="0"/>
              </a:rPr>
              <a:t>Find your Senators</a:t>
            </a:r>
          </a:p>
        </p:txBody>
      </p:sp>
      <p:sp>
        <p:nvSpPr>
          <p:cNvPr id="158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9" name="Why Government, Why Politics?"/>
          <p:cNvSpPr txBox="1"/>
          <p:nvPr/>
        </p:nvSpPr>
        <p:spPr>
          <a:xfrm>
            <a:off x="4793198" y="940204"/>
            <a:ext cx="3706937" cy="116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Congress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Most people expect government to:…"/>
          <p:cNvSpPr txBox="1"/>
          <p:nvPr/>
        </p:nvSpPr>
        <p:spPr>
          <a:xfrm>
            <a:off x="3568365" y="4049219"/>
            <a:ext cx="6156614" cy="1655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1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END</a:t>
            </a:r>
          </a:p>
        </p:txBody>
      </p:sp>
      <p:sp>
        <p:nvSpPr>
          <p:cNvPr id="162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