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2"/>
            <a:ext cx="12401550" cy="82677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4"/>
            <a:ext cx="9429750" cy="6286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flickr.com/photos/baltimoredave/4400415668/in/photolist-7GRhgE-zWnTAV-7DAuML-TEx76-2ekV3Nn-Freb6-m376KX-nPGRq-53XNo-gzwGwh-9XTadt-hVmxY-cHjxwE-8bUbsW-ok5kAX-cmtGP3-5gM4Mm-amFGUZ-2gk5sxr-ddkCiL-z1hgv-5ysYvx-nPyNG-ptscGu-4AdKsb-pjgnGm-bB2zbX-6Ax5Wu-e8eSUv-4N58et-dk7XT1-yibSHg-9ZnZmJ-7WEV9d-adT1gC-afQVq5-z1hgy-7gd72a-aesbX5-qivFca-6eSSQt-qG4bkj-4QABpT-5vY6ZQ-adT9uj-4tLs1K-4obwGA-aefthF-kw4xFk-aeos5M" TargetMode="External"/><Relationship Id="rId3" Type="http://schemas.openxmlformats.org/officeDocument/2006/relationships/hyperlink" Target="https://www.flickr.com/photos/baltimoredave/" TargetMode="External"/><Relationship Id="rId4" Type="http://schemas.openxmlformats.org/officeDocument/2006/relationships/hyperlink" Target="https://creativecommons.org/licenses/by/2.0/?ref=ccsearch&amp;atype=rich" TargetMode="External"/><Relationship Id="rId5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apter 1: Why Government, Why Politics?"/>
          <p:cNvSpPr txBox="1"/>
          <p:nvPr>
            <p:ph type="ctrTitle"/>
          </p:nvPr>
        </p:nvSpPr>
        <p:spPr>
          <a:xfrm>
            <a:off x="1270000" y="7264840"/>
            <a:ext cx="10464800" cy="1544359"/>
          </a:xfrm>
          <a:prstGeom prst="rect">
            <a:avLst/>
          </a:prstGeom>
        </p:spPr>
        <p:txBody>
          <a:bodyPr anchor="ctr"/>
          <a:lstStyle>
            <a:lvl1pPr defTabSz="508254"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Chapter 16: Crime Policy</a:t>
            </a:r>
          </a:p>
        </p:txBody>
      </p:sp>
      <p:sp>
        <p:nvSpPr>
          <p:cNvPr id="120" name="GOV 1101-American Government"/>
          <p:cNvSpPr txBox="1"/>
          <p:nvPr>
            <p:ph type="subTitle" sz="quarter" idx="1"/>
          </p:nvPr>
        </p:nvSpPr>
        <p:spPr>
          <a:xfrm>
            <a:off x="1358900" y="762000"/>
            <a:ext cx="10464800" cy="80794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GOV 1101-American Government</a:t>
            </a:r>
          </a:p>
        </p:txBody>
      </p:sp>
      <p:sp>
        <p:nvSpPr>
          <p:cNvPr id="121" name="Line"/>
          <p:cNvSpPr/>
          <p:nvPr/>
        </p:nvSpPr>
        <p:spPr>
          <a:xfrm>
            <a:off x="1507922" y="7478776"/>
            <a:ext cx="9988955" cy="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diamond"/>
            <a:tailEnd type="diamond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3" name="&quot;White House&quot; by Diego Cambiaso is licensed under CC BY-SA 2.0"/>
          <p:cNvSpPr txBox="1"/>
          <p:nvPr/>
        </p:nvSpPr>
        <p:spPr>
          <a:xfrm>
            <a:off x="4370639" y="6980580"/>
            <a:ext cx="45520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hlinkClick r:id="rId2" invalidUrl="" action="" tgtFrame="" tooltip="" history="1" highlightClick="0" endSnd="0"/>
              </a:rPr>
              <a:t>"New York's Finest"</a:t>
            </a:r>
            <a:r>
              <a:rPr>
                <a:solidFill>
                  <a:srgbClr val="000000"/>
                </a:solidFill>
              </a:rPr>
              <a:t> by </a:t>
            </a:r>
            <a:r>
              <a:rPr>
                <a:hlinkClick r:id="rId3" invalidUrl="" action="" tgtFrame="" tooltip="" history="1" highlightClick="0" endSnd="0"/>
              </a:rPr>
              <a:t>Dave Hosford</a:t>
            </a:r>
            <a:r>
              <a:rPr>
                <a:solidFill>
                  <a:srgbClr val="000000"/>
                </a:solidFill>
              </a:rPr>
              <a:t> is licensed under </a:t>
            </a:r>
            <a:r>
              <a:rPr>
                <a:hlinkClick r:id="rId4" invalidUrl="" action="" tgtFrame="" tooltip="" history="1" highlightClick="0" endSnd="0"/>
              </a:rPr>
              <a:t>CC BY 2.0</a:t>
            </a:r>
          </a:p>
        </p:txBody>
      </p:sp>
      <p:pic>
        <p:nvPicPr>
          <p:cNvPr id="124" name="4400415668_cc5c432009_k.jpg" descr="4400415668_cc5c432009_k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98908" y="1692761"/>
            <a:ext cx="7695522" cy="512909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0" dist="127000" dir="162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2" name="Why Government, Why Politics?"/>
          <p:cNvSpPr txBox="1"/>
          <p:nvPr/>
        </p:nvSpPr>
        <p:spPr>
          <a:xfrm>
            <a:off x="4298741" y="988846"/>
            <a:ext cx="4695851" cy="1068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73" name="What is government?"/>
          <p:cNvSpPr txBox="1"/>
          <p:nvPr/>
        </p:nvSpPr>
        <p:spPr>
          <a:xfrm>
            <a:off x="1269998" y="2281671"/>
            <a:ext cx="10464804" cy="2400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500"/>
              </a:spcBef>
              <a:defRPr sz="38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debate has also begun regarding the rights of people who have gone to jail and been released.</a:t>
            </a:r>
          </a:p>
          <a:p>
            <a:pPr marL="635000" indent="-317500" algn="l">
              <a:spcBef>
                <a:spcPts val="500"/>
              </a:spcBef>
              <a:buSzPct val="100000"/>
              <a:buChar char="•"/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Restoration of voting rights.</a:t>
            </a:r>
          </a:p>
          <a:p>
            <a:pPr marL="635000" indent="-317500" algn="l">
              <a:spcBef>
                <a:spcPts val="500"/>
              </a:spcBef>
              <a:buSzPct val="100000"/>
              <a:buChar char="•"/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Employment prospects for ex-convicts.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ost people expect government to:…"/>
          <p:cNvSpPr txBox="1"/>
          <p:nvPr/>
        </p:nvSpPr>
        <p:spPr>
          <a:xfrm>
            <a:off x="3568365" y="4049219"/>
            <a:ext cx="6156619" cy="1655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END</a:t>
            </a:r>
          </a:p>
        </p:txBody>
      </p:sp>
      <p:sp>
        <p:nvSpPr>
          <p:cNvPr id="176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1219880"/>
          </a:xfrm>
          <a:prstGeom prst="rect">
            <a:avLst/>
          </a:prstGeom>
        </p:spPr>
        <p:txBody>
          <a:bodyPr anchor="ctr"/>
          <a:lstStyle>
            <a:lvl1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Protecting people from crime is one of government’s main responsibilities.</a:t>
            </a:r>
          </a:p>
        </p:txBody>
      </p:sp>
      <p:sp>
        <p:nvSpPr>
          <p:cNvPr id="127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8" name="Why Government, Why Politics?"/>
          <p:cNvSpPr txBox="1"/>
          <p:nvPr/>
        </p:nvSpPr>
        <p:spPr>
          <a:xfrm>
            <a:off x="4366119" y="1007353"/>
            <a:ext cx="4561099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29" name="What is government?"/>
          <p:cNvSpPr txBox="1"/>
          <p:nvPr/>
        </p:nvSpPr>
        <p:spPr>
          <a:xfrm>
            <a:off x="1269997" y="3745638"/>
            <a:ext cx="10753344" cy="1181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 balance must be struck between being tough on crime and respecting peoples’ constitutional rights.</a:t>
            </a:r>
          </a:p>
        </p:txBody>
      </p:sp>
      <p:sp>
        <p:nvSpPr>
          <p:cNvPr id="130" name="What is government?"/>
          <p:cNvSpPr txBox="1"/>
          <p:nvPr/>
        </p:nvSpPr>
        <p:spPr>
          <a:xfrm>
            <a:off x="1269997" y="5170987"/>
            <a:ext cx="10753344" cy="1658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Republicans and Democrats disagree over how to strike that balance.</a:t>
            </a:r>
          </a:p>
          <a:p>
            <a:pPr marL="635000" marR="40639" indent="-317500" algn="l" defTabSz="914400">
              <a:buSzPct val="100000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“stop and frisk” a legitimate crime fighting tactic?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2"/>
      <p:bldP build="whole" bldLvl="1" animBg="1" rev="0" advAuto="0" spid="1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1172202"/>
          </a:xfrm>
          <a:prstGeom prst="rect">
            <a:avLst/>
          </a:prstGeom>
        </p:spPr>
        <p:txBody>
          <a:bodyPr anchor="ctr"/>
          <a:lstStyle/>
          <a:p>
            <a: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causes crime?</a:t>
            </a:r>
          </a:p>
          <a:p>
            <a:pPr marL="635000" indent="-317500" algn="l" defTabSz="578358">
              <a:buSzPct val="100000"/>
              <a:buChar char="•"/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Experts debate this question.</a:t>
            </a:r>
          </a:p>
        </p:txBody>
      </p:sp>
      <p:sp>
        <p:nvSpPr>
          <p:cNvPr id="133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4" name="Why Government, Why Politics?"/>
          <p:cNvSpPr txBox="1"/>
          <p:nvPr/>
        </p:nvSpPr>
        <p:spPr>
          <a:xfrm>
            <a:off x="4366119" y="1007353"/>
            <a:ext cx="4561099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35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36" name="What is government?"/>
          <p:cNvSpPr txBox="1"/>
          <p:nvPr/>
        </p:nvSpPr>
        <p:spPr>
          <a:xfrm>
            <a:off x="1269997" y="3809136"/>
            <a:ext cx="10753344" cy="1181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Are some people born with a genetic propensity to commit crime?</a:t>
            </a:r>
          </a:p>
        </p:txBody>
      </p:sp>
      <p:sp>
        <p:nvSpPr>
          <p:cNvPr id="137" name="What is government?"/>
          <p:cNvSpPr txBox="1"/>
          <p:nvPr/>
        </p:nvSpPr>
        <p:spPr>
          <a:xfrm>
            <a:off x="1269997" y="5332962"/>
            <a:ext cx="10753344" cy="2875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39013" algn="l" defTabSz="877822"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crime primarily the result of social factors?</a:t>
            </a:r>
          </a:p>
          <a:p>
            <a:pPr marL="609600" marR="39013" indent="-304800" algn="l" defTabSz="877822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Poverty.</a:t>
            </a:r>
          </a:p>
          <a:p>
            <a:pPr marL="609600" marR="39013" indent="-304800" algn="l" defTabSz="877822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Drugs.</a:t>
            </a:r>
          </a:p>
          <a:p>
            <a:pPr marL="609600" marR="39013" indent="-304800" algn="l" defTabSz="877822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Unemployment.</a:t>
            </a:r>
          </a:p>
          <a:p>
            <a:pPr marL="609600" marR="39013" indent="-304800" algn="l" defTabSz="877822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Lack of educational opportunities.</a:t>
            </a:r>
          </a:p>
          <a:p>
            <a:pPr marL="609600" marR="39013" indent="-304800" algn="l" defTabSz="877822">
              <a:buSzPct val="100000"/>
              <a:buChar char="•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Systemic racism.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2"/>
      <p:bldP build="whole" bldLvl="1" animBg="1" rev="0" advAuto="0" spid="1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810355"/>
          </a:xfrm>
          <a:prstGeom prst="rect">
            <a:avLst/>
          </a:prstGeom>
        </p:spPr>
        <p:txBody>
          <a:bodyPr anchor="ctr"/>
          <a:lstStyle>
            <a:lvl1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in cities has decreased in the past 40 years.</a:t>
            </a:r>
          </a:p>
        </p:txBody>
      </p:sp>
      <p:sp>
        <p:nvSpPr>
          <p:cNvPr id="140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1" name="Why Government, Why Politics?"/>
          <p:cNvSpPr txBox="1"/>
          <p:nvPr/>
        </p:nvSpPr>
        <p:spPr>
          <a:xfrm>
            <a:off x="4366119" y="1007353"/>
            <a:ext cx="4561099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42" name="What is government?"/>
          <p:cNvSpPr txBox="1"/>
          <p:nvPr/>
        </p:nvSpPr>
        <p:spPr>
          <a:xfrm>
            <a:off x="1570228" y="3336118"/>
            <a:ext cx="10753344" cy="3487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Did crime decrease because of social factors?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male teenage population has decreased.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Hard drug use (especially crack cocaine) has decreased.</a:t>
            </a:r>
          </a:p>
          <a:p>
            <a:pPr marR="40639" algn="l" defTabSz="914400"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R="39825" algn="l" defTabSz="896111">
              <a:defRPr sz="3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Did crime decrease because of more aggressive policing?</a:t>
            </a:r>
          </a:p>
          <a:p>
            <a:pPr marL="622300" marR="39825" indent="-311150" algn="l" defTabSz="896111">
              <a:buSzPct val="100000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“Broken Windows.”</a:t>
            </a:r>
          </a:p>
          <a:p>
            <a:pPr marL="622300" marR="39825" indent="-311150" algn="l" defTabSz="896111">
              <a:buSzPct val="100000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“Stop and Frisk.”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5" name="Why Government, Why Politics?"/>
          <p:cNvSpPr txBox="1"/>
          <p:nvPr/>
        </p:nvSpPr>
        <p:spPr>
          <a:xfrm>
            <a:off x="4366119" y="1007353"/>
            <a:ext cx="4561099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46" name="The NYPD’s “Stop and Frisk” policy led to a federal lawsuit, Floyd, et al. v. City of New York.…"/>
          <p:cNvSpPr txBox="1"/>
          <p:nvPr/>
        </p:nvSpPr>
        <p:spPr>
          <a:xfrm>
            <a:off x="1266147" y="2283336"/>
            <a:ext cx="10761044" cy="1989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5078" indent="65083" algn="l" defTabSz="914400">
              <a:spcBef>
                <a:spcPts val="500"/>
              </a:spcBef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NYPD’s “Stop and Frisk” policy led to a federal lawsuit, Floyd, et al. v. City of New York.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2013, a federal judge ruled that “Stop and Frisk” violated the constitutional rights of the people who were stopped.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hat is government?"/>
          <p:cNvSpPr txBox="1"/>
          <p:nvPr>
            <p:ph type="subTitle" sz="quarter" idx="1"/>
          </p:nvPr>
        </p:nvSpPr>
        <p:spPr>
          <a:xfrm>
            <a:off x="1265428" y="2282156"/>
            <a:ext cx="10753344" cy="1794449"/>
          </a:xfrm>
          <a:prstGeom prst="rect">
            <a:avLst/>
          </a:prstGeom>
        </p:spPr>
        <p:txBody>
          <a:bodyPr anchor="ctr"/>
          <a:lstStyle>
            <a:lvl1pPr algn="l" defTabSz="578358"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constitutional right cited by the judge in the “Stop &amp; Frisk” case is the 4th Amendment’s prohibition of unlawful search and seizure.</a:t>
            </a:r>
          </a:p>
        </p:txBody>
      </p:sp>
      <p:sp>
        <p:nvSpPr>
          <p:cNvPr id="149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0" name="Why Government, Why Politics?"/>
          <p:cNvSpPr txBox="1"/>
          <p:nvPr/>
        </p:nvSpPr>
        <p:spPr>
          <a:xfrm>
            <a:off x="4366119" y="1007353"/>
            <a:ext cx="4561099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51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52" name="The government cannot search you or your property without:…"/>
          <p:cNvSpPr txBox="1"/>
          <p:nvPr/>
        </p:nvSpPr>
        <p:spPr>
          <a:xfrm>
            <a:off x="1274278" y="4320213"/>
            <a:ext cx="10761044" cy="197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5078" indent="65083" algn="l" defTabSz="914400">
              <a:spcBef>
                <a:spcPts val="500"/>
              </a:spcBef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government cannot search you or your property without: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Your consent; and/or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judicial warrant; and/or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Times New Roman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“Probable Cause.”</a:t>
            </a:r>
          </a:p>
        </p:txBody>
      </p:sp>
      <p:sp>
        <p:nvSpPr>
          <p:cNvPr id="153" name="The government cannot search you or your property without:…"/>
          <p:cNvSpPr txBox="1"/>
          <p:nvPr/>
        </p:nvSpPr>
        <p:spPr>
          <a:xfrm>
            <a:off x="1274278" y="6603958"/>
            <a:ext cx="10761044" cy="1048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5078" indent="65083" algn="l" defTabSz="914400">
              <a:spcBef>
                <a:spcPts val="500"/>
              </a:spcBef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According to the </a:t>
            </a:r>
            <a:r>
              <a:rPr i="1"/>
              <a:t>exclusionary rule</a:t>
            </a:r>
            <a:r>
              <a:t>, material illegally obtained cannot be used as evidence.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2"/>
      <p:bldP build="whole" bldLvl="1" animBg="1" rev="0" advAuto="0" spid="15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Why Government, Why Politics?"/>
          <p:cNvSpPr txBox="1"/>
          <p:nvPr/>
        </p:nvSpPr>
        <p:spPr>
          <a:xfrm>
            <a:off x="4298741" y="988846"/>
            <a:ext cx="4695851" cy="1068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57" name="What is government?"/>
          <p:cNvSpPr txBox="1"/>
          <p:nvPr/>
        </p:nvSpPr>
        <p:spPr>
          <a:xfrm>
            <a:off x="1269998" y="2281670"/>
            <a:ext cx="10464804" cy="2257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554990">
              <a:defRPr sz="36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5th Amendment affords two constitutional protections</a:t>
            </a:r>
            <a:r>
              <a:rPr>
                <a:uFillTx/>
              </a:rPr>
              <a:t>:</a:t>
            </a:r>
          </a:p>
          <a:p>
            <a:pPr marL="603250" marR="38607" indent="-301625" algn="l" defTabSz="868680">
              <a:spcBef>
                <a:spcPts val="5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Right to Due Process.</a:t>
            </a:r>
          </a:p>
          <a:p>
            <a:pPr marL="603250" marR="38607" indent="-301625" algn="l" defTabSz="868680">
              <a:spcBef>
                <a:spcPts val="5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Protection from self-incrimination.</a:t>
            </a:r>
          </a:p>
        </p:txBody>
      </p:sp>
      <p:sp>
        <p:nvSpPr>
          <p:cNvPr id="158" name="What is government?"/>
          <p:cNvSpPr txBox="1"/>
          <p:nvPr/>
        </p:nvSpPr>
        <p:spPr>
          <a:xfrm>
            <a:off x="1274567" y="4630063"/>
            <a:ext cx="10464804" cy="166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indent="635000" algn="l">
              <a:spcBef>
                <a:spcPts val="500"/>
              </a:spcBef>
              <a:defRPr sz="36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United States v. Miranda</a:t>
            </a:r>
            <a:r>
              <a:rPr>
                <a:uFillTx/>
              </a:rPr>
              <a:t> (1966):</a:t>
            </a:r>
          </a:p>
          <a:p>
            <a:pPr marL="1270000" indent="-317500" algn="l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Police are required to inform arrested persons or suspects that they have constitutional rights.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Why Government, Why Politics?"/>
          <p:cNvSpPr txBox="1"/>
          <p:nvPr/>
        </p:nvSpPr>
        <p:spPr>
          <a:xfrm>
            <a:off x="4298741" y="988846"/>
            <a:ext cx="4695851" cy="1068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62" name="What is government?"/>
          <p:cNvSpPr txBox="1"/>
          <p:nvPr/>
        </p:nvSpPr>
        <p:spPr>
          <a:xfrm>
            <a:off x="1269998" y="2281671"/>
            <a:ext cx="10464804" cy="1217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defRPr sz="38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6th Amendment</a:t>
            </a:r>
            <a:r>
              <a:rPr>
                <a:uFillTx/>
              </a:rPr>
              <a:t>:</a:t>
            </a:r>
          </a:p>
          <a:p>
            <a:pPr marL="635000" marR="40639" indent="-317500" algn="l" defTabSz="914400">
              <a:spcBef>
                <a:spcPts val="5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Right to a Speedy and Public Trial.</a:t>
            </a:r>
          </a:p>
        </p:txBody>
      </p:sp>
      <p:sp>
        <p:nvSpPr>
          <p:cNvPr id="163" name="What is government?"/>
          <p:cNvSpPr txBox="1"/>
          <p:nvPr/>
        </p:nvSpPr>
        <p:spPr>
          <a:xfrm>
            <a:off x="1269998" y="3723656"/>
            <a:ext cx="10464804" cy="1344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defRPr sz="38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7th Amendment</a:t>
            </a:r>
            <a:r>
              <a:rPr>
                <a:uFillTx/>
              </a:rPr>
              <a:t>:</a:t>
            </a:r>
          </a:p>
          <a:p>
            <a:pPr marL="635000" marR="40639" indent="-317500" algn="l" defTabSz="914400">
              <a:spcBef>
                <a:spcPts val="6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Right to a Trial by Jury.</a:t>
            </a:r>
          </a:p>
        </p:txBody>
      </p:sp>
      <p:sp>
        <p:nvSpPr>
          <p:cNvPr id="164" name="What is government?"/>
          <p:cNvSpPr txBox="1"/>
          <p:nvPr/>
        </p:nvSpPr>
        <p:spPr>
          <a:xfrm>
            <a:off x="1269998" y="5292890"/>
            <a:ext cx="10464804" cy="1821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defRPr sz="38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8th Amendment</a:t>
            </a:r>
            <a:r>
              <a:rPr>
                <a:uFillTx/>
              </a:rPr>
              <a:t>:</a:t>
            </a:r>
          </a:p>
          <a:p>
            <a:pPr marL="635000" marR="40639" indent="-317500" algn="l" defTabSz="914400">
              <a:spcBef>
                <a:spcPts val="6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 “excessive bail.”</a:t>
            </a:r>
          </a:p>
          <a:p>
            <a:pPr marL="635000" marR="40639" indent="-317500" algn="l" defTabSz="914400">
              <a:spcBef>
                <a:spcPts val="6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 “cruel or unusual punishment.”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2"/>
      <p:bldP build="whole" bldLvl="1" animBg="1" rev="0" advAuto="0" spid="1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7" name="Why Government, Why Politics?"/>
          <p:cNvSpPr txBox="1"/>
          <p:nvPr/>
        </p:nvSpPr>
        <p:spPr>
          <a:xfrm>
            <a:off x="4298741" y="988846"/>
            <a:ext cx="4695851" cy="1068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8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Crime Policy</a:t>
            </a:r>
          </a:p>
        </p:txBody>
      </p:sp>
      <p:sp>
        <p:nvSpPr>
          <p:cNvPr id="168" name="What is government?"/>
          <p:cNvSpPr txBox="1"/>
          <p:nvPr/>
        </p:nvSpPr>
        <p:spPr>
          <a:xfrm>
            <a:off x="1269998" y="2281670"/>
            <a:ext cx="10464804" cy="286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500"/>
              </a:spcBef>
              <a:defRPr sz="38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the past several years a debate over criminal justice reform has begun. </a:t>
            </a:r>
          </a:p>
          <a:p>
            <a:pPr marL="635000" indent="-317500" algn="l">
              <a:spcBef>
                <a:spcPts val="500"/>
              </a:spcBef>
              <a:buSzPct val="100000"/>
              <a:buChar char="•"/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Bail and sentencing reform.</a:t>
            </a:r>
          </a:p>
          <a:p>
            <a:pPr marL="635000" indent="-317500" algn="l">
              <a:spcBef>
                <a:spcPts val="500"/>
              </a:spcBef>
              <a:buSzPct val="100000"/>
              <a:buChar char="•"/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Decriminalizing marijuana possession.</a:t>
            </a:r>
          </a:p>
          <a:p>
            <a:pPr marL="635000" indent="-317500" algn="l">
              <a:spcBef>
                <a:spcPts val="500"/>
              </a:spcBef>
              <a:buSzPct val="100000"/>
              <a:buChar char="•"/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Police reform.</a:t>
            </a:r>
          </a:p>
        </p:txBody>
      </p:sp>
      <p:sp>
        <p:nvSpPr>
          <p:cNvPr id="169" name="What is government?"/>
          <p:cNvSpPr txBox="1"/>
          <p:nvPr/>
        </p:nvSpPr>
        <p:spPr>
          <a:xfrm>
            <a:off x="1274567" y="5328901"/>
            <a:ext cx="10464804" cy="2572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defRPr sz="3400"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debate is a response to police shootings, the Blacks Lives Matter movement, and the increasing recognition of systemic racism.</a:t>
            </a:r>
          </a:p>
          <a:p>
            <a:pPr marL="635000" marR="40639" indent="-317500" algn="l" defTabSz="914400">
              <a:spcBef>
                <a:spcPts val="600"/>
              </a:spcBef>
              <a:buClr>
                <a:srgbClr val="000000"/>
              </a:buClr>
              <a:buSzPct val="100000"/>
              <a:buFont typeface="Book Antiqua"/>
              <a:buChar char="•"/>
              <a:defRPr sz="3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 is also a response to a decrease in crime and a desire to reduce the cost of prosecution and incarceration.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