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template.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7" r:id="rId4"/>
    <p:sldId id="258" r:id="rId5"/>
    <p:sldId id="259"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4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6" autoAdjust="0"/>
    <p:restoredTop sz="94620" autoAdjust="0"/>
  </p:normalViewPr>
  <p:slideViewPr>
    <p:cSldViewPr>
      <p:cViewPr varScale="1">
        <p:scale>
          <a:sx n="114" d="100"/>
          <a:sy n="114" d="100"/>
        </p:scale>
        <p:origin x="-84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C40A5B-0665-4729-BE07-8DB999223CE4}"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D9764-447D-4B2B-B0BD-1CD4799A26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40A5B-0665-4729-BE07-8DB999223CE4}"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D9764-447D-4B2B-B0BD-1CD4799A26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40A5B-0665-4729-BE07-8DB999223CE4}"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D9764-447D-4B2B-B0BD-1CD4799A26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40A5B-0665-4729-BE07-8DB999223CE4}"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D9764-447D-4B2B-B0BD-1CD4799A26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C40A5B-0665-4729-BE07-8DB999223CE4}"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D9764-447D-4B2B-B0BD-1CD4799A265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C40A5B-0665-4729-BE07-8DB999223CE4}" type="datetimeFigureOut">
              <a:rPr lang="en-US" smtClean="0"/>
              <a:pPr/>
              <a:t>11/15/2011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D9764-447D-4B2B-B0BD-1CD4799A26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C40A5B-0665-4729-BE07-8DB999223CE4}" type="datetimeFigureOut">
              <a:rPr lang="en-US" smtClean="0"/>
              <a:pPr/>
              <a:t>11/15/2011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DD9764-447D-4B2B-B0BD-1CD4799A26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C40A5B-0665-4729-BE07-8DB999223CE4}" type="datetimeFigureOut">
              <a:rPr lang="en-US" smtClean="0"/>
              <a:pPr/>
              <a:t>11/15/2011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DD9764-447D-4B2B-B0BD-1CD4799A26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40A5B-0665-4729-BE07-8DB999223CE4}" type="datetimeFigureOut">
              <a:rPr lang="en-US" smtClean="0"/>
              <a:pPr/>
              <a:t>11/15/2011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DD9764-447D-4B2B-B0BD-1CD4799A26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C40A5B-0665-4729-BE07-8DB999223CE4}" type="datetimeFigureOut">
              <a:rPr lang="en-US" smtClean="0"/>
              <a:pPr/>
              <a:t>11/15/2011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D9764-447D-4B2B-B0BD-1CD4799A26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C40A5B-0665-4729-BE07-8DB999223CE4}" type="datetimeFigureOut">
              <a:rPr lang="en-US" smtClean="0"/>
              <a:pPr/>
              <a:t>11/15/2011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D9764-447D-4B2B-B0BD-1CD4799A265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C:\Documents and Settings\walterl\My Documents\My Pictures\Microsoft Clip Organizer\j0438988.jpg"/>
          <p:cNvPicPr>
            <a:picLocks noChangeAspect="1" noChangeArrowheads="1"/>
          </p:cNvPicPr>
          <p:nvPr userDrawn="1"/>
        </p:nvPicPr>
        <p:blipFill>
          <a:blip r:embed="rId13"/>
          <a:srcRect/>
          <a:stretch>
            <a:fillRect/>
          </a:stretch>
        </p:blipFill>
        <p:spPr bwMode="auto">
          <a:xfrm>
            <a:off x="0" y="-1"/>
            <a:ext cx="9144000" cy="6858001"/>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rgbClr val="E1F4FF"/>
                </a:solidFill>
                <a:latin typeface="Pupcat" pitchFamily="2" charset="0"/>
              </a:defRPr>
            </a:lvl1pPr>
          </a:lstStyle>
          <a:p>
            <a:fld id="{48C40A5B-0665-4729-BE07-8DB999223CE4}" type="datetimeFigureOut">
              <a:rPr lang="en-US" smtClean="0"/>
              <a:pPr/>
              <a:t>11/15/2011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bg1"/>
                </a:solidFill>
                <a:latin typeface="Pupcat" pitchFamily="2"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bg1"/>
                </a:solidFill>
                <a:latin typeface="Pupcat" pitchFamily="2" charset="0"/>
              </a:defRPr>
            </a:lvl1pPr>
          </a:lstStyle>
          <a:p>
            <a:fld id="{0FDD9764-447D-4B2B-B0BD-1CD4799A26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bg1"/>
          </a:solidFill>
          <a:effectLst/>
          <a:latin typeface="Pupcat" pitchFamily="2"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b="0" kern="1200">
          <a:solidFill>
            <a:schemeClr val="bg1"/>
          </a:solidFill>
          <a:effectLst/>
          <a:latin typeface="Pupcat" pitchFamily="2"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b="1" kern="1200">
          <a:solidFill>
            <a:schemeClr val="bg1"/>
          </a:solidFill>
          <a:effectLst/>
          <a:latin typeface="Pupcat" pitchFamily="2"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b="1" kern="1200">
          <a:solidFill>
            <a:schemeClr val="bg1"/>
          </a:solidFill>
          <a:effectLst/>
          <a:latin typeface="Pupcat" pitchFamily="2"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b="1" kern="1200">
          <a:solidFill>
            <a:schemeClr val="bg1"/>
          </a:solidFill>
          <a:effectLst/>
          <a:latin typeface="Pupcat" pitchFamily="2"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b="1" kern="1200">
          <a:solidFill>
            <a:schemeClr val="bg1"/>
          </a:solidFill>
          <a:effectLst/>
          <a:latin typeface="Pupcat" pitchFamily="2"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3999"/>
            <a:ext cx="7772400" cy="2076451"/>
          </a:xfrm>
        </p:spPr>
        <p:txBody>
          <a:bodyPr>
            <a:normAutofit/>
          </a:bodyPr>
          <a:lstStyle/>
          <a:p>
            <a:r>
              <a:rPr lang="en-US" sz="8000" dirty="0" smtClean="0"/>
              <a:t>THE GOTHIC</a:t>
            </a:r>
            <a:endParaRPr lang="en-US" sz="8000" dirty="0"/>
          </a:p>
        </p:txBody>
      </p:sp>
      <p:sp>
        <p:nvSpPr>
          <p:cNvPr id="3" name="Subtitle 2"/>
          <p:cNvSpPr>
            <a:spLocks noGrp="1"/>
          </p:cNvSpPr>
          <p:nvPr>
            <p:ph type="subTitle" idx="1"/>
          </p:nvPr>
        </p:nvSpPr>
        <p:spPr/>
        <p:txBody>
          <a:bodyPr>
            <a:normAutofit/>
          </a:bodyPr>
          <a:lstStyle/>
          <a:p>
            <a:r>
              <a:rPr lang="en-US" sz="4400" dirty="0" smtClean="0">
                <a:solidFill>
                  <a:srgbClr val="FFFF00"/>
                </a:solidFill>
                <a:effectLst>
                  <a:outerShdw blurRad="38100" dist="38100" dir="2700000" algn="tl">
                    <a:srgbClr val="000000">
                      <a:alpha val="43137"/>
                    </a:srgbClr>
                  </a:outerShdw>
                </a:effectLst>
              </a:rPr>
              <a:t>An Uncanny Space</a:t>
            </a:r>
            <a:endParaRPr lang="en-US" sz="44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SPACE</a:t>
            </a:r>
            <a:endParaRPr lang="en-US" dirty="0"/>
          </a:p>
        </p:txBody>
      </p:sp>
      <p:sp>
        <p:nvSpPr>
          <p:cNvPr id="3" name="Content Placeholder 2"/>
          <p:cNvSpPr>
            <a:spLocks noGrp="1"/>
          </p:cNvSpPr>
          <p:nvPr>
            <p:ph idx="1"/>
          </p:nvPr>
        </p:nvSpPr>
        <p:spPr/>
        <p:txBody>
          <a:bodyPr/>
          <a:lstStyle/>
          <a:p>
            <a:r>
              <a:rPr lang="en-US" dirty="0" smtClean="0"/>
              <a:t>Old burned down house located at 262-16 149</a:t>
            </a:r>
            <a:r>
              <a:rPr lang="en-US" baseline="30000" dirty="0" smtClean="0"/>
              <a:t>th</a:t>
            </a:r>
            <a:r>
              <a:rPr lang="en-US" dirty="0" smtClean="0"/>
              <a:t> RD, Rosedale, Queens in 2007.</a:t>
            </a:r>
          </a:p>
          <a:p>
            <a:r>
              <a:rPr lang="en-US" dirty="0" smtClean="0"/>
              <a:t>Mother Renee Chong (40) and her two small sons Elliot and Noah (10 and 5 years old) were consumed by the flames.</a:t>
            </a:r>
          </a:p>
          <a:p>
            <a:r>
              <a:rPr lang="en-US" dirty="0" smtClean="0"/>
              <a:t>THESIS : Burned down houses hold a level of Gothic elements, which leaves its observers with a feeling that can be described as  uncanny.    </a:t>
            </a:r>
            <a:r>
              <a:rPr lang="en-US" dirty="0" smtClean="0"/>
              <a: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SIGMUND FREUD’S UNCANNY</a:t>
            </a:r>
            <a:endParaRPr lang="en-US" dirty="0"/>
          </a:p>
        </p:txBody>
      </p:sp>
      <p:sp>
        <p:nvSpPr>
          <p:cNvPr id="3" name="Content Placeholder 2"/>
          <p:cNvSpPr>
            <a:spLocks noGrp="1"/>
          </p:cNvSpPr>
          <p:nvPr>
            <p:ph idx="1"/>
          </p:nvPr>
        </p:nvSpPr>
        <p:spPr/>
        <p:txBody>
          <a:bodyPr/>
          <a:lstStyle/>
          <a:p>
            <a:r>
              <a:rPr lang="en-US" dirty="0" smtClean="0"/>
              <a:t>“ If psycho-analytic theory is correct in maintaining that every affect belonging to an emotional impulse, whatever its kind, is transformed, if it is repressed, into anxiety, then among instances of frightening things there must be one class in which the frightening element can be shown to be something repressed which recurs.”</a:t>
            </a:r>
          </a:p>
          <a:p>
            <a:r>
              <a:rPr lang="en-US" dirty="0" smtClean="0"/>
              <a:t>Das </a:t>
            </a:r>
            <a:r>
              <a:rPr lang="en-US" dirty="0" err="1" smtClean="0"/>
              <a:t>Heimliche</a:t>
            </a:r>
            <a:r>
              <a:rPr lang="en-US" dirty="0" smtClean="0"/>
              <a:t> [‘homely’] &amp; </a:t>
            </a:r>
            <a:r>
              <a:rPr lang="en-US" dirty="0" err="1" smtClean="0"/>
              <a:t>Unheimliche</a:t>
            </a:r>
            <a:r>
              <a:rPr lang="en-US" dirty="0" smtClean="0"/>
              <a:t>.</a:t>
            </a:r>
            <a:endParaRPr lang="en-US" dirty="0"/>
          </a:p>
        </p:txBody>
      </p:sp>
    </p:spTree>
    <p:extLst>
      <p:ext uri="{BB962C8B-B14F-4D97-AF65-F5344CB8AC3E}">
        <p14:creationId xmlns:p14="http://schemas.microsoft.com/office/powerpoint/2010/main" val="3958221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NICHOLAS ROYLE’S UNCANNY</a:t>
            </a:r>
            <a:endParaRPr lang="en-US" dirty="0"/>
          </a:p>
        </p:txBody>
      </p:sp>
      <p:sp>
        <p:nvSpPr>
          <p:cNvPr id="3" name="Content Placeholder 2"/>
          <p:cNvSpPr>
            <a:spLocks noGrp="1"/>
          </p:cNvSpPr>
          <p:nvPr>
            <p:ph idx="1"/>
          </p:nvPr>
        </p:nvSpPr>
        <p:spPr/>
        <p:txBody>
          <a:bodyPr/>
          <a:lstStyle/>
          <a:p>
            <a:r>
              <a:rPr lang="en-US" dirty="0" smtClean="0"/>
              <a:t>“It can take the form of something familiar unexpectedly arising in a strange and unfamiliar context, or of something strange and unfamiliar unexpectedly arising in a familiar context.”</a:t>
            </a:r>
          </a:p>
          <a:p>
            <a:r>
              <a:rPr lang="en-US" dirty="0" err="1" smtClean="0"/>
              <a:t>Liminality</a:t>
            </a:r>
            <a:r>
              <a:rPr lang="en-US" dirty="0" smtClean="0"/>
              <a:t>.</a:t>
            </a:r>
            <a:endParaRPr lang="en-US" dirty="0"/>
          </a:p>
        </p:txBody>
      </p:sp>
    </p:spTree>
    <p:extLst>
      <p:ext uri="{BB962C8B-B14F-4D97-AF65-F5344CB8AC3E}">
        <p14:creationId xmlns:p14="http://schemas.microsoft.com/office/powerpoint/2010/main" val="199829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CONCLUSION</a:t>
            </a:r>
            <a:endParaRPr lang="en-US" dirty="0"/>
          </a:p>
        </p:txBody>
      </p:sp>
      <p:sp>
        <p:nvSpPr>
          <p:cNvPr id="3" name="Subtitle 2"/>
          <p:cNvSpPr>
            <a:spLocks noGrp="1"/>
          </p:cNvSpPr>
          <p:nvPr>
            <p:ph type="subTitle" idx="1"/>
          </p:nvPr>
        </p:nvSpPr>
        <p:spPr/>
        <p:txBody>
          <a:bodyPr/>
          <a:lstStyle/>
          <a:p>
            <a:r>
              <a:rPr lang="en-US" dirty="0" smtClean="0">
                <a:solidFill>
                  <a:srgbClr val="FFFF00"/>
                </a:solidFill>
              </a:rPr>
              <a:t>According to Freud and </a:t>
            </a:r>
            <a:r>
              <a:rPr lang="en-US" dirty="0" err="1" smtClean="0">
                <a:solidFill>
                  <a:srgbClr val="FFFF00"/>
                </a:solidFill>
              </a:rPr>
              <a:t>Royle’s</a:t>
            </a:r>
            <a:r>
              <a:rPr lang="en-US" dirty="0" smtClean="0">
                <a:solidFill>
                  <a:srgbClr val="FFFF00"/>
                </a:solidFill>
              </a:rPr>
              <a:t> analysis of the uncanny, we could all agree that burned down homes have some uncanny affect on us.  </a:t>
            </a:r>
            <a:endParaRPr lang="en-US" dirty="0">
              <a:solidFill>
                <a:srgbClr val="FFFF00"/>
              </a:solidFill>
            </a:endParaRPr>
          </a:p>
        </p:txBody>
      </p:sp>
    </p:spTree>
    <p:extLst>
      <p:ext uri="{BB962C8B-B14F-4D97-AF65-F5344CB8AC3E}">
        <p14:creationId xmlns:p14="http://schemas.microsoft.com/office/powerpoint/2010/main" val="3882899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B60EE46-3B64-4647-886C-011A22404B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229</TotalTime>
  <Words>207</Words>
  <Application>Microsoft Office PowerPoint</Application>
  <PresentationFormat>On-screen Show (4:3)</PresentationFormat>
  <Paragraphs>14</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THE GOTHIC</vt:lpstr>
      <vt:lpstr>THE SPACE</vt:lpstr>
      <vt:lpstr>SIGMUND FREUD’S UNCANNY</vt:lpstr>
      <vt:lpstr>NICHOLAS ROYLE’S UNCANNY</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GOTHIC</dc:title>
  <dc:creator>roderick</dc:creator>
  <cp:lastModifiedBy>roderick</cp:lastModifiedBy>
  <cp:revision>13</cp:revision>
  <dcterms:modified xsi:type="dcterms:W3CDTF">2011-11-15T22:15:36Z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TC300048569990</vt:lpwstr>
  </property>
</Properties>
</file>