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795c43c4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795c43c4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7d0107d71862b2d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d0107d71862b2d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7966b612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7966b61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7966b61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7966b61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32bd60f5a20c69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32bd60f5a20c69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11.jpg"/><Relationship Id="rId6" Type="http://schemas.openxmlformats.org/officeDocument/2006/relationships/image" Target="../media/image3.jpg"/><Relationship Id="rId7"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Rick Owens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American designer b 1961</a:t>
            </a:r>
            <a:endParaRPr/>
          </a:p>
        </p:txBody>
      </p:sp>
      <p:pic>
        <p:nvPicPr>
          <p:cNvPr id="56" name="Google Shape;56;p13"/>
          <p:cNvPicPr preferRelativeResize="0"/>
          <p:nvPr/>
        </p:nvPicPr>
        <p:blipFill>
          <a:blip r:embed="rId3">
            <a:alphaModFix amt="40000"/>
          </a:blip>
          <a:stretch>
            <a:fillRect/>
          </a:stretch>
        </p:blipFill>
        <p:spPr>
          <a:xfrm>
            <a:off x="1461776" y="0"/>
            <a:ext cx="6395625"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217199" y="551328"/>
            <a:ext cx="8520600" cy="4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Rick Owens was known for having somewhat of a dark and gothic grunge upcoming which was </a:t>
            </a:r>
            <a:r>
              <a:rPr lang="en"/>
              <a:t>displayed</a:t>
            </a:r>
            <a:r>
              <a:rPr lang="en"/>
              <a:t> in his clothing . Owens was most known for his leather jackets.  Owens was known more for his construction of boots compared to other fashion pieces.  The first boot that Owen gained popularity for was the “Beetle” boot, this boot was </a:t>
            </a:r>
            <a:r>
              <a:rPr lang="en"/>
              <a:t>constructed</a:t>
            </a:r>
            <a:r>
              <a:rPr lang="en"/>
              <a:t> in his earlier years, it would be the most comparable to today’s chelsea boot, simple yet stylish. Most if not all of Rick Owens boots  were made out of leather, The soles would be made from rubber nut always with a few inches or </a:t>
            </a:r>
            <a:r>
              <a:rPr lang="en"/>
              <a:t>height. This boot appears to have an air bubble in it as well which is what makes it so uniquely shaped at the bottom.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7185392" y="3230846"/>
            <a:ext cx="1427849" cy="17446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142150" y="129250"/>
            <a:ext cx="4251900" cy="411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Owen started his fashion design career in 1994 at this time he was working for small fashion business, he worked his way </a:t>
            </a:r>
            <a:r>
              <a:rPr lang="en" sz="1700"/>
              <a:t>through different design companies until he had his own </a:t>
            </a:r>
            <a:r>
              <a:rPr lang="en" sz="1700"/>
              <a:t>show in</a:t>
            </a:r>
            <a:r>
              <a:rPr lang="en" sz="1700"/>
              <a:t> New York during the 2002 and would then move to Paris later that year. </a:t>
            </a:r>
            <a:endParaRPr sz="17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8" name="Google Shape;68;p15"/>
          <p:cNvPicPr preferRelativeResize="0"/>
          <p:nvPr/>
        </p:nvPicPr>
        <p:blipFill>
          <a:blip r:embed="rId3">
            <a:alphaModFix/>
          </a:blip>
          <a:stretch>
            <a:fillRect/>
          </a:stretch>
        </p:blipFill>
        <p:spPr>
          <a:xfrm>
            <a:off x="311700" y="2959474"/>
            <a:ext cx="1403400" cy="2016500"/>
          </a:xfrm>
          <a:prstGeom prst="rect">
            <a:avLst/>
          </a:prstGeom>
          <a:noFill/>
          <a:ln>
            <a:noFill/>
          </a:ln>
        </p:spPr>
      </p:pic>
      <p:pic>
        <p:nvPicPr>
          <p:cNvPr id="69" name="Google Shape;69;p15"/>
          <p:cNvPicPr preferRelativeResize="0"/>
          <p:nvPr/>
        </p:nvPicPr>
        <p:blipFill>
          <a:blip r:embed="rId4">
            <a:alphaModFix/>
          </a:blip>
          <a:stretch>
            <a:fillRect/>
          </a:stretch>
        </p:blipFill>
        <p:spPr>
          <a:xfrm>
            <a:off x="311700" y="2959474"/>
            <a:ext cx="1403400" cy="2016500"/>
          </a:xfrm>
          <a:prstGeom prst="rect">
            <a:avLst/>
          </a:prstGeom>
          <a:noFill/>
          <a:ln>
            <a:noFill/>
          </a:ln>
        </p:spPr>
      </p:pic>
      <p:pic>
        <p:nvPicPr>
          <p:cNvPr id="70" name="Google Shape;70;p15"/>
          <p:cNvPicPr preferRelativeResize="0"/>
          <p:nvPr/>
        </p:nvPicPr>
        <p:blipFill>
          <a:blip r:embed="rId5">
            <a:alphaModFix/>
          </a:blip>
          <a:stretch>
            <a:fillRect/>
          </a:stretch>
        </p:blipFill>
        <p:spPr>
          <a:xfrm>
            <a:off x="234160" y="2597608"/>
            <a:ext cx="1624375" cy="2321100"/>
          </a:xfrm>
          <a:prstGeom prst="rect">
            <a:avLst/>
          </a:prstGeom>
          <a:noFill/>
          <a:ln>
            <a:noFill/>
          </a:ln>
        </p:spPr>
      </p:pic>
      <p:pic>
        <p:nvPicPr>
          <p:cNvPr id="71" name="Google Shape;71;p15"/>
          <p:cNvPicPr preferRelativeResize="0"/>
          <p:nvPr/>
        </p:nvPicPr>
        <p:blipFill>
          <a:blip r:embed="rId6">
            <a:alphaModFix/>
          </a:blip>
          <a:stretch>
            <a:fillRect/>
          </a:stretch>
        </p:blipFill>
        <p:spPr>
          <a:xfrm>
            <a:off x="2086050" y="2571750"/>
            <a:ext cx="1687575" cy="2377275"/>
          </a:xfrm>
          <a:prstGeom prst="rect">
            <a:avLst/>
          </a:prstGeom>
          <a:noFill/>
          <a:ln>
            <a:noFill/>
          </a:ln>
        </p:spPr>
      </p:pic>
      <p:sp>
        <p:nvSpPr>
          <p:cNvPr id="72" name="Google Shape;72;p15"/>
          <p:cNvSpPr txBox="1"/>
          <p:nvPr/>
        </p:nvSpPr>
        <p:spPr>
          <a:xfrm>
            <a:off x="4910875" y="129250"/>
            <a:ext cx="3954600" cy="25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Rick Owen not only designed clothing but he also designed alot of art &amp; furniture, His pieces were not too </a:t>
            </a:r>
            <a:r>
              <a:rPr lang="en"/>
              <a:t>abstract</a:t>
            </a:r>
            <a:r>
              <a:rPr lang="en"/>
              <a:t> but were simple enough to be interpreted by the everyday human. The name of this piece is “oxbone:, I would assume it is named this due to the color and seems to be texture of the piece.  I feel like the chair was </a:t>
            </a:r>
            <a:r>
              <a:rPr lang="en"/>
              <a:t>constructed</a:t>
            </a:r>
            <a:r>
              <a:rPr lang="en"/>
              <a:t> good and even but it </a:t>
            </a:r>
            <a:r>
              <a:rPr lang="en"/>
              <a:t>wouldn't</a:t>
            </a:r>
            <a:r>
              <a:rPr lang="en"/>
              <a:t> be easy for someone to </a:t>
            </a:r>
            <a:r>
              <a:rPr lang="en"/>
              <a:t>casually</a:t>
            </a:r>
            <a:r>
              <a:rPr lang="en"/>
              <a:t> sit on it </a:t>
            </a:r>
            <a:r>
              <a:rPr lang="en"/>
              <a:t>because</a:t>
            </a:r>
            <a:r>
              <a:rPr lang="en"/>
              <a:t> of the shape, the seat is not </a:t>
            </a:r>
            <a:r>
              <a:rPr lang="en"/>
              <a:t>completely</a:t>
            </a:r>
            <a:r>
              <a:rPr lang="en"/>
              <a:t> flat. </a:t>
            </a:r>
            <a:endParaRPr/>
          </a:p>
        </p:txBody>
      </p:sp>
      <p:pic>
        <p:nvPicPr>
          <p:cNvPr id="73" name="Google Shape;73;p15"/>
          <p:cNvPicPr preferRelativeResize="0"/>
          <p:nvPr/>
        </p:nvPicPr>
        <p:blipFill>
          <a:blip r:embed="rId7">
            <a:alphaModFix/>
          </a:blip>
          <a:stretch>
            <a:fillRect/>
          </a:stretch>
        </p:blipFill>
        <p:spPr>
          <a:xfrm>
            <a:off x="5201000" y="2698866"/>
            <a:ext cx="3186275" cy="2124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jacket was one of </a:t>
            </a:r>
            <a:r>
              <a:rPr lang="en"/>
              <a:t>Owen's</a:t>
            </a:r>
            <a:r>
              <a:rPr lang="en"/>
              <a:t> most famous jackets. Fue to the way it was styled and how the zipper is within the hoodie. Most if not all of Owens Jackets were made mostly of leather. This jacket was one of the first leather jackets which  had a zipper </a:t>
            </a:r>
            <a:r>
              <a:rPr lang="en"/>
              <a:t>lining</a:t>
            </a:r>
            <a:r>
              <a:rPr lang="en"/>
              <a:t> down the bottom along with a brushed </a:t>
            </a:r>
            <a:r>
              <a:rPr lang="en"/>
              <a:t>lining</a:t>
            </a:r>
            <a:r>
              <a:rPr lang="en"/>
              <a:t> of fur. </a:t>
            </a:r>
            <a:endParaRPr/>
          </a:p>
        </p:txBody>
      </p:sp>
      <p:sp>
        <p:nvSpPr>
          <p:cNvPr id="79" name="Google Shape;79;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This jacket is an older version than the one on the left. This jacket is from Owens spring/</a:t>
            </a:r>
            <a:r>
              <a:rPr lang="en"/>
              <a:t>summer 15 collection. This </a:t>
            </a:r>
            <a:r>
              <a:rPr lang="en"/>
              <a:t> jacket was </a:t>
            </a:r>
            <a:r>
              <a:rPr lang="en"/>
              <a:t>made</a:t>
            </a:r>
            <a:r>
              <a:rPr lang="en"/>
              <a:t> mostly of lamb skin which </a:t>
            </a:r>
            <a:r>
              <a:rPr lang="en"/>
              <a:t>wasn't</a:t>
            </a:r>
            <a:r>
              <a:rPr lang="en"/>
              <a:t> so easy to find at the time.  This jacket is also </a:t>
            </a:r>
            <a:r>
              <a:rPr lang="en"/>
              <a:t>slimmer</a:t>
            </a:r>
            <a:r>
              <a:rPr lang="en"/>
              <a:t> than the other </a:t>
            </a:r>
            <a:r>
              <a:rPr lang="en"/>
              <a:t>available</a:t>
            </a:r>
            <a:r>
              <a:rPr lang="en"/>
              <a:t> in the collection. Unlike the left jacket this jacket was simply split down the middle with a </a:t>
            </a:r>
            <a:r>
              <a:rPr lang="en"/>
              <a:t>zipper</a:t>
            </a:r>
            <a:r>
              <a:rPr lang="en"/>
              <a:t>. </a:t>
            </a:r>
            <a:endParaRPr/>
          </a:p>
        </p:txBody>
      </p:sp>
      <p:sp>
        <p:nvSpPr>
          <p:cNvPr id="80" name="Google Shape;80;p16"/>
          <p:cNvSpPr txBox="1"/>
          <p:nvPr/>
        </p:nvSpPr>
        <p:spPr>
          <a:xfrm>
            <a:off x="311700" y="258475"/>
            <a:ext cx="3657300" cy="788400"/>
          </a:xfrm>
          <a:prstGeom prst="rect">
            <a:avLst/>
          </a:prstGeom>
          <a:noFill/>
          <a:ln>
            <a:noFill/>
          </a:ln>
        </p:spPr>
        <p:txBody>
          <a:bodyPr anchorCtr="0" anchor="t" bIns="91425" lIns="91425" spcFirstLastPara="1" rIns="91425" wrap="square" tIns="91425">
            <a:noAutofit/>
          </a:bodyPr>
          <a:lstStyle/>
          <a:p>
            <a:pPr indent="0" lvl="0" marL="0" rtl="0" algn="just">
              <a:lnSpc>
                <a:spcPct val="184615"/>
              </a:lnSpc>
              <a:spcBef>
                <a:spcPts val="1400"/>
              </a:spcBef>
              <a:spcAft>
                <a:spcPts val="0"/>
              </a:spcAft>
              <a:buNone/>
            </a:pPr>
            <a:r>
              <a:rPr lang="en" sz="2000">
                <a:solidFill>
                  <a:schemeClr val="dk1"/>
                </a:solidFill>
                <a:highlight>
                  <a:srgbClr val="FFFFFF"/>
                </a:highlight>
              </a:rPr>
              <a:t>Bauhaus Coat </a:t>
            </a:r>
            <a:endParaRPr sz="2000">
              <a:solidFill>
                <a:schemeClr val="dk1"/>
              </a:solidFill>
              <a:highlight>
                <a:srgbClr val="FFFFFF"/>
              </a:highlight>
            </a:endParaRPr>
          </a:p>
          <a:p>
            <a:pPr indent="0" lvl="0" marL="0" rtl="0" algn="l">
              <a:spcBef>
                <a:spcPts val="400"/>
              </a:spcBef>
              <a:spcAft>
                <a:spcPts val="0"/>
              </a:spcAft>
              <a:buNone/>
            </a:pPr>
            <a:r>
              <a:t/>
            </a:r>
            <a:endParaRPr/>
          </a:p>
        </p:txBody>
      </p:sp>
      <p:sp>
        <p:nvSpPr>
          <p:cNvPr id="81" name="Google Shape;81;p16"/>
          <p:cNvSpPr txBox="1"/>
          <p:nvPr/>
        </p:nvSpPr>
        <p:spPr>
          <a:xfrm>
            <a:off x="5048825" y="258475"/>
            <a:ext cx="3188100" cy="485100"/>
          </a:xfrm>
          <a:prstGeom prst="rect">
            <a:avLst/>
          </a:prstGeom>
          <a:noFill/>
          <a:ln>
            <a:noFill/>
          </a:ln>
        </p:spPr>
        <p:txBody>
          <a:bodyPr anchorCtr="0" anchor="t" bIns="91425" lIns="91425" spcFirstLastPara="1" rIns="91425" wrap="square" tIns="91425">
            <a:noAutofit/>
          </a:bodyPr>
          <a:lstStyle/>
          <a:p>
            <a:pPr indent="0" lvl="0" marL="0" rtl="0" algn="just">
              <a:lnSpc>
                <a:spcPct val="184615"/>
              </a:lnSpc>
              <a:spcBef>
                <a:spcPts val="1400"/>
              </a:spcBef>
              <a:spcAft>
                <a:spcPts val="0"/>
              </a:spcAft>
              <a:buClr>
                <a:schemeClr val="dk1"/>
              </a:buClr>
              <a:buSzPts val="1100"/>
              <a:buFont typeface="Arial"/>
              <a:buNone/>
            </a:pPr>
            <a:r>
              <a:rPr lang="en" sz="1700">
                <a:solidFill>
                  <a:schemeClr val="dk1"/>
                </a:solidFill>
                <a:highlight>
                  <a:srgbClr val="FFFFFF"/>
                </a:highlight>
              </a:rPr>
              <a:t>Geo jacket </a:t>
            </a:r>
            <a:endParaRPr sz="1700">
              <a:solidFill>
                <a:schemeClr val="dk1"/>
              </a:solidFill>
              <a:highlight>
                <a:srgbClr val="FFFFFF"/>
              </a:highlight>
            </a:endParaRPr>
          </a:p>
          <a:p>
            <a:pPr indent="0" lvl="0" marL="0" rtl="0" algn="l">
              <a:spcBef>
                <a:spcPts val="400"/>
              </a:spcBef>
              <a:spcAft>
                <a:spcPts val="0"/>
              </a:spcAft>
              <a:buNone/>
            </a:pPr>
            <a:r>
              <a:t/>
            </a:r>
            <a:endParaRPr/>
          </a:p>
        </p:txBody>
      </p:sp>
      <p:pic>
        <p:nvPicPr>
          <p:cNvPr id="82" name="Google Shape;82;p16"/>
          <p:cNvPicPr preferRelativeResize="0"/>
          <p:nvPr/>
        </p:nvPicPr>
        <p:blipFill>
          <a:blip r:embed="rId3">
            <a:alphaModFix/>
          </a:blip>
          <a:stretch>
            <a:fillRect/>
          </a:stretch>
        </p:blipFill>
        <p:spPr>
          <a:xfrm>
            <a:off x="7573083" y="3575018"/>
            <a:ext cx="1311650" cy="1413399"/>
          </a:xfrm>
          <a:prstGeom prst="rect">
            <a:avLst/>
          </a:prstGeom>
          <a:noFill/>
          <a:ln>
            <a:noFill/>
          </a:ln>
        </p:spPr>
      </p:pic>
      <p:pic>
        <p:nvPicPr>
          <p:cNvPr id="83" name="Google Shape;83;p16"/>
          <p:cNvPicPr preferRelativeResize="0"/>
          <p:nvPr/>
        </p:nvPicPr>
        <p:blipFill>
          <a:blip r:embed="rId4">
            <a:alphaModFix/>
          </a:blip>
          <a:stretch>
            <a:fillRect/>
          </a:stretch>
        </p:blipFill>
        <p:spPr>
          <a:xfrm>
            <a:off x="100500" y="3424675"/>
            <a:ext cx="1524949" cy="1524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nvSpPr>
        <p:spPr>
          <a:xfrm>
            <a:off x="854490" y="102124"/>
            <a:ext cx="73404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Owens was most likely one of the most famous designers of luxury sneakers..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two sneakers are ones that are somewhat </a:t>
            </a:r>
            <a:r>
              <a:rPr lang="en"/>
              <a:t>similar</a:t>
            </a:r>
            <a:r>
              <a:rPr lang="en"/>
              <a:t> but do have </a:t>
            </a:r>
            <a:r>
              <a:rPr lang="en"/>
              <a:t>their</a:t>
            </a:r>
            <a:r>
              <a:rPr lang="en"/>
              <a:t> own special features to them. </a:t>
            </a:r>
            <a:endParaRPr/>
          </a:p>
        </p:txBody>
      </p:sp>
      <p:pic>
        <p:nvPicPr>
          <p:cNvPr id="89" name="Google Shape;89;p17"/>
          <p:cNvPicPr preferRelativeResize="0"/>
          <p:nvPr/>
        </p:nvPicPr>
        <p:blipFill>
          <a:blip r:embed="rId3">
            <a:alphaModFix/>
          </a:blip>
          <a:stretch>
            <a:fillRect/>
          </a:stretch>
        </p:blipFill>
        <p:spPr>
          <a:xfrm>
            <a:off x="896274" y="3851077"/>
            <a:ext cx="1903508" cy="1210475"/>
          </a:xfrm>
          <a:prstGeom prst="rect">
            <a:avLst/>
          </a:prstGeom>
          <a:noFill/>
          <a:ln>
            <a:noFill/>
          </a:ln>
        </p:spPr>
      </p:pic>
      <p:sp>
        <p:nvSpPr>
          <p:cNvPr id="90" name="Google Shape;90;p17"/>
          <p:cNvSpPr txBox="1"/>
          <p:nvPr/>
        </p:nvSpPr>
        <p:spPr>
          <a:xfrm>
            <a:off x="5871075" y="1020916"/>
            <a:ext cx="2230500" cy="33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222222"/>
                </a:solidFill>
                <a:highlight>
                  <a:srgbClr val="FFFFFF"/>
                </a:highlight>
                <a:latin typeface="Roboto"/>
                <a:ea typeface="Roboto"/>
                <a:cs typeface="Roboto"/>
                <a:sym typeface="Roboto"/>
              </a:rPr>
              <a:t>Rick Owens Geobaskets</a:t>
            </a:r>
            <a:endParaRPr b="1" sz="1200">
              <a:solidFill>
                <a:srgbClr val="222222"/>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Clr>
                <a:schemeClr val="dk1"/>
              </a:buClr>
              <a:buSzPts val="1100"/>
              <a:buFont typeface="Arial"/>
              <a:buNone/>
            </a:pPr>
            <a:r>
              <a:t/>
            </a:r>
            <a:endParaRPr sz="1200">
              <a:solidFill>
                <a:srgbClr val="222222"/>
              </a:solidFill>
              <a:highlight>
                <a:srgbClr val="FFFFFF"/>
              </a:highlight>
              <a:latin typeface="Roboto"/>
              <a:ea typeface="Roboto"/>
              <a:cs typeface="Roboto"/>
              <a:sym typeface="Roboto"/>
            </a:endParaRPr>
          </a:p>
          <a:p>
            <a:pPr indent="0" lvl="0" marL="0" rtl="0" algn="l">
              <a:spcBef>
                <a:spcPts val="1800"/>
              </a:spcBef>
              <a:spcAft>
                <a:spcPts val="0"/>
              </a:spcAft>
              <a:buNone/>
            </a:pPr>
            <a:r>
              <a:t/>
            </a:r>
            <a:endParaRPr/>
          </a:p>
        </p:txBody>
      </p:sp>
      <p:sp>
        <p:nvSpPr>
          <p:cNvPr id="91" name="Google Shape;91;p17"/>
          <p:cNvSpPr txBox="1"/>
          <p:nvPr/>
        </p:nvSpPr>
        <p:spPr>
          <a:xfrm>
            <a:off x="840025" y="1020934"/>
            <a:ext cx="2016000" cy="33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222222"/>
                </a:solidFill>
                <a:highlight>
                  <a:srgbClr val="FFFFFF"/>
                </a:highlight>
                <a:latin typeface="Roboto"/>
                <a:ea typeface="Roboto"/>
                <a:cs typeface="Roboto"/>
                <a:sym typeface="Roboto"/>
              </a:rPr>
              <a:t>Rick Owens Dunks</a:t>
            </a:r>
            <a:endParaRPr b="1" sz="1500">
              <a:solidFill>
                <a:srgbClr val="222222"/>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Clr>
                <a:schemeClr val="dk1"/>
              </a:buClr>
              <a:buSzPts val="1100"/>
              <a:buFont typeface="Arial"/>
              <a:buNone/>
            </a:pPr>
            <a:r>
              <a:t/>
            </a:r>
            <a:endParaRPr sz="1200">
              <a:solidFill>
                <a:srgbClr val="222222"/>
              </a:solidFill>
              <a:highlight>
                <a:srgbClr val="FFFFFF"/>
              </a:highlight>
              <a:latin typeface="Roboto"/>
              <a:ea typeface="Roboto"/>
              <a:cs typeface="Roboto"/>
              <a:sym typeface="Roboto"/>
            </a:endParaRPr>
          </a:p>
          <a:p>
            <a:pPr indent="0" lvl="0" marL="0" rtl="0" algn="l">
              <a:spcBef>
                <a:spcPts val="1800"/>
              </a:spcBef>
              <a:spcAft>
                <a:spcPts val="0"/>
              </a:spcAft>
              <a:buNone/>
            </a:pPr>
            <a:r>
              <a:t/>
            </a:r>
            <a:endParaRPr/>
          </a:p>
        </p:txBody>
      </p:sp>
      <p:pic>
        <p:nvPicPr>
          <p:cNvPr id="92" name="Google Shape;92;p17"/>
          <p:cNvPicPr preferRelativeResize="0"/>
          <p:nvPr/>
        </p:nvPicPr>
        <p:blipFill>
          <a:blip r:embed="rId4">
            <a:alphaModFix/>
          </a:blip>
          <a:stretch>
            <a:fillRect/>
          </a:stretch>
        </p:blipFill>
        <p:spPr>
          <a:xfrm>
            <a:off x="5871075" y="3851083"/>
            <a:ext cx="1818557" cy="1210475"/>
          </a:xfrm>
          <a:prstGeom prst="rect">
            <a:avLst/>
          </a:prstGeom>
          <a:noFill/>
          <a:ln>
            <a:noFill/>
          </a:ln>
        </p:spPr>
      </p:pic>
      <p:sp>
        <p:nvSpPr>
          <p:cNvPr id="93" name="Google Shape;93;p17"/>
          <p:cNvSpPr txBox="1"/>
          <p:nvPr/>
        </p:nvSpPr>
        <p:spPr>
          <a:xfrm>
            <a:off x="465250" y="1486175"/>
            <a:ext cx="3114600" cy="23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Rick Owens “Dunks” is one sneaker that has been redefined. These sneakers were most closely </a:t>
            </a:r>
            <a:r>
              <a:rPr lang="en"/>
              <a:t>resembling</a:t>
            </a:r>
            <a:r>
              <a:rPr lang="en"/>
              <a:t> the </a:t>
            </a:r>
            <a:r>
              <a:rPr lang="en"/>
              <a:t>famous</a:t>
            </a:r>
            <a:r>
              <a:rPr lang="en"/>
              <a:t> High top Air Jordan 1,  The most </a:t>
            </a:r>
            <a:r>
              <a:rPr lang="en"/>
              <a:t>noticeable</a:t>
            </a:r>
            <a:r>
              <a:rPr lang="en"/>
              <a:t> difference in this sneaker to the </a:t>
            </a:r>
            <a:r>
              <a:rPr lang="en"/>
              <a:t>original</a:t>
            </a:r>
            <a:r>
              <a:rPr lang="en"/>
              <a:t> AF1 is the High top ankle strap along with the white laces which are higher than the original form.</a:t>
            </a:r>
            <a:endParaRPr/>
          </a:p>
          <a:p>
            <a:pPr indent="0" lvl="0" marL="0" rtl="0" algn="l">
              <a:spcBef>
                <a:spcPts val="0"/>
              </a:spcBef>
              <a:spcAft>
                <a:spcPts val="0"/>
              </a:spcAft>
              <a:buNone/>
            </a:pPr>
            <a:r>
              <a:t/>
            </a:r>
            <a:endParaRPr/>
          </a:p>
        </p:txBody>
      </p:sp>
      <p:sp>
        <p:nvSpPr>
          <p:cNvPr id="94" name="Google Shape;94;p17"/>
          <p:cNvSpPr txBox="1"/>
          <p:nvPr/>
        </p:nvSpPr>
        <p:spPr>
          <a:xfrm>
            <a:off x="5058975" y="1267025"/>
            <a:ext cx="3042600" cy="22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Rick Owens “Geobaskets” sneaker is one sneaker </a:t>
            </a:r>
            <a:r>
              <a:rPr lang="en"/>
              <a:t>that is most recognizable by Rick Owens fans, this shoe is also made of mostly leather and is a high top sneaker. This shoe is the most simple sneaker in the line of all his sneakers, all if not most of Owen’s sneakers are high top laced up sneakers.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nvSpPr>
        <p:spPr>
          <a:xfrm>
            <a:off x="206775" y="400625"/>
            <a:ext cx="52986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p:txBody>
      </p:sp>
      <p:sp>
        <p:nvSpPr>
          <p:cNvPr id="100" name="Google Shape;100;p18"/>
          <p:cNvSpPr txBox="1"/>
          <p:nvPr/>
        </p:nvSpPr>
        <p:spPr>
          <a:xfrm>
            <a:off x="607400" y="1356950"/>
            <a:ext cx="7340400" cy="856500"/>
          </a:xfrm>
          <a:prstGeom prst="rect">
            <a:avLst/>
          </a:prstGeom>
          <a:noFill/>
          <a:ln>
            <a:noFill/>
          </a:ln>
        </p:spPr>
        <p:txBody>
          <a:bodyPr anchorCtr="0" anchor="t" bIns="91425" lIns="91425" spcFirstLastPara="1" rIns="91425" wrap="square" tIns="91425">
            <a:noAutofit/>
          </a:bodyPr>
          <a:lstStyle/>
          <a:p>
            <a:pPr indent="0" lvl="0" marL="355600" rtl="0" algn="l">
              <a:lnSpc>
                <a:spcPct val="115000"/>
              </a:lnSpc>
              <a:spcBef>
                <a:spcPts val="1200"/>
              </a:spcBef>
              <a:spcAft>
                <a:spcPts val="0"/>
              </a:spcAft>
              <a:buClr>
                <a:schemeClr val="dk1"/>
              </a:buClr>
              <a:buSzPts val="1100"/>
              <a:buFont typeface="Arial"/>
              <a:buNone/>
            </a:pPr>
            <a:r>
              <a:rPr lang="en" sz="1100">
                <a:solidFill>
                  <a:schemeClr val="dk1"/>
                </a:solidFill>
              </a:rPr>
              <a:t>Anderson, James. “33 Things You Need to Know about Rick Owens.” </a:t>
            </a:r>
            <a:r>
              <a:rPr i="1" lang="en" sz="1100">
                <a:solidFill>
                  <a:schemeClr val="dk1"/>
                </a:solidFill>
              </a:rPr>
              <a:t>I</a:t>
            </a:r>
            <a:r>
              <a:rPr lang="en" sz="1100">
                <a:solidFill>
                  <a:schemeClr val="dk1"/>
                </a:solidFill>
              </a:rPr>
              <a:t>, 19 Dec. 2018, i-d.vice.com/en_us/article/mby45x/rick-owens-guide.</a:t>
            </a:r>
            <a:endParaRPr sz="1100">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