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Montserrat"/>
      <p:regular r:id="rId17"/>
      <p:bold r:id="rId18"/>
      <p:italic r:id="rId19"/>
      <p:boldItalic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5e8f5403e_0_7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5e8f5403e_0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35e8f5403e_0_7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35e8f5403e_0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35e8f5403e_0_7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35e8f5403e_0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5e8f540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35e8f540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35e8f540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35e8f540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5e8f5403e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5e8f5403e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5e8f5403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5e8f5403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60ac253a0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60ac253a0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5e8f5403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5e8f5403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35e8f5403e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35e8f5403e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3537150" y="1578400"/>
            <a:ext cx="5017500" cy="1578900"/>
          </a:xfrm>
          <a:prstGeom prst="rect">
            <a:avLst/>
          </a:prstGeom>
        </p:spPr>
        <p:txBody>
          <a:bodyPr anchorCtr="0" anchor="t" bIns="91425" lIns="91425" spcFirstLastPara="1" rIns="91425" wrap="square" tIns="91425">
            <a:norm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7" name="Google Shape;17;p2"/>
          <p:cNvSpPr txBox="1"/>
          <p:nvPr>
            <p:ph idx="1" type="subTitle"/>
          </p:nvPr>
        </p:nvSpPr>
        <p:spPr>
          <a:xfrm>
            <a:off x="5083950" y="3924925"/>
            <a:ext cx="34707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18" name="Google Shape;18;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1"/>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1"/>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1"/>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1"/>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1"/>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1"/>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1"/>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 name="Google Shape;125;p11"/>
          <p:cNvSpPr txBox="1"/>
          <p:nvPr>
            <p:ph hasCustomPrompt="1" type="title"/>
          </p:nvPr>
        </p:nvSpPr>
        <p:spPr>
          <a:xfrm>
            <a:off x="823850" y="1284675"/>
            <a:ext cx="4776000" cy="1300800"/>
          </a:xfrm>
          <a:prstGeom prst="rect">
            <a:avLst/>
          </a:prstGeom>
        </p:spPr>
        <p:txBody>
          <a:bodyPr anchorCtr="0" anchor="t" bIns="91425" lIns="91425" spcFirstLastPara="1" rIns="91425" wrap="square" tIns="91425">
            <a:normAutofit/>
          </a:bodyPr>
          <a:lstStyle>
            <a:lvl1pPr lvl="0" rtl="0">
              <a:spcBef>
                <a:spcPts val="0"/>
              </a:spcBef>
              <a:spcAft>
                <a:spcPts val="0"/>
              </a:spcAft>
              <a:buSzPts val="8000"/>
              <a:buNone/>
              <a:defRPr sz="8000"/>
            </a:lvl1pPr>
            <a:lvl2pPr lvl="1" rtl="0">
              <a:spcBef>
                <a:spcPts val="0"/>
              </a:spcBef>
              <a:spcAft>
                <a:spcPts val="0"/>
              </a:spcAft>
              <a:buSzPts val="8000"/>
              <a:buNone/>
              <a:defRPr sz="8000"/>
            </a:lvl2pPr>
            <a:lvl3pPr lvl="2" rtl="0">
              <a:spcBef>
                <a:spcPts val="0"/>
              </a:spcBef>
              <a:spcAft>
                <a:spcPts val="0"/>
              </a:spcAft>
              <a:buSzPts val="8000"/>
              <a:buNone/>
              <a:defRPr sz="8000"/>
            </a:lvl3pPr>
            <a:lvl4pPr lvl="3" rtl="0">
              <a:spcBef>
                <a:spcPts val="0"/>
              </a:spcBef>
              <a:spcAft>
                <a:spcPts val="0"/>
              </a:spcAft>
              <a:buSzPts val="8000"/>
              <a:buNone/>
              <a:defRPr sz="8000"/>
            </a:lvl4pPr>
            <a:lvl5pPr lvl="4" rtl="0">
              <a:spcBef>
                <a:spcPts val="0"/>
              </a:spcBef>
              <a:spcAft>
                <a:spcPts val="0"/>
              </a:spcAft>
              <a:buSzPts val="8000"/>
              <a:buNone/>
              <a:defRPr sz="8000"/>
            </a:lvl5pPr>
            <a:lvl6pPr lvl="5" rtl="0">
              <a:spcBef>
                <a:spcPts val="0"/>
              </a:spcBef>
              <a:spcAft>
                <a:spcPts val="0"/>
              </a:spcAft>
              <a:buSzPts val="8000"/>
              <a:buNone/>
              <a:defRPr sz="8000"/>
            </a:lvl6pPr>
            <a:lvl7pPr lvl="6" rtl="0">
              <a:spcBef>
                <a:spcPts val="0"/>
              </a:spcBef>
              <a:spcAft>
                <a:spcPts val="0"/>
              </a:spcAft>
              <a:buSzPts val="8000"/>
              <a:buNone/>
              <a:defRPr sz="8000"/>
            </a:lvl7pPr>
            <a:lvl8pPr lvl="7" rtl="0">
              <a:spcBef>
                <a:spcPts val="0"/>
              </a:spcBef>
              <a:spcAft>
                <a:spcPts val="0"/>
              </a:spcAft>
              <a:buSzPts val="8000"/>
              <a:buNone/>
              <a:defRPr sz="8000"/>
            </a:lvl8pPr>
            <a:lvl9pPr lvl="8" rtl="0">
              <a:spcBef>
                <a:spcPts val="0"/>
              </a:spcBef>
              <a:spcAft>
                <a:spcPts val="0"/>
              </a:spcAft>
              <a:buSzPts val="8000"/>
              <a:buNone/>
              <a:defRPr sz="8000"/>
            </a:lvl9pPr>
          </a:lstStyle>
          <a:p>
            <a:r>
              <a:t>xx%</a:t>
            </a:r>
          </a:p>
        </p:txBody>
      </p:sp>
      <p:sp>
        <p:nvSpPr>
          <p:cNvPr id="126" name="Google Shape;126;p11"/>
          <p:cNvSpPr txBox="1"/>
          <p:nvPr>
            <p:ph idx="1" type="body"/>
          </p:nvPr>
        </p:nvSpPr>
        <p:spPr>
          <a:xfrm>
            <a:off x="823850" y="2643124"/>
            <a:ext cx="4776000" cy="1218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127" name="Google Shape;12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8" name="Shape 128"/>
        <p:cNvGrpSpPr/>
        <p:nvPr/>
      </p:nvGrpSpPr>
      <p:grpSpPr>
        <a:xfrm>
          <a:off x="0" y="0"/>
          <a:ext cx="0" cy="0"/>
          <a:chOff x="0" y="0"/>
          <a:chExt cx="0" cy="0"/>
        </a:xfrm>
      </p:grpSpPr>
      <p:sp>
        <p:nvSpPr>
          <p:cNvPr id="129" name="Google Shape;12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3"/>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3"/>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3"/>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type="title"/>
          </p:nvPr>
        </p:nvSpPr>
        <p:spPr>
          <a:xfrm>
            <a:off x="823850" y="2053000"/>
            <a:ext cx="4587000" cy="11487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40" name="Google Shape;4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4"/>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6" name="Google Shape;46;p4"/>
          <p:cNvSpPr txBox="1"/>
          <p:nvPr>
            <p:ph idx="1" type="body"/>
          </p:nvPr>
        </p:nvSpPr>
        <p:spPr>
          <a:xfrm>
            <a:off x="1297500" y="1567550"/>
            <a:ext cx="70389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47" name="Google Shape;4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8"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5"/>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53" name="Google Shape;53;p5"/>
          <p:cNvSpPr txBox="1"/>
          <p:nvPr>
            <p:ph idx="1" type="body"/>
          </p:nvPr>
        </p:nvSpPr>
        <p:spPr>
          <a:xfrm>
            <a:off x="1297500"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4" name="Google Shape;54;p5"/>
          <p:cNvSpPr txBox="1"/>
          <p:nvPr>
            <p:ph idx="2" type="body"/>
          </p:nvPr>
        </p:nvSpPr>
        <p:spPr>
          <a:xfrm>
            <a:off x="4933221" y="1567550"/>
            <a:ext cx="3403200" cy="2911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55" name="Google Shape;5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6"/>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 name="Google Shape;60;p6"/>
          <p:cNvSpPr txBox="1"/>
          <p:nvPr>
            <p:ph type="title"/>
          </p:nvPr>
        </p:nvSpPr>
        <p:spPr>
          <a:xfrm>
            <a:off x="1297500" y="393750"/>
            <a:ext cx="7038900" cy="914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1" name="Google Shape;6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7"/>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7"/>
          <p:cNvSpPr txBox="1"/>
          <p:nvPr>
            <p:ph type="title"/>
          </p:nvPr>
        </p:nvSpPr>
        <p:spPr>
          <a:xfrm>
            <a:off x="1297500" y="393750"/>
            <a:ext cx="3798900" cy="14931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67" name="Google Shape;67;p7"/>
          <p:cNvSpPr txBox="1"/>
          <p:nvPr>
            <p:ph idx="1" type="body"/>
          </p:nvPr>
        </p:nvSpPr>
        <p:spPr>
          <a:xfrm>
            <a:off x="1297500" y="1972550"/>
            <a:ext cx="3798900" cy="24159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68" name="Google Shape;6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69"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8"/>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8"/>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8"/>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8"/>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8"/>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8"/>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8"/>
          <p:cNvSpPr txBox="1"/>
          <p:nvPr>
            <p:ph type="title"/>
          </p:nvPr>
        </p:nvSpPr>
        <p:spPr>
          <a:xfrm>
            <a:off x="823850" y="866775"/>
            <a:ext cx="4587000" cy="3521100"/>
          </a:xfrm>
          <a:prstGeom prst="rect">
            <a:avLst/>
          </a:prstGeom>
        </p:spPr>
        <p:txBody>
          <a:bodyPr anchorCtr="0" anchor="ctr"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 name="Google Shape;9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9"/>
          <p:cNvSpPr txBox="1"/>
          <p:nvPr>
            <p:ph type="title"/>
          </p:nvPr>
        </p:nvSpPr>
        <p:spPr>
          <a:xfrm>
            <a:off x="1297500" y="1658325"/>
            <a:ext cx="3036300" cy="1751700"/>
          </a:xfrm>
          <a:prstGeom prst="rect">
            <a:avLst/>
          </a:prstGeom>
        </p:spPr>
        <p:txBody>
          <a:bodyPr anchorCtr="0" anchor="t"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96" name="Google Shape;96;p9"/>
          <p:cNvSpPr txBox="1"/>
          <p:nvPr>
            <p:ph idx="1" type="subTitle"/>
          </p:nvPr>
        </p:nvSpPr>
        <p:spPr>
          <a:xfrm>
            <a:off x="1297500" y="3538000"/>
            <a:ext cx="3036300" cy="5061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300"/>
              <a:buNone/>
              <a:defRPr/>
            </a:lvl1pPr>
            <a:lvl2pPr lvl="1" rtl="0">
              <a:lnSpc>
                <a:spcPct val="100000"/>
              </a:lnSpc>
              <a:spcBef>
                <a:spcPts val="0"/>
              </a:spcBef>
              <a:spcAft>
                <a:spcPts val="0"/>
              </a:spcAft>
              <a:buSzPts val="1300"/>
              <a:buNone/>
              <a:defRPr sz="1300"/>
            </a:lvl2pPr>
            <a:lvl3pPr lvl="2" rtl="0">
              <a:lnSpc>
                <a:spcPct val="100000"/>
              </a:lnSpc>
              <a:spcBef>
                <a:spcPts val="0"/>
              </a:spcBef>
              <a:spcAft>
                <a:spcPts val="0"/>
              </a:spcAft>
              <a:buSzPts val="1300"/>
              <a:buNone/>
              <a:defRPr sz="1300"/>
            </a:lvl3pPr>
            <a:lvl4pPr lvl="3" rtl="0">
              <a:lnSpc>
                <a:spcPct val="100000"/>
              </a:lnSpc>
              <a:spcBef>
                <a:spcPts val="0"/>
              </a:spcBef>
              <a:spcAft>
                <a:spcPts val="0"/>
              </a:spcAft>
              <a:buSzPts val="1300"/>
              <a:buNone/>
              <a:defRPr sz="1300"/>
            </a:lvl4pPr>
            <a:lvl5pPr lvl="4" rtl="0">
              <a:lnSpc>
                <a:spcPct val="100000"/>
              </a:lnSpc>
              <a:spcBef>
                <a:spcPts val="0"/>
              </a:spcBef>
              <a:spcAft>
                <a:spcPts val="0"/>
              </a:spcAft>
              <a:buSzPts val="1300"/>
              <a:buNone/>
              <a:defRPr sz="1300"/>
            </a:lvl5pPr>
            <a:lvl6pPr lvl="5" rtl="0">
              <a:lnSpc>
                <a:spcPct val="100000"/>
              </a:lnSpc>
              <a:spcBef>
                <a:spcPts val="0"/>
              </a:spcBef>
              <a:spcAft>
                <a:spcPts val="0"/>
              </a:spcAft>
              <a:buSzPts val="1300"/>
              <a:buNone/>
              <a:defRPr sz="1300"/>
            </a:lvl6pPr>
            <a:lvl7pPr lvl="6" rtl="0">
              <a:lnSpc>
                <a:spcPct val="100000"/>
              </a:lnSpc>
              <a:spcBef>
                <a:spcPts val="0"/>
              </a:spcBef>
              <a:spcAft>
                <a:spcPts val="0"/>
              </a:spcAft>
              <a:buSzPts val="1300"/>
              <a:buNone/>
              <a:defRPr sz="1300"/>
            </a:lvl7pPr>
            <a:lvl8pPr lvl="7" rtl="0">
              <a:lnSpc>
                <a:spcPct val="100000"/>
              </a:lnSpc>
              <a:spcBef>
                <a:spcPts val="0"/>
              </a:spcBef>
              <a:spcAft>
                <a:spcPts val="0"/>
              </a:spcAft>
              <a:buSzPts val="1300"/>
              <a:buNone/>
              <a:defRPr sz="1300"/>
            </a:lvl8pPr>
            <a:lvl9pPr lvl="8" rtl="0">
              <a:lnSpc>
                <a:spcPct val="100000"/>
              </a:lnSpc>
              <a:spcBef>
                <a:spcPts val="0"/>
              </a:spcBef>
              <a:spcAft>
                <a:spcPts val="0"/>
              </a:spcAft>
              <a:buSzPts val="1300"/>
              <a:buNone/>
              <a:defRPr sz="1300"/>
            </a:lvl9pPr>
          </a:lstStyle>
          <a:p/>
        </p:txBody>
      </p:sp>
      <p:sp>
        <p:nvSpPr>
          <p:cNvPr id="97" name="Google Shape;97;p9"/>
          <p:cNvSpPr txBox="1"/>
          <p:nvPr>
            <p:ph idx="2" type="body"/>
          </p:nvPr>
        </p:nvSpPr>
        <p:spPr>
          <a:xfrm>
            <a:off x="4648200" y="1696600"/>
            <a:ext cx="3676800" cy="2347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8" name="Google Shape;9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9"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0"/>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0"/>
          <p:cNvSpPr txBox="1"/>
          <p:nvPr>
            <p:ph idx="1" type="body"/>
          </p:nvPr>
        </p:nvSpPr>
        <p:spPr>
          <a:xfrm>
            <a:off x="812725" y="4305375"/>
            <a:ext cx="6936000" cy="523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300"/>
              <a:buNone/>
              <a:defRPr/>
            </a:lvl1pPr>
          </a:lstStyle>
          <a:p/>
        </p:txBody>
      </p:sp>
      <p:sp>
        <p:nvSpPr>
          <p:cNvPr id="104" name="Google Shape;10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focus">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rt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indent="-298450" lvl="1" marL="914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indent="-298450" lvl="2" marL="1371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indent="-298450" lvl="3" marL="1828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indent="-298450" lvl="4" marL="22860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indent="-298450" lvl="5" marL="27432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indent="-298450" lvl="6" marL="32004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indent="-298450" lvl="7" marL="36576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indent="-298450" lvl="8" marL="4114800" rtl="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lt1"/>
                </a:solidFill>
                <a:latin typeface="Lato"/>
                <a:ea typeface="Lato"/>
                <a:cs typeface="Lato"/>
                <a:sym typeface="Lato"/>
              </a:defRPr>
            </a:lvl1pPr>
            <a:lvl2pPr lvl="1" rtl="0" algn="r">
              <a:buNone/>
              <a:defRPr sz="1000">
                <a:solidFill>
                  <a:schemeClr val="lt1"/>
                </a:solidFill>
                <a:latin typeface="Lato"/>
                <a:ea typeface="Lato"/>
                <a:cs typeface="Lato"/>
                <a:sym typeface="Lato"/>
              </a:defRPr>
            </a:lvl2pPr>
            <a:lvl3pPr lvl="2" rtl="0" algn="r">
              <a:buNone/>
              <a:defRPr sz="1000">
                <a:solidFill>
                  <a:schemeClr val="lt1"/>
                </a:solidFill>
                <a:latin typeface="Lato"/>
                <a:ea typeface="Lato"/>
                <a:cs typeface="Lato"/>
                <a:sym typeface="Lato"/>
              </a:defRPr>
            </a:lvl3pPr>
            <a:lvl4pPr lvl="3" rtl="0" algn="r">
              <a:buNone/>
              <a:defRPr sz="1000">
                <a:solidFill>
                  <a:schemeClr val="lt1"/>
                </a:solidFill>
                <a:latin typeface="Lato"/>
                <a:ea typeface="Lato"/>
                <a:cs typeface="Lato"/>
                <a:sym typeface="Lato"/>
              </a:defRPr>
            </a:lvl4pPr>
            <a:lvl5pPr lvl="4" rtl="0" algn="r">
              <a:buNone/>
              <a:defRPr sz="1000">
                <a:solidFill>
                  <a:schemeClr val="lt1"/>
                </a:solidFill>
                <a:latin typeface="Lato"/>
                <a:ea typeface="Lato"/>
                <a:cs typeface="Lato"/>
                <a:sym typeface="Lato"/>
              </a:defRPr>
            </a:lvl5pPr>
            <a:lvl6pPr lvl="5" rtl="0" algn="r">
              <a:buNone/>
              <a:defRPr sz="1000">
                <a:solidFill>
                  <a:schemeClr val="lt1"/>
                </a:solidFill>
                <a:latin typeface="Lato"/>
                <a:ea typeface="Lato"/>
                <a:cs typeface="Lato"/>
                <a:sym typeface="Lato"/>
              </a:defRPr>
            </a:lvl6pPr>
            <a:lvl7pPr lvl="6" rtl="0" algn="r">
              <a:buNone/>
              <a:defRPr sz="1000">
                <a:solidFill>
                  <a:schemeClr val="lt1"/>
                </a:solidFill>
                <a:latin typeface="Lato"/>
                <a:ea typeface="Lato"/>
                <a:cs typeface="Lato"/>
                <a:sym typeface="Lato"/>
              </a:defRPr>
            </a:lvl7pPr>
            <a:lvl8pPr lvl="7" rtl="0" algn="r">
              <a:buNone/>
              <a:defRPr sz="1000">
                <a:solidFill>
                  <a:schemeClr val="lt1"/>
                </a:solidFill>
                <a:latin typeface="Lato"/>
                <a:ea typeface="Lato"/>
                <a:cs typeface="Lato"/>
                <a:sym typeface="Lato"/>
              </a:defRPr>
            </a:lvl8pPr>
            <a:lvl9pPr lvl="8" rtl="0" algn="r">
              <a:buNone/>
              <a:defRPr sz="1000">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20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13"/>
          <p:cNvPicPr preferRelativeResize="0"/>
          <p:nvPr/>
        </p:nvPicPr>
        <p:blipFill>
          <a:blip r:embed="rId3">
            <a:alphaModFix amt="20000"/>
          </a:blip>
          <a:stretch>
            <a:fillRect/>
          </a:stretch>
        </p:blipFill>
        <p:spPr>
          <a:xfrm>
            <a:off x="0" y="0"/>
            <a:ext cx="9143999" cy="5143500"/>
          </a:xfrm>
          <a:prstGeom prst="rect">
            <a:avLst/>
          </a:prstGeom>
          <a:noFill/>
          <a:ln>
            <a:noFill/>
          </a:ln>
        </p:spPr>
      </p:pic>
      <p:sp>
        <p:nvSpPr>
          <p:cNvPr id="135" name="Google Shape;135;p13"/>
          <p:cNvSpPr txBox="1"/>
          <p:nvPr>
            <p:ph idx="4294967295" type="subTitle"/>
          </p:nvPr>
        </p:nvSpPr>
        <p:spPr>
          <a:xfrm>
            <a:off x="3550100" y="2833550"/>
            <a:ext cx="4679700" cy="1975200"/>
          </a:xfrm>
          <a:prstGeom prst="rect">
            <a:avLst/>
          </a:prstGeom>
        </p:spPr>
        <p:txBody>
          <a:bodyPr anchorCtr="0" anchor="t" bIns="91425" lIns="91425" spcFirstLastPara="1" rIns="91425" wrap="square" tIns="91425">
            <a:noAutofit/>
          </a:bodyPr>
          <a:lstStyle/>
          <a:p>
            <a:pPr indent="0" lvl="0" marL="0" rtl="0" algn="ctr">
              <a:spcBef>
                <a:spcPts val="0"/>
              </a:spcBef>
              <a:spcAft>
                <a:spcPts val="1200"/>
              </a:spcAft>
              <a:buNone/>
            </a:pPr>
            <a:r>
              <a:rPr lang="en" sz="2900"/>
              <a:t> Tanner Jules Gordon &amp; Gerard Allison</a:t>
            </a:r>
            <a:endParaRPr sz="2900"/>
          </a:p>
        </p:txBody>
      </p:sp>
      <p:sp>
        <p:nvSpPr>
          <p:cNvPr id="136" name="Google Shape;136;p13"/>
          <p:cNvSpPr txBox="1"/>
          <p:nvPr>
            <p:ph idx="4294967295" type="ctrTitle"/>
          </p:nvPr>
        </p:nvSpPr>
        <p:spPr>
          <a:xfrm>
            <a:off x="3079950" y="992850"/>
            <a:ext cx="5828400" cy="157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TG REPORT</a:t>
            </a:r>
            <a:endParaRPr/>
          </a:p>
          <a:p>
            <a:pPr indent="0" lvl="0" marL="0" rtl="0" algn="l">
              <a:spcBef>
                <a:spcPts val="0"/>
              </a:spcBef>
              <a:spcAft>
                <a:spcPts val="0"/>
              </a:spcAft>
              <a:buNone/>
            </a:pPr>
            <a:r>
              <a:rPr lang="en"/>
              <a:t>Fall/Winter  2024-2025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2"/>
          <p:cNvSpPr txBox="1"/>
          <p:nvPr>
            <p:ph idx="4294967295"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500">
                <a:solidFill>
                  <a:schemeClr val="accent5"/>
                </a:solidFill>
              </a:rPr>
              <a:t>Best</a:t>
            </a:r>
            <a:r>
              <a:rPr lang="en" sz="3500"/>
              <a:t> </a:t>
            </a:r>
            <a:r>
              <a:rPr lang="en" sz="3500">
                <a:solidFill>
                  <a:schemeClr val="accent6"/>
                </a:solidFill>
              </a:rPr>
              <a:t>Bets!</a:t>
            </a:r>
            <a:endParaRPr sz="3500">
              <a:solidFill>
                <a:schemeClr val="accent6"/>
              </a:solidFill>
            </a:endParaRPr>
          </a:p>
        </p:txBody>
      </p:sp>
      <p:sp>
        <p:nvSpPr>
          <p:cNvPr id="219" name="Google Shape;219;p22"/>
          <p:cNvSpPr txBox="1"/>
          <p:nvPr>
            <p:ph idx="4294967295" type="body"/>
          </p:nvPr>
        </p:nvSpPr>
        <p:spPr>
          <a:xfrm>
            <a:off x="1207850" y="1307850"/>
            <a:ext cx="7038900" cy="29112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lang="en" sz="6200">
                <a:solidFill>
                  <a:schemeClr val="accent5"/>
                </a:solidFill>
              </a:rPr>
              <a:t>The best bets for the future will be:</a:t>
            </a:r>
            <a:endParaRPr sz="6200">
              <a:solidFill>
                <a:schemeClr val="accent5"/>
              </a:solidFill>
            </a:endParaRPr>
          </a:p>
          <a:p>
            <a:pPr indent="-327027" lvl="0" marL="457200" rtl="0" algn="l">
              <a:spcBef>
                <a:spcPts val="1200"/>
              </a:spcBef>
              <a:spcAft>
                <a:spcPts val="0"/>
              </a:spcAft>
              <a:buClr>
                <a:schemeClr val="accent5"/>
              </a:buClr>
              <a:buSzPct val="100000"/>
              <a:buChar char="★"/>
            </a:pPr>
            <a:r>
              <a:rPr lang="en" sz="6200">
                <a:solidFill>
                  <a:schemeClr val="accent5"/>
                </a:solidFill>
              </a:rPr>
              <a:t>Fabric</a:t>
            </a:r>
            <a:endParaRPr sz="6200">
              <a:solidFill>
                <a:schemeClr val="accent5"/>
              </a:solidFill>
            </a:endParaRPr>
          </a:p>
          <a:p>
            <a:pPr indent="-327027" lvl="0" marL="457200" rtl="0" algn="l">
              <a:spcBef>
                <a:spcPts val="0"/>
              </a:spcBef>
              <a:spcAft>
                <a:spcPts val="0"/>
              </a:spcAft>
              <a:buClr>
                <a:schemeClr val="accent5"/>
              </a:buClr>
              <a:buSzPct val="100000"/>
              <a:buChar char="★"/>
            </a:pPr>
            <a:r>
              <a:rPr lang="en" sz="6200">
                <a:solidFill>
                  <a:schemeClr val="accent5"/>
                </a:solidFill>
              </a:rPr>
              <a:t>Color </a:t>
            </a:r>
            <a:endParaRPr sz="6200">
              <a:solidFill>
                <a:schemeClr val="accent5"/>
              </a:solidFill>
            </a:endParaRPr>
          </a:p>
          <a:p>
            <a:pPr indent="-327027" lvl="0" marL="457200" rtl="0" algn="l">
              <a:spcBef>
                <a:spcPts val="0"/>
              </a:spcBef>
              <a:spcAft>
                <a:spcPts val="0"/>
              </a:spcAft>
              <a:buClr>
                <a:schemeClr val="accent5"/>
              </a:buClr>
              <a:buSzPct val="100000"/>
              <a:buChar char="★"/>
            </a:pPr>
            <a:r>
              <a:rPr lang="en" sz="6200">
                <a:solidFill>
                  <a:schemeClr val="accent5"/>
                </a:solidFill>
              </a:rPr>
              <a:t>Pattern</a:t>
            </a:r>
            <a:endParaRPr sz="6200">
              <a:solidFill>
                <a:schemeClr val="accent5"/>
              </a:solidFill>
            </a:endParaRPr>
          </a:p>
          <a:p>
            <a:pPr indent="0" lvl="0" marL="457200" rtl="0" algn="l">
              <a:spcBef>
                <a:spcPts val="1200"/>
              </a:spcBef>
              <a:spcAft>
                <a:spcPts val="0"/>
              </a:spcAft>
              <a:buNone/>
            </a:pPr>
            <a:r>
              <a:rPr lang="en" sz="5800">
                <a:solidFill>
                  <a:schemeClr val="accent5"/>
                </a:solidFill>
              </a:rPr>
              <a:t>-As we head into a eco-friendly period in time, </a:t>
            </a:r>
            <a:r>
              <a:rPr lang="en" sz="5800">
                <a:solidFill>
                  <a:schemeClr val="accent5"/>
                </a:solidFill>
              </a:rPr>
              <a:t>sustainability</a:t>
            </a:r>
            <a:r>
              <a:rPr lang="en" sz="5800">
                <a:solidFill>
                  <a:schemeClr val="accent5"/>
                </a:solidFill>
              </a:rPr>
              <a:t> will be essential</a:t>
            </a:r>
            <a:endParaRPr sz="5800">
              <a:solidFill>
                <a:schemeClr val="accent5"/>
              </a:solidFill>
            </a:endParaRPr>
          </a:p>
          <a:p>
            <a:pPr indent="0" lvl="0" marL="457200" rtl="0" algn="l">
              <a:spcBef>
                <a:spcPts val="1200"/>
              </a:spcBef>
              <a:spcAft>
                <a:spcPts val="0"/>
              </a:spcAft>
              <a:buNone/>
            </a:pPr>
            <a:r>
              <a:rPr lang="en" sz="5800">
                <a:solidFill>
                  <a:schemeClr val="accent5"/>
                </a:solidFill>
              </a:rPr>
              <a:t>-The “must have” colors are always changing and consumers will always want the trending new colors </a:t>
            </a:r>
            <a:endParaRPr sz="5800">
              <a:solidFill>
                <a:schemeClr val="accent5"/>
              </a:solidFill>
            </a:endParaRPr>
          </a:p>
          <a:p>
            <a:pPr indent="0" lvl="0" marL="457200" rtl="0" algn="l">
              <a:spcBef>
                <a:spcPts val="1200"/>
              </a:spcBef>
              <a:spcAft>
                <a:spcPts val="0"/>
              </a:spcAft>
              <a:buNone/>
            </a:pPr>
            <a:r>
              <a:rPr lang="en" sz="5800">
                <a:solidFill>
                  <a:schemeClr val="accent5"/>
                </a:solidFill>
              </a:rPr>
              <a:t>-Wild and crazy new patterns will catch the eye of others which is what people will </a:t>
            </a:r>
            <a:r>
              <a:rPr lang="en" sz="5800">
                <a:solidFill>
                  <a:schemeClr val="accent5"/>
                </a:solidFill>
              </a:rPr>
              <a:t>want after having minimal interaction</a:t>
            </a:r>
            <a:endParaRPr sz="5800">
              <a:solidFill>
                <a:schemeClr val="accent5"/>
              </a:solidFill>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sp>
        <p:nvSpPr>
          <p:cNvPr id="220" name="Google Shape;220;p22"/>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3"/>
          <p:cNvSpPr txBox="1"/>
          <p:nvPr>
            <p:ph idx="4294967295" type="title"/>
          </p:nvPr>
        </p:nvSpPr>
        <p:spPr>
          <a:xfrm>
            <a:off x="557900" y="2256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6"/>
                </a:solidFill>
              </a:rPr>
              <a:t>Works </a:t>
            </a:r>
            <a:r>
              <a:rPr lang="en">
                <a:solidFill>
                  <a:schemeClr val="accent5"/>
                </a:solidFill>
              </a:rPr>
              <a:t>Cited</a:t>
            </a:r>
            <a:endParaRPr>
              <a:solidFill>
                <a:schemeClr val="accent5"/>
              </a:solidFill>
            </a:endParaRPr>
          </a:p>
        </p:txBody>
      </p:sp>
      <p:sp>
        <p:nvSpPr>
          <p:cNvPr id="226" name="Google Shape;226;p23"/>
          <p:cNvSpPr txBox="1"/>
          <p:nvPr>
            <p:ph idx="4294967295" type="body"/>
          </p:nvPr>
        </p:nvSpPr>
        <p:spPr>
          <a:xfrm>
            <a:off x="1052550" y="822175"/>
            <a:ext cx="7038900" cy="4034100"/>
          </a:xfrm>
          <a:prstGeom prst="rect">
            <a:avLst/>
          </a:prstGeom>
        </p:spPr>
        <p:txBody>
          <a:bodyPr anchorCtr="0" anchor="t" bIns="91425" lIns="91425" spcFirstLastPara="1" rIns="91425" wrap="square" tIns="91425">
            <a:normAutofit lnSpcReduction="10000"/>
          </a:bodyPr>
          <a:lstStyle/>
          <a:p>
            <a:pPr indent="-457200" lvl="0" marL="813816" rtl="0" algn="l">
              <a:lnSpc>
                <a:spcPct val="100000"/>
              </a:lnSpc>
              <a:spcBef>
                <a:spcPts val="1200"/>
              </a:spcBef>
              <a:spcAft>
                <a:spcPts val="0"/>
              </a:spcAft>
              <a:buNone/>
            </a:pPr>
            <a:r>
              <a:rPr lang="en">
                <a:solidFill>
                  <a:schemeClr val="accent5"/>
                </a:solidFill>
                <a:latin typeface="Times New Roman"/>
                <a:ea typeface="Times New Roman"/>
                <a:cs typeface="Times New Roman"/>
                <a:sym typeface="Times New Roman"/>
              </a:rPr>
              <a:t>Cowley, L., J, G., Lin, Janine, Virendra, Ewaliko, D., Liné, Sunquan, Brian, Carlos, J. C., DashDNations, Hekuran, Valerie, NoBossExperience, &amp; Chris. (2021, November 7). </a:t>
            </a:r>
            <a:r>
              <a:rPr i="1" lang="en">
                <a:solidFill>
                  <a:schemeClr val="accent5"/>
                </a:solidFill>
                <a:latin typeface="Times New Roman"/>
                <a:ea typeface="Times New Roman"/>
                <a:cs typeface="Times New Roman"/>
                <a:sym typeface="Times New Roman"/>
              </a:rPr>
              <a:t>15 best sustainable materials for shoes</a:t>
            </a:r>
            <a:r>
              <a:rPr lang="en">
                <a:solidFill>
                  <a:schemeClr val="accent5"/>
                </a:solidFill>
                <a:latin typeface="Times New Roman"/>
                <a:ea typeface="Times New Roman"/>
                <a:cs typeface="Times New Roman"/>
                <a:sym typeface="Times New Roman"/>
              </a:rPr>
              <a:t>. Eco World. Retrieved June 21, 2022, from https://ecoworldonline.com/15-best-sustainable-materials-for-shoes/</a:t>
            </a:r>
            <a:endParaRPr>
              <a:solidFill>
                <a:schemeClr val="accent5"/>
              </a:solidFill>
              <a:latin typeface="Times New Roman"/>
              <a:ea typeface="Times New Roman"/>
              <a:cs typeface="Times New Roman"/>
              <a:sym typeface="Times New Roman"/>
            </a:endParaRPr>
          </a:p>
          <a:p>
            <a:pPr indent="-457200" lvl="0" marL="813816" rtl="0" algn="l">
              <a:lnSpc>
                <a:spcPct val="100000"/>
              </a:lnSpc>
              <a:spcBef>
                <a:spcPts val="1200"/>
              </a:spcBef>
              <a:spcAft>
                <a:spcPts val="0"/>
              </a:spcAft>
              <a:buNone/>
            </a:pPr>
            <a:r>
              <a:rPr lang="en">
                <a:solidFill>
                  <a:schemeClr val="accent5"/>
                </a:solidFill>
                <a:latin typeface="Times New Roman"/>
                <a:ea typeface="Times New Roman"/>
                <a:cs typeface="Times New Roman"/>
                <a:sym typeface="Times New Roman"/>
              </a:rPr>
              <a:t>Published: Jun 19, 2014L. U. S. 7. (2021, September 7). </a:t>
            </a:r>
            <a:r>
              <a:rPr i="1" lang="en">
                <a:solidFill>
                  <a:schemeClr val="accent5"/>
                </a:solidFill>
                <a:latin typeface="Times New Roman"/>
                <a:ea typeface="Times New Roman"/>
                <a:cs typeface="Times New Roman"/>
                <a:sym typeface="Times New Roman"/>
              </a:rPr>
              <a:t>How to use the psychology of colors when marketing</a:t>
            </a:r>
            <a:r>
              <a:rPr lang="en">
                <a:solidFill>
                  <a:schemeClr val="accent5"/>
                </a:solidFill>
                <a:latin typeface="Times New Roman"/>
                <a:ea typeface="Times New Roman"/>
                <a:cs typeface="Times New Roman"/>
                <a:sym typeface="Times New Roman"/>
              </a:rPr>
              <a:t>. Small Business Trends. Retrieved June 22, 2022, from https://smallbiztrends.com/2014/06/psychology-of-colors.html </a:t>
            </a:r>
            <a:endParaRPr>
              <a:solidFill>
                <a:schemeClr val="accent5"/>
              </a:solidFill>
              <a:latin typeface="Times New Roman"/>
              <a:ea typeface="Times New Roman"/>
              <a:cs typeface="Times New Roman"/>
              <a:sym typeface="Times New Roman"/>
            </a:endParaRPr>
          </a:p>
          <a:p>
            <a:pPr indent="-457200" lvl="0" marL="813816" rtl="0" algn="l">
              <a:lnSpc>
                <a:spcPct val="100000"/>
              </a:lnSpc>
              <a:spcBef>
                <a:spcPts val="1200"/>
              </a:spcBef>
              <a:spcAft>
                <a:spcPts val="0"/>
              </a:spcAft>
              <a:buNone/>
            </a:pPr>
            <a:r>
              <a:rPr lang="en">
                <a:solidFill>
                  <a:schemeClr val="accent5"/>
                </a:solidFill>
                <a:latin typeface="Times New Roman"/>
                <a:ea typeface="Times New Roman"/>
                <a:cs typeface="Times New Roman"/>
                <a:sym typeface="Times New Roman"/>
              </a:rPr>
              <a:t>Luber, J. (n.d.). </a:t>
            </a:r>
            <a:r>
              <a:rPr i="1" lang="en">
                <a:solidFill>
                  <a:schemeClr val="accent5"/>
                </a:solidFill>
                <a:latin typeface="Times New Roman"/>
                <a:ea typeface="Times New Roman"/>
                <a:cs typeface="Times New Roman"/>
                <a:sym typeface="Times New Roman"/>
              </a:rPr>
              <a:t>Sneakerheads spend 10% of income on kicks - Stockx News</a:t>
            </a:r>
            <a:r>
              <a:rPr lang="en">
                <a:solidFill>
                  <a:schemeClr val="accent5"/>
                </a:solidFill>
                <a:latin typeface="Times New Roman"/>
                <a:ea typeface="Times New Roman"/>
                <a:cs typeface="Times New Roman"/>
                <a:sym typeface="Times New Roman"/>
              </a:rPr>
              <a:t>. Sneakerheads spend 10% of income on kicks. Retrieved June 20, 2022, from https://stockx.com/news/sneakerheads-spend-10-of-income-on-kicks/</a:t>
            </a:r>
            <a:endParaRPr>
              <a:solidFill>
                <a:schemeClr val="accent5"/>
              </a:solidFill>
              <a:latin typeface="Times New Roman"/>
              <a:ea typeface="Times New Roman"/>
              <a:cs typeface="Times New Roman"/>
              <a:sym typeface="Times New Roman"/>
            </a:endParaRPr>
          </a:p>
          <a:p>
            <a:pPr indent="-457200" lvl="0" marL="813816" rtl="0" algn="l">
              <a:lnSpc>
                <a:spcPct val="100000"/>
              </a:lnSpc>
              <a:spcBef>
                <a:spcPts val="1200"/>
              </a:spcBef>
              <a:spcAft>
                <a:spcPts val="0"/>
              </a:spcAft>
              <a:buNone/>
            </a:pPr>
            <a:r>
              <a:rPr lang="en">
                <a:solidFill>
                  <a:schemeClr val="accent5"/>
                </a:solidFill>
                <a:latin typeface="Times New Roman"/>
                <a:ea typeface="Times New Roman"/>
                <a:cs typeface="Times New Roman"/>
                <a:sym typeface="Times New Roman"/>
              </a:rPr>
              <a:t>Oleniacz, L. (2021, February 3). </a:t>
            </a:r>
            <a:r>
              <a:rPr i="1" lang="en">
                <a:solidFill>
                  <a:schemeClr val="accent5"/>
                </a:solidFill>
                <a:latin typeface="Times New Roman"/>
                <a:ea typeface="Times New Roman"/>
                <a:cs typeface="Times New Roman"/>
                <a:sym typeface="Times New Roman"/>
              </a:rPr>
              <a:t>Sneakerheads, not hypebeasts: Defining a sneaker-driven sub-culture</a:t>
            </a:r>
            <a:r>
              <a:rPr lang="en">
                <a:solidFill>
                  <a:schemeClr val="accent5"/>
                </a:solidFill>
                <a:latin typeface="Times New Roman"/>
                <a:ea typeface="Times New Roman"/>
                <a:cs typeface="Times New Roman"/>
                <a:sym typeface="Times New Roman"/>
              </a:rPr>
              <a:t>. NC State News. Retrieved June 20, 2022, from https://news.ncsu.edu/2021/02/sneakerheads-not-hypebeasts-defining-a-sneaker-driven-sub-culture/</a:t>
            </a:r>
            <a:endParaRPr>
              <a:solidFill>
                <a:schemeClr val="accent5"/>
              </a:solidFill>
              <a:latin typeface="Times New Roman"/>
              <a:ea typeface="Times New Roman"/>
              <a:cs typeface="Times New Roman"/>
              <a:sym typeface="Times New Roman"/>
            </a:endParaRPr>
          </a:p>
          <a:p>
            <a:pPr indent="-457200" lvl="0" marL="813816" rtl="0" algn="l">
              <a:lnSpc>
                <a:spcPct val="100000"/>
              </a:lnSpc>
              <a:spcBef>
                <a:spcPts val="1200"/>
              </a:spcBef>
              <a:spcAft>
                <a:spcPts val="0"/>
              </a:spcAft>
              <a:buNone/>
            </a:pPr>
            <a:r>
              <a:rPr lang="en">
                <a:solidFill>
                  <a:schemeClr val="accent5"/>
                </a:solidFill>
                <a:latin typeface="Times New Roman"/>
                <a:ea typeface="Times New Roman"/>
                <a:cs typeface="Times New Roman"/>
                <a:sym typeface="Times New Roman"/>
              </a:rPr>
              <a:t>VALS. (n.d.). </a:t>
            </a:r>
            <a:r>
              <a:rPr i="1" lang="en">
                <a:solidFill>
                  <a:schemeClr val="accent5"/>
                </a:solidFill>
                <a:latin typeface="Times New Roman"/>
                <a:ea typeface="Times New Roman"/>
                <a:cs typeface="Times New Roman"/>
                <a:sym typeface="Times New Roman"/>
              </a:rPr>
              <a:t>Strategic business insights (SBI) logo</a:t>
            </a:r>
            <a:r>
              <a:rPr lang="en">
                <a:solidFill>
                  <a:schemeClr val="accent5"/>
                </a:solidFill>
                <a:latin typeface="Times New Roman"/>
                <a:ea typeface="Times New Roman"/>
                <a:cs typeface="Times New Roman"/>
                <a:sym typeface="Times New Roman"/>
              </a:rPr>
              <a:t>. Strategic Business Insights. Retrieved June 20, 2022, from http://www.strategicbusinessinsights.com/vals/ustypes/strivers.shtml </a:t>
            </a:r>
            <a:endParaRPr>
              <a:solidFill>
                <a:schemeClr val="accent5"/>
              </a:solidFill>
              <a:latin typeface="Times New Roman"/>
              <a:ea typeface="Times New Roman"/>
              <a:cs typeface="Times New Roman"/>
              <a:sym typeface="Times New Roman"/>
            </a:endParaRPr>
          </a:p>
          <a:p>
            <a:pPr indent="0" lvl="0" marL="0" rtl="0" algn="l">
              <a:spcBef>
                <a:spcPts val="1200"/>
              </a:spcBef>
              <a:spcAft>
                <a:spcPts val="1200"/>
              </a:spcAft>
              <a:buNone/>
            </a:pPr>
            <a:r>
              <a:t/>
            </a:r>
            <a:endParaRPr sz="1400"/>
          </a:p>
        </p:txBody>
      </p:sp>
      <p:sp>
        <p:nvSpPr>
          <p:cNvPr id="227" name="Google Shape;227;p23"/>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14"/>
          <p:cNvSpPr txBox="1"/>
          <p:nvPr>
            <p:ph idx="4294967295" type="title"/>
          </p:nvPr>
        </p:nvSpPr>
        <p:spPr>
          <a:xfrm>
            <a:off x="165700" y="1472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6"/>
                </a:solidFill>
              </a:rPr>
              <a:t>Consumer</a:t>
            </a:r>
            <a:r>
              <a:rPr lang="en"/>
              <a:t> </a:t>
            </a:r>
            <a:r>
              <a:rPr lang="en">
                <a:solidFill>
                  <a:schemeClr val="accent5"/>
                </a:solidFill>
              </a:rPr>
              <a:t>Profile</a:t>
            </a:r>
            <a:endParaRPr>
              <a:solidFill>
                <a:schemeClr val="accent5"/>
              </a:solidFill>
            </a:endParaRPr>
          </a:p>
        </p:txBody>
      </p:sp>
      <p:sp>
        <p:nvSpPr>
          <p:cNvPr id="142" name="Google Shape;142;p14"/>
          <p:cNvSpPr txBox="1"/>
          <p:nvPr>
            <p:ph idx="4294967295" type="body"/>
          </p:nvPr>
        </p:nvSpPr>
        <p:spPr>
          <a:xfrm>
            <a:off x="221725" y="973650"/>
            <a:ext cx="4350300" cy="2911200"/>
          </a:xfrm>
          <a:prstGeom prst="rect">
            <a:avLst/>
          </a:prstGeom>
        </p:spPr>
        <p:txBody>
          <a:bodyPr anchorCtr="0" anchor="t" bIns="91425" lIns="91425" spcFirstLastPara="1" rIns="91425" wrap="square" tIns="91425">
            <a:normAutofit fontScale="40000"/>
          </a:bodyPr>
          <a:lstStyle/>
          <a:p>
            <a:pPr indent="0" lvl="0" marL="0" rtl="0" algn="l">
              <a:spcBef>
                <a:spcPts val="0"/>
              </a:spcBef>
              <a:spcAft>
                <a:spcPts val="0"/>
              </a:spcAft>
              <a:buNone/>
            </a:pPr>
            <a:r>
              <a:rPr lang="en" sz="2500">
                <a:solidFill>
                  <a:schemeClr val="accent6"/>
                </a:solidFill>
              </a:rPr>
              <a:t>Demographics</a:t>
            </a:r>
            <a:endParaRPr sz="2500">
              <a:solidFill>
                <a:schemeClr val="accent6"/>
              </a:solidFill>
            </a:endParaRPr>
          </a:p>
          <a:p>
            <a:pPr indent="-323850" lvl="0" marL="457200" rtl="0" algn="l">
              <a:lnSpc>
                <a:spcPct val="150000"/>
              </a:lnSpc>
              <a:spcBef>
                <a:spcPts val="1200"/>
              </a:spcBef>
              <a:spcAft>
                <a:spcPts val="0"/>
              </a:spcAft>
              <a:buClr>
                <a:schemeClr val="accent5"/>
              </a:buClr>
              <a:buSzPct val="100000"/>
              <a:buChar char="●"/>
            </a:pPr>
            <a:r>
              <a:rPr lang="en" sz="3750">
                <a:solidFill>
                  <a:schemeClr val="accent5"/>
                </a:solidFill>
              </a:rPr>
              <a:t>Age - 20 yrs old - 25 yrs older</a:t>
            </a:r>
            <a:endParaRPr sz="3750">
              <a:solidFill>
                <a:schemeClr val="accent5"/>
              </a:solidFill>
            </a:endParaRPr>
          </a:p>
          <a:p>
            <a:pPr indent="-323850" lvl="1" marL="914400" rtl="0" algn="l">
              <a:lnSpc>
                <a:spcPct val="150000"/>
              </a:lnSpc>
              <a:spcBef>
                <a:spcPts val="0"/>
              </a:spcBef>
              <a:spcAft>
                <a:spcPts val="0"/>
              </a:spcAft>
              <a:buClr>
                <a:schemeClr val="accent5"/>
              </a:buClr>
              <a:buSzPct val="100000"/>
              <a:buChar char="○"/>
            </a:pPr>
            <a:r>
              <a:rPr lang="en" sz="3750">
                <a:solidFill>
                  <a:schemeClr val="accent5"/>
                </a:solidFill>
              </a:rPr>
              <a:t>Within this age range a “sneakerhead” is projected to make about $46,000. </a:t>
            </a:r>
            <a:endParaRPr sz="3750">
              <a:solidFill>
                <a:schemeClr val="accent5"/>
              </a:solidFill>
            </a:endParaRPr>
          </a:p>
          <a:p>
            <a:pPr indent="-323850" lvl="1" marL="914400" rtl="0" algn="l">
              <a:lnSpc>
                <a:spcPct val="150000"/>
              </a:lnSpc>
              <a:spcBef>
                <a:spcPts val="0"/>
              </a:spcBef>
              <a:spcAft>
                <a:spcPts val="0"/>
              </a:spcAft>
              <a:buClr>
                <a:schemeClr val="accent5"/>
              </a:buClr>
              <a:buSzPct val="100000"/>
              <a:buChar char="○"/>
            </a:pPr>
            <a:r>
              <a:rPr lang="en" sz="3750">
                <a:solidFill>
                  <a:schemeClr val="accent5"/>
                </a:solidFill>
              </a:rPr>
              <a:t>10% or about $4,600 goes </a:t>
            </a:r>
            <a:r>
              <a:rPr lang="en" sz="3750">
                <a:solidFill>
                  <a:schemeClr val="accent5"/>
                </a:solidFill>
              </a:rPr>
              <a:t>towards</a:t>
            </a:r>
            <a:r>
              <a:rPr lang="en" sz="3750">
                <a:solidFill>
                  <a:schemeClr val="accent5"/>
                </a:solidFill>
              </a:rPr>
              <a:t> sneaker </a:t>
            </a:r>
            <a:r>
              <a:rPr lang="en" sz="3750">
                <a:solidFill>
                  <a:schemeClr val="accent5"/>
                </a:solidFill>
              </a:rPr>
              <a:t>purchases</a:t>
            </a:r>
            <a:r>
              <a:rPr lang="en" sz="3750">
                <a:solidFill>
                  <a:schemeClr val="accent5"/>
                </a:solidFill>
              </a:rPr>
              <a:t> </a:t>
            </a:r>
            <a:r>
              <a:rPr lang="en" sz="3750">
                <a:solidFill>
                  <a:schemeClr val="accent5"/>
                </a:solidFill>
                <a:latin typeface="Times New Roman"/>
                <a:ea typeface="Times New Roman"/>
                <a:cs typeface="Times New Roman"/>
                <a:sym typeface="Times New Roman"/>
              </a:rPr>
              <a:t>(Luber, 2016).</a:t>
            </a:r>
            <a:r>
              <a:rPr lang="en" sz="3750">
                <a:solidFill>
                  <a:schemeClr val="accent5"/>
                </a:solidFill>
              </a:rPr>
              <a:t> </a:t>
            </a:r>
            <a:endParaRPr sz="3750">
              <a:solidFill>
                <a:schemeClr val="accent5"/>
              </a:solidFill>
            </a:endParaRPr>
          </a:p>
          <a:p>
            <a:pPr indent="-323850" lvl="0" marL="457200" rtl="0" algn="l">
              <a:lnSpc>
                <a:spcPct val="150000"/>
              </a:lnSpc>
              <a:spcBef>
                <a:spcPts val="0"/>
              </a:spcBef>
              <a:spcAft>
                <a:spcPts val="0"/>
              </a:spcAft>
              <a:buClr>
                <a:schemeClr val="accent5"/>
              </a:buClr>
              <a:buSzPct val="100000"/>
              <a:buChar char="●"/>
            </a:pPr>
            <a:r>
              <a:rPr lang="en" sz="3750">
                <a:solidFill>
                  <a:schemeClr val="accent5"/>
                </a:solidFill>
              </a:rPr>
              <a:t>Men are targeted more than females women </a:t>
            </a:r>
            <a:endParaRPr sz="3750">
              <a:solidFill>
                <a:schemeClr val="accent5"/>
              </a:solidFill>
            </a:endParaRPr>
          </a:p>
          <a:p>
            <a:pPr indent="0" lvl="0" marL="0" rtl="0" algn="l">
              <a:spcBef>
                <a:spcPts val="1200"/>
              </a:spcBef>
              <a:spcAft>
                <a:spcPts val="1200"/>
              </a:spcAft>
              <a:buNone/>
            </a:pPr>
            <a:r>
              <a:t/>
            </a:r>
            <a:endParaRPr sz="2500"/>
          </a:p>
        </p:txBody>
      </p:sp>
      <p:pic>
        <p:nvPicPr>
          <p:cNvPr id="143" name="Google Shape;143;p14"/>
          <p:cNvPicPr preferRelativeResize="0"/>
          <p:nvPr/>
        </p:nvPicPr>
        <p:blipFill rotWithShape="1">
          <a:blip r:embed="rId3">
            <a:alphaModFix/>
          </a:blip>
          <a:srcRect b="0" l="7199" r="7191" t="0"/>
          <a:stretch/>
        </p:blipFill>
        <p:spPr>
          <a:xfrm>
            <a:off x="4807325" y="56050"/>
            <a:ext cx="3978101" cy="3140600"/>
          </a:xfrm>
          <a:prstGeom prst="rect">
            <a:avLst/>
          </a:prstGeom>
          <a:noFill/>
          <a:ln>
            <a:noFill/>
          </a:ln>
        </p:spPr>
      </p:pic>
      <p:sp>
        <p:nvSpPr>
          <p:cNvPr id="144" name="Google Shape;144;p14"/>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
        <p:nvSpPr>
          <p:cNvPr id="145" name="Google Shape;145;p14"/>
          <p:cNvSpPr txBox="1"/>
          <p:nvPr/>
        </p:nvSpPr>
        <p:spPr>
          <a:xfrm>
            <a:off x="4717675" y="3240900"/>
            <a:ext cx="3171300" cy="585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lang="en" sz="1300">
                <a:solidFill>
                  <a:schemeClr val="accent6"/>
                </a:solidFill>
              </a:rPr>
              <a:t>Figure 1 : Las Vegas’ first Sneaker Con. Nov 2017</a:t>
            </a:r>
            <a:endParaRPr sz="1300">
              <a:solidFill>
                <a:schemeClr val="accent6"/>
              </a:solidFill>
            </a:endParaRPr>
          </a:p>
        </p:txBody>
      </p:sp>
      <p:sp>
        <p:nvSpPr>
          <p:cNvPr id="146" name="Google Shape;146;p14"/>
          <p:cNvSpPr txBox="1"/>
          <p:nvPr/>
        </p:nvSpPr>
        <p:spPr>
          <a:xfrm>
            <a:off x="543450" y="3810000"/>
            <a:ext cx="80571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accent5"/>
                </a:solidFill>
                <a:latin typeface="Lato"/>
                <a:ea typeface="Lato"/>
                <a:cs typeface="Lato"/>
                <a:sym typeface="Lato"/>
              </a:rPr>
              <a:t>Las Veags very first sneaker con (above) shows us how diverse sneaker culture is, although the diversity can be seen studies show that the biggest race of consumer within the sneakerhead community are African Americans </a:t>
            </a:r>
            <a:r>
              <a:rPr lang="en" sz="1500">
                <a:solidFill>
                  <a:schemeClr val="accent5"/>
                </a:solidFill>
                <a:latin typeface="Times New Roman"/>
                <a:ea typeface="Times New Roman"/>
                <a:cs typeface="Times New Roman"/>
                <a:sym typeface="Times New Roman"/>
              </a:rPr>
              <a:t>(Oleniacz, 2021). </a:t>
            </a:r>
            <a:endParaRPr sz="1700">
              <a:solidFill>
                <a:schemeClr val="accent5"/>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5"/>
          <p:cNvSpPr txBox="1"/>
          <p:nvPr>
            <p:ph idx="4294967295" type="title"/>
          </p:nvPr>
        </p:nvSpPr>
        <p:spPr>
          <a:xfrm>
            <a:off x="535500" y="30410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Current Trends</a:t>
            </a:r>
            <a:r>
              <a:rPr lang="en"/>
              <a:t> &amp; </a:t>
            </a:r>
            <a:r>
              <a:rPr lang="en">
                <a:solidFill>
                  <a:schemeClr val="accent6"/>
                </a:solidFill>
              </a:rPr>
              <a:t>Zeitgeist</a:t>
            </a:r>
            <a:r>
              <a:rPr lang="en"/>
              <a:t> </a:t>
            </a:r>
            <a:endParaRPr/>
          </a:p>
        </p:txBody>
      </p:sp>
      <p:sp>
        <p:nvSpPr>
          <p:cNvPr id="152" name="Google Shape;152;p15"/>
          <p:cNvSpPr txBox="1"/>
          <p:nvPr/>
        </p:nvSpPr>
        <p:spPr>
          <a:xfrm>
            <a:off x="1455325" y="1513725"/>
            <a:ext cx="688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53" name="Google Shape;153;p15"/>
          <p:cNvSpPr txBox="1"/>
          <p:nvPr/>
        </p:nvSpPr>
        <p:spPr>
          <a:xfrm>
            <a:off x="1714675" y="1629000"/>
            <a:ext cx="5619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54" name="Google Shape;154;p15"/>
          <p:cNvSpPr txBox="1"/>
          <p:nvPr>
            <p:ph idx="4294967295" type="body"/>
          </p:nvPr>
        </p:nvSpPr>
        <p:spPr>
          <a:xfrm>
            <a:off x="324175" y="1116150"/>
            <a:ext cx="5346000" cy="3668700"/>
          </a:xfrm>
          <a:prstGeom prst="rect">
            <a:avLst/>
          </a:prstGeom>
        </p:spPr>
        <p:txBody>
          <a:bodyPr anchorCtr="0" anchor="t" bIns="91425" lIns="91425" spcFirstLastPara="1" rIns="91425" wrap="square" tIns="91425">
            <a:normAutofit/>
          </a:bodyPr>
          <a:lstStyle/>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Famous artists like Kanye West  start to use dark shades and different </a:t>
            </a:r>
            <a:r>
              <a:rPr lang="en" sz="1800">
                <a:solidFill>
                  <a:schemeClr val="accent5"/>
                </a:solidFill>
              </a:rPr>
              <a:t>shades</a:t>
            </a:r>
            <a:r>
              <a:rPr lang="en" sz="1800">
                <a:solidFill>
                  <a:schemeClr val="accent5"/>
                </a:solidFill>
              </a:rPr>
              <a:t> of brown in clothing (THR, 2016)</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This led to the popularity of earth tones in many different clothing </a:t>
            </a:r>
            <a:r>
              <a:rPr lang="en" sz="1800">
                <a:solidFill>
                  <a:schemeClr val="accent5"/>
                </a:solidFill>
              </a:rPr>
              <a:t>apparel </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The “dad shoe” is now a must have for many peoples closet. It features comfort that other sneakers dont offer (Chan, 2018)</a:t>
            </a:r>
            <a:endParaRPr sz="1800">
              <a:solidFill>
                <a:schemeClr val="accent5"/>
              </a:solidFill>
            </a:endParaRPr>
          </a:p>
          <a:p>
            <a:pPr indent="-342900" lvl="0" marL="457200" rtl="0" algn="l">
              <a:lnSpc>
                <a:spcPct val="115000"/>
              </a:lnSpc>
              <a:spcBef>
                <a:spcPts val="0"/>
              </a:spcBef>
              <a:spcAft>
                <a:spcPts val="0"/>
              </a:spcAft>
              <a:buClr>
                <a:schemeClr val="accent5"/>
              </a:buClr>
              <a:buSzPts val="1800"/>
              <a:buChar char="●"/>
            </a:pPr>
            <a:r>
              <a:rPr lang="en" sz="1800">
                <a:solidFill>
                  <a:schemeClr val="accent5"/>
                </a:solidFill>
              </a:rPr>
              <a:t>As  federal reserve increases price rates and causes the United States to fall into a </a:t>
            </a:r>
            <a:r>
              <a:rPr lang="en" sz="1800">
                <a:solidFill>
                  <a:schemeClr val="accent5"/>
                </a:solidFill>
              </a:rPr>
              <a:t>recession</a:t>
            </a:r>
            <a:endParaRPr sz="1800">
              <a:solidFill>
                <a:schemeClr val="accent5"/>
              </a:solidFill>
            </a:endParaRPr>
          </a:p>
          <a:p>
            <a:pPr indent="0" lvl="0" marL="457200" rtl="0" algn="l">
              <a:spcBef>
                <a:spcPts val="0"/>
              </a:spcBef>
              <a:spcAft>
                <a:spcPts val="1200"/>
              </a:spcAft>
              <a:buNone/>
            </a:pPr>
            <a:r>
              <a:t/>
            </a:r>
            <a:endParaRPr>
              <a:solidFill>
                <a:schemeClr val="accent5"/>
              </a:solidFill>
            </a:endParaRPr>
          </a:p>
        </p:txBody>
      </p:sp>
      <p:sp>
        <p:nvSpPr>
          <p:cNvPr id="155" name="Google Shape;155;p15"/>
          <p:cNvSpPr txBox="1"/>
          <p:nvPr/>
        </p:nvSpPr>
        <p:spPr>
          <a:xfrm rot="-5399668">
            <a:off x="7333712" y="3305774"/>
            <a:ext cx="3106800" cy="323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00">
                <a:solidFill>
                  <a:schemeClr val="accent6"/>
                </a:solidFill>
                <a:latin typeface="Montserrat"/>
                <a:ea typeface="Montserrat"/>
                <a:cs typeface="Montserrat"/>
                <a:sym typeface="Montserrat"/>
              </a:rPr>
              <a:t>TG REPORT Summer/Spring  2024-2025</a:t>
            </a:r>
            <a:endParaRPr>
              <a:latin typeface="Lato"/>
              <a:ea typeface="Lato"/>
              <a:cs typeface="Lato"/>
              <a:sym typeface="Lato"/>
            </a:endParaRPr>
          </a:p>
        </p:txBody>
      </p:sp>
      <p:pic>
        <p:nvPicPr>
          <p:cNvPr id="156" name="Google Shape;156;p15"/>
          <p:cNvPicPr preferRelativeResize="0"/>
          <p:nvPr/>
        </p:nvPicPr>
        <p:blipFill>
          <a:blip r:embed="rId3">
            <a:alphaModFix/>
          </a:blip>
          <a:stretch>
            <a:fillRect/>
          </a:stretch>
        </p:blipFill>
        <p:spPr>
          <a:xfrm>
            <a:off x="5576549" y="1218200"/>
            <a:ext cx="3148851" cy="1861150"/>
          </a:xfrm>
          <a:prstGeom prst="rect">
            <a:avLst/>
          </a:prstGeom>
          <a:noFill/>
          <a:ln>
            <a:noFill/>
          </a:ln>
        </p:spPr>
      </p:pic>
      <p:sp>
        <p:nvSpPr>
          <p:cNvPr id="157" name="Google Shape;157;p15"/>
          <p:cNvSpPr txBox="1"/>
          <p:nvPr/>
        </p:nvSpPr>
        <p:spPr>
          <a:xfrm>
            <a:off x="5513300" y="3174825"/>
            <a:ext cx="3000000" cy="58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600"/>
              </a:spcAft>
              <a:buNone/>
            </a:pPr>
            <a:r>
              <a:rPr lang="en" sz="1300">
                <a:solidFill>
                  <a:schemeClr val="accent6"/>
                </a:solidFill>
              </a:rPr>
              <a:t>Figure 2 : </a:t>
            </a:r>
            <a:r>
              <a:rPr lang="en" sz="1300">
                <a:solidFill>
                  <a:schemeClr val="accent6"/>
                </a:solidFill>
              </a:rPr>
              <a:t>Illustration</a:t>
            </a:r>
            <a:r>
              <a:rPr lang="en" sz="1300">
                <a:solidFill>
                  <a:schemeClr val="accent6"/>
                </a:solidFill>
              </a:rPr>
              <a:t> of </a:t>
            </a:r>
            <a:r>
              <a:rPr lang="en" sz="1300">
                <a:solidFill>
                  <a:schemeClr val="accent6"/>
                </a:solidFill>
              </a:rPr>
              <a:t>influential</a:t>
            </a:r>
            <a:r>
              <a:rPr lang="en" sz="1300">
                <a:solidFill>
                  <a:schemeClr val="accent6"/>
                </a:solidFill>
              </a:rPr>
              <a:t> sneaker designers  </a:t>
            </a:r>
            <a:endParaRPr sz="1300">
              <a:solidFill>
                <a:schemeClr val="accent6"/>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6"/>
          <p:cNvSpPr txBox="1"/>
          <p:nvPr>
            <p:ph idx="4294967295" type="title"/>
          </p:nvPr>
        </p:nvSpPr>
        <p:spPr>
          <a:xfrm>
            <a:off x="1052550" y="150900"/>
            <a:ext cx="7038900" cy="914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solidFill>
                  <a:schemeClr val="accent5"/>
                </a:solidFill>
              </a:rPr>
              <a:t>Historical</a:t>
            </a:r>
            <a:r>
              <a:rPr lang="en"/>
              <a:t> </a:t>
            </a:r>
            <a:r>
              <a:rPr lang="en">
                <a:solidFill>
                  <a:schemeClr val="accent6"/>
                </a:solidFill>
              </a:rPr>
              <a:t>Timeline </a:t>
            </a:r>
            <a:endParaRPr>
              <a:solidFill>
                <a:schemeClr val="accent6"/>
              </a:solidFill>
            </a:endParaRPr>
          </a:p>
        </p:txBody>
      </p:sp>
      <p:pic>
        <p:nvPicPr>
          <p:cNvPr id="163" name="Google Shape;163;p16"/>
          <p:cNvPicPr preferRelativeResize="0"/>
          <p:nvPr/>
        </p:nvPicPr>
        <p:blipFill>
          <a:blip r:embed="rId3">
            <a:alphaModFix/>
          </a:blip>
          <a:stretch>
            <a:fillRect/>
          </a:stretch>
        </p:blipFill>
        <p:spPr>
          <a:xfrm>
            <a:off x="1922025" y="769563"/>
            <a:ext cx="5412050" cy="3604375"/>
          </a:xfrm>
          <a:prstGeom prst="rect">
            <a:avLst/>
          </a:prstGeom>
          <a:noFill/>
          <a:ln>
            <a:noFill/>
          </a:ln>
        </p:spPr>
      </p:pic>
      <p:sp>
        <p:nvSpPr>
          <p:cNvPr id="164" name="Google Shape;164;p16"/>
          <p:cNvSpPr txBox="1"/>
          <p:nvPr/>
        </p:nvSpPr>
        <p:spPr>
          <a:xfrm>
            <a:off x="1808925" y="4490100"/>
            <a:ext cx="5100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Lato"/>
                <a:ea typeface="Lato"/>
                <a:cs typeface="Lato"/>
                <a:sym typeface="Lato"/>
              </a:rPr>
              <a:t>Figure 3 : Timeline of Sneaker Brands</a:t>
            </a:r>
            <a:endParaRPr>
              <a:solidFill>
                <a:schemeClr val="accent6"/>
              </a:solidFill>
              <a:latin typeface="Lato"/>
              <a:ea typeface="Lato"/>
              <a:cs typeface="Lato"/>
              <a:sym typeface="Lato"/>
            </a:endParaRPr>
          </a:p>
        </p:txBody>
      </p:sp>
      <p:sp>
        <p:nvSpPr>
          <p:cNvPr id="165" name="Google Shape;165;p16"/>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7"/>
          <p:cNvSpPr txBox="1"/>
          <p:nvPr>
            <p:ph idx="4294967295" type="title"/>
          </p:nvPr>
        </p:nvSpPr>
        <p:spPr>
          <a:xfrm>
            <a:off x="871675" y="31532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6"/>
                </a:solidFill>
              </a:rPr>
              <a:t>A New</a:t>
            </a:r>
            <a:r>
              <a:rPr lang="en"/>
              <a:t> </a:t>
            </a:r>
            <a:r>
              <a:rPr lang="en">
                <a:solidFill>
                  <a:schemeClr val="accent5"/>
                </a:solidFill>
              </a:rPr>
              <a:t>Hue</a:t>
            </a:r>
            <a:endParaRPr>
              <a:solidFill>
                <a:schemeClr val="accent5"/>
              </a:solidFill>
            </a:endParaRPr>
          </a:p>
        </p:txBody>
      </p:sp>
      <p:sp>
        <p:nvSpPr>
          <p:cNvPr id="171" name="Google Shape;171;p17"/>
          <p:cNvSpPr txBox="1"/>
          <p:nvPr>
            <p:ph idx="4294967295" type="body"/>
          </p:nvPr>
        </p:nvSpPr>
        <p:spPr>
          <a:xfrm>
            <a:off x="692650" y="1005275"/>
            <a:ext cx="3778500" cy="36204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accent5"/>
              </a:buClr>
              <a:buSzPts val="1500"/>
              <a:buChar char="●"/>
            </a:pPr>
            <a:r>
              <a:rPr lang="en" sz="1500">
                <a:solidFill>
                  <a:schemeClr val="accent5"/>
                </a:solidFill>
              </a:rPr>
              <a:t>In today’s trends we see many dark shades and earth tones being used in sneakers</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As we continue to exit Covid and leave the </a:t>
            </a:r>
            <a:r>
              <a:rPr lang="en" sz="1500">
                <a:solidFill>
                  <a:schemeClr val="accent5"/>
                </a:solidFill>
              </a:rPr>
              <a:t>recession</a:t>
            </a:r>
            <a:r>
              <a:rPr lang="en" sz="1500">
                <a:solidFill>
                  <a:schemeClr val="accent5"/>
                </a:solidFill>
              </a:rPr>
              <a:t> people aren’t going to want to be so dull anymore</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Consumers are going to start wearing brighter colors</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The color that will be trending is Persian Blue</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The color blue promotes interaction (Dash, 2021)</a:t>
            </a:r>
            <a:endParaRPr sz="1500">
              <a:solidFill>
                <a:schemeClr val="accent5"/>
              </a:solidFill>
            </a:endParaRPr>
          </a:p>
        </p:txBody>
      </p:sp>
      <p:pic>
        <p:nvPicPr>
          <p:cNvPr id="172" name="Google Shape;172;p17"/>
          <p:cNvPicPr preferRelativeResize="0"/>
          <p:nvPr/>
        </p:nvPicPr>
        <p:blipFill>
          <a:blip r:embed="rId3">
            <a:alphaModFix/>
          </a:blip>
          <a:stretch>
            <a:fillRect/>
          </a:stretch>
        </p:blipFill>
        <p:spPr>
          <a:xfrm>
            <a:off x="4855800" y="1717975"/>
            <a:ext cx="3480599" cy="2080801"/>
          </a:xfrm>
          <a:prstGeom prst="rect">
            <a:avLst/>
          </a:prstGeom>
          <a:noFill/>
          <a:ln>
            <a:noFill/>
          </a:ln>
        </p:spPr>
      </p:pic>
      <p:sp>
        <p:nvSpPr>
          <p:cNvPr id="173" name="Google Shape;173;p17"/>
          <p:cNvSpPr txBox="1"/>
          <p:nvPr/>
        </p:nvSpPr>
        <p:spPr>
          <a:xfrm>
            <a:off x="4729500" y="3955900"/>
            <a:ext cx="373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Lato"/>
                <a:ea typeface="Lato"/>
                <a:cs typeface="Lato"/>
                <a:sym typeface="Lato"/>
              </a:rPr>
              <a:t>Figure 5: Persian Blue Colorway</a:t>
            </a:r>
            <a:endParaRPr>
              <a:solidFill>
                <a:schemeClr val="accent6"/>
              </a:solidFill>
              <a:latin typeface="Lato"/>
              <a:ea typeface="Lato"/>
              <a:cs typeface="Lato"/>
              <a:sym typeface="Lato"/>
            </a:endParaRPr>
          </a:p>
        </p:txBody>
      </p:sp>
      <p:sp>
        <p:nvSpPr>
          <p:cNvPr id="174" name="Google Shape;174;p17"/>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8"/>
          <p:cNvSpPr txBox="1"/>
          <p:nvPr>
            <p:ph idx="4294967295" type="title"/>
          </p:nvPr>
        </p:nvSpPr>
        <p:spPr>
          <a:xfrm>
            <a:off x="602725" y="2704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6"/>
                </a:solidFill>
              </a:rPr>
              <a:t>New </a:t>
            </a:r>
            <a:r>
              <a:rPr lang="en">
                <a:solidFill>
                  <a:schemeClr val="accent5"/>
                </a:solidFill>
              </a:rPr>
              <a:t>Style</a:t>
            </a:r>
            <a:endParaRPr>
              <a:solidFill>
                <a:schemeClr val="accent5"/>
              </a:solidFill>
            </a:endParaRPr>
          </a:p>
        </p:txBody>
      </p:sp>
      <p:sp>
        <p:nvSpPr>
          <p:cNvPr id="180" name="Google Shape;180;p18"/>
          <p:cNvSpPr txBox="1"/>
          <p:nvPr>
            <p:ph idx="4294967295" type="body"/>
          </p:nvPr>
        </p:nvSpPr>
        <p:spPr>
          <a:xfrm>
            <a:off x="392225" y="985350"/>
            <a:ext cx="3903300" cy="2911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5"/>
              </a:buClr>
              <a:buSzPts val="1800"/>
              <a:buChar char="●"/>
            </a:pPr>
            <a:r>
              <a:rPr lang="en" sz="1800">
                <a:solidFill>
                  <a:schemeClr val="accent5"/>
                </a:solidFill>
              </a:rPr>
              <a:t>Open toe shoe designs will become more prominent</a:t>
            </a:r>
            <a:endParaRPr sz="1800">
              <a:solidFill>
                <a:schemeClr val="accent5"/>
              </a:solidFill>
            </a:endParaRPr>
          </a:p>
          <a:p>
            <a:pPr indent="-342900" lvl="0" marL="457200" rtl="0" algn="l">
              <a:spcBef>
                <a:spcPts val="0"/>
              </a:spcBef>
              <a:spcAft>
                <a:spcPts val="0"/>
              </a:spcAft>
              <a:buClr>
                <a:schemeClr val="accent5"/>
              </a:buClr>
              <a:buSzPts val="1800"/>
              <a:buChar char="●"/>
            </a:pPr>
            <a:r>
              <a:rPr lang="en" sz="1800">
                <a:solidFill>
                  <a:schemeClr val="accent5"/>
                </a:solidFill>
              </a:rPr>
              <a:t>Toes will become the new erogenous zone </a:t>
            </a:r>
            <a:endParaRPr sz="1800">
              <a:solidFill>
                <a:schemeClr val="accent5"/>
              </a:solidFill>
            </a:endParaRPr>
          </a:p>
          <a:p>
            <a:pPr indent="-342900" lvl="0" marL="457200" rtl="0" algn="l">
              <a:spcBef>
                <a:spcPts val="0"/>
              </a:spcBef>
              <a:spcAft>
                <a:spcPts val="0"/>
              </a:spcAft>
              <a:buClr>
                <a:schemeClr val="accent5"/>
              </a:buClr>
              <a:buSzPts val="1800"/>
              <a:buChar char="●"/>
            </a:pPr>
            <a:r>
              <a:rPr lang="en" sz="1800">
                <a:solidFill>
                  <a:schemeClr val="accent5"/>
                </a:solidFill>
              </a:rPr>
              <a:t>New shoe designs will go against normal footwear</a:t>
            </a:r>
            <a:endParaRPr sz="1800">
              <a:solidFill>
                <a:schemeClr val="accent5"/>
              </a:solidFill>
            </a:endParaRPr>
          </a:p>
        </p:txBody>
      </p:sp>
      <p:pic>
        <p:nvPicPr>
          <p:cNvPr id="181" name="Google Shape;181;p18"/>
          <p:cNvPicPr preferRelativeResize="0"/>
          <p:nvPr/>
        </p:nvPicPr>
        <p:blipFill>
          <a:blip r:embed="rId3">
            <a:alphaModFix/>
          </a:blip>
          <a:stretch>
            <a:fillRect/>
          </a:stretch>
        </p:blipFill>
        <p:spPr>
          <a:xfrm>
            <a:off x="4628050" y="985350"/>
            <a:ext cx="3903300" cy="2967390"/>
          </a:xfrm>
          <a:prstGeom prst="rect">
            <a:avLst/>
          </a:prstGeom>
          <a:noFill/>
          <a:ln>
            <a:noFill/>
          </a:ln>
        </p:spPr>
      </p:pic>
      <p:sp>
        <p:nvSpPr>
          <p:cNvPr id="182" name="Google Shape;182;p18"/>
          <p:cNvSpPr txBox="1"/>
          <p:nvPr/>
        </p:nvSpPr>
        <p:spPr>
          <a:xfrm>
            <a:off x="4479275" y="4064200"/>
            <a:ext cx="4597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Lato"/>
                <a:ea typeface="Lato"/>
                <a:cs typeface="Lato"/>
                <a:sym typeface="Lato"/>
              </a:rPr>
              <a:t>Figure 6: Open Toe Concept</a:t>
            </a:r>
            <a:endParaRPr>
              <a:solidFill>
                <a:schemeClr val="accent6"/>
              </a:solidFill>
              <a:latin typeface="Lato"/>
              <a:ea typeface="Lato"/>
              <a:cs typeface="Lato"/>
              <a:sym typeface="Lato"/>
            </a:endParaRPr>
          </a:p>
        </p:txBody>
      </p:sp>
      <p:sp>
        <p:nvSpPr>
          <p:cNvPr id="183" name="Google Shape;183;p18"/>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9"/>
          <p:cNvSpPr txBox="1"/>
          <p:nvPr>
            <p:ph idx="4294967295" type="title"/>
          </p:nvPr>
        </p:nvSpPr>
        <p:spPr>
          <a:xfrm>
            <a:off x="1297500" y="3937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How</a:t>
            </a:r>
            <a:r>
              <a:rPr lang="en">
                <a:solidFill>
                  <a:srgbClr val="999999"/>
                </a:solidFill>
              </a:rPr>
              <a:t> </a:t>
            </a:r>
            <a:r>
              <a:rPr lang="en">
                <a:solidFill>
                  <a:schemeClr val="accent6"/>
                </a:solidFill>
              </a:rPr>
              <a:t>High</a:t>
            </a:r>
            <a:endParaRPr>
              <a:solidFill>
                <a:schemeClr val="accent6"/>
              </a:solidFill>
            </a:endParaRPr>
          </a:p>
        </p:txBody>
      </p:sp>
      <p:sp>
        <p:nvSpPr>
          <p:cNvPr id="189" name="Google Shape;189;p19"/>
          <p:cNvSpPr txBox="1"/>
          <p:nvPr>
            <p:ph idx="4294967295" type="body"/>
          </p:nvPr>
        </p:nvSpPr>
        <p:spPr>
          <a:xfrm>
            <a:off x="841200" y="1190150"/>
            <a:ext cx="3730800" cy="2911200"/>
          </a:xfrm>
          <a:prstGeom prst="rect">
            <a:avLst/>
          </a:prstGeom>
        </p:spPr>
        <p:txBody>
          <a:bodyPr anchorCtr="0" anchor="t" bIns="91425" lIns="91425" spcFirstLastPara="1" rIns="91425" wrap="square" tIns="91425">
            <a:noAutofit/>
          </a:bodyPr>
          <a:lstStyle/>
          <a:p>
            <a:pPr indent="-314960" lvl="0" marL="457200" rtl="0" algn="l">
              <a:lnSpc>
                <a:spcPct val="200000"/>
              </a:lnSpc>
              <a:spcBef>
                <a:spcPts val="0"/>
              </a:spcBef>
              <a:spcAft>
                <a:spcPts val="0"/>
              </a:spcAft>
              <a:buClr>
                <a:schemeClr val="accent5"/>
              </a:buClr>
              <a:buSzPts val="1360"/>
              <a:buChar char="●"/>
            </a:pPr>
            <a:r>
              <a:rPr lang="en" sz="1275">
                <a:solidFill>
                  <a:schemeClr val="accent5"/>
                </a:solidFill>
              </a:rPr>
              <a:t>The length of sneakers varies due to many considerations (basketball, skating, casual)</a:t>
            </a:r>
            <a:endParaRPr sz="1275">
              <a:solidFill>
                <a:schemeClr val="accent5"/>
              </a:solidFill>
            </a:endParaRPr>
          </a:p>
          <a:p>
            <a:pPr indent="-309562" lvl="0" marL="457200" rtl="0" algn="l">
              <a:lnSpc>
                <a:spcPct val="200000"/>
              </a:lnSpc>
              <a:spcBef>
                <a:spcPts val="0"/>
              </a:spcBef>
              <a:spcAft>
                <a:spcPts val="0"/>
              </a:spcAft>
              <a:buClr>
                <a:schemeClr val="accent5"/>
              </a:buClr>
              <a:buSzPts val="1275"/>
              <a:buChar char="●"/>
            </a:pPr>
            <a:r>
              <a:rPr lang="en" sz="1275">
                <a:solidFill>
                  <a:schemeClr val="accent5"/>
                </a:solidFill>
              </a:rPr>
              <a:t>Right now low top sneakers are trending  like Nike dunks and Air Forces</a:t>
            </a:r>
            <a:endParaRPr sz="1275">
              <a:solidFill>
                <a:schemeClr val="accent5"/>
              </a:solidFill>
            </a:endParaRPr>
          </a:p>
          <a:p>
            <a:pPr indent="-309562" lvl="0" marL="457200" rtl="0" algn="l">
              <a:lnSpc>
                <a:spcPct val="200000"/>
              </a:lnSpc>
              <a:spcBef>
                <a:spcPts val="0"/>
              </a:spcBef>
              <a:spcAft>
                <a:spcPts val="0"/>
              </a:spcAft>
              <a:buClr>
                <a:schemeClr val="accent5"/>
              </a:buClr>
              <a:buSzPts val="1275"/>
              <a:buChar char="●"/>
            </a:pPr>
            <a:r>
              <a:rPr lang="en" sz="1275">
                <a:solidFill>
                  <a:schemeClr val="accent5"/>
                </a:solidFill>
              </a:rPr>
              <a:t>In 2024-2025 high tops will make a return as people are trying to switch up there style</a:t>
            </a:r>
            <a:endParaRPr sz="1275">
              <a:solidFill>
                <a:schemeClr val="accent5"/>
              </a:solidFill>
            </a:endParaRPr>
          </a:p>
          <a:p>
            <a:pPr indent="-309562" lvl="0" marL="457200" rtl="0" algn="l">
              <a:lnSpc>
                <a:spcPct val="200000"/>
              </a:lnSpc>
              <a:spcBef>
                <a:spcPts val="0"/>
              </a:spcBef>
              <a:spcAft>
                <a:spcPts val="0"/>
              </a:spcAft>
              <a:buClr>
                <a:schemeClr val="accent5"/>
              </a:buClr>
              <a:buSzPts val="1275"/>
              <a:buChar char="●"/>
            </a:pPr>
            <a:r>
              <a:rPr lang="en" sz="1200">
                <a:solidFill>
                  <a:schemeClr val="accent5"/>
                </a:solidFill>
                <a:latin typeface="Times New Roman"/>
                <a:ea typeface="Times New Roman"/>
                <a:cs typeface="Times New Roman"/>
                <a:sym typeface="Times New Roman"/>
              </a:rPr>
              <a:t>The length of a sneaker has always been decided by its activity. </a:t>
            </a:r>
            <a:endParaRPr sz="1200">
              <a:solidFill>
                <a:schemeClr val="accent5"/>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275">
              <a:solidFill>
                <a:schemeClr val="accent5"/>
              </a:solidFill>
            </a:endParaRPr>
          </a:p>
        </p:txBody>
      </p:sp>
      <p:pic>
        <p:nvPicPr>
          <p:cNvPr id="190" name="Google Shape;190;p19"/>
          <p:cNvPicPr preferRelativeResize="0"/>
          <p:nvPr/>
        </p:nvPicPr>
        <p:blipFill>
          <a:blip r:embed="rId3">
            <a:alphaModFix/>
          </a:blip>
          <a:stretch>
            <a:fillRect/>
          </a:stretch>
        </p:blipFill>
        <p:spPr>
          <a:xfrm>
            <a:off x="5565525" y="1112375"/>
            <a:ext cx="3108000" cy="3066750"/>
          </a:xfrm>
          <a:prstGeom prst="rect">
            <a:avLst/>
          </a:prstGeom>
          <a:noFill/>
          <a:ln>
            <a:noFill/>
          </a:ln>
        </p:spPr>
      </p:pic>
      <p:sp>
        <p:nvSpPr>
          <p:cNvPr id="191" name="Google Shape;191;p19"/>
          <p:cNvSpPr txBox="1"/>
          <p:nvPr/>
        </p:nvSpPr>
        <p:spPr>
          <a:xfrm>
            <a:off x="5503850" y="4310200"/>
            <a:ext cx="291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Lato"/>
                <a:ea typeface="Lato"/>
                <a:cs typeface="Lato"/>
                <a:sym typeface="Lato"/>
              </a:rPr>
              <a:t>Figure 4 : High Top Sneaker</a:t>
            </a:r>
            <a:endParaRPr>
              <a:solidFill>
                <a:schemeClr val="accent6"/>
              </a:solidFill>
              <a:latin typeface="Lato"/>
              <a:ea typeface="Lato"/>
              <a:cs typeface="Lato"/>
              <a:sym typeface="Lato"/>
            </a:endParaRPr>
          </a:p>
        </p:txBody>
      </p:sp>
      <p:sp>
        <p:nvSpPr>
          <p:cNvPr id="192" name="Google Shape;192;p19"/>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0"/>
          <p:cNvSpPr txBox="1"/>
          <p:nvPr>
            <p:ph idx="4294967295" type="title"/>
          </p:nvPr>
        </p:nvSpPr>
        <p:spPr>
          <a:xfrm>
            <a:off x="765025" y="265050"/>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Going</a:t>
            </a:r>
            <a:r>
              <a:rPr lang="en"/>
              <a:t> </a:t>
            </a:r>
            <a:r>
              <a:rPr lang="en">
                <a:solidFill>
                  <a:schemeClr val="accent6"/>
                </a:solidFill>
              </a:rPr>
              <a:t>Green</a:t>
            </a:r>
            <a:endParaRPr>
              <a:solidFill>
                <a:schemeClr val="accent6"/>
              </a:solidFill>
            </a:endParaRPr>
          </a:p>
        </p:txBody>
      </p:sp>
      <p:sp>
        <p:nvSpPr>
          <p:cNvPr id="198" name="Google Shape;198;p20"/>
          <p:cNvSpPr txBox="1"/>
          <p:nvPr>
            <p:ph idx="4294967295" type="body"/>
          </p:nvPr>
        </p:nvSpPr>
        <p:spPr>
          <a:xfrm>
            <a:off x="334475" y="986250"/>
            <a:ext cx="5042100" cy="3171000"/>
          </a:xfrm>
          <a:prstGeom prst="rect">
            <a:avLst/>
          </a:prstGeom>
        </p:spPr>
        <p:txBody>
          <a:bodyPr anchorCtr="0" anchor="t" bIns="91425" lIns="91425" spcFirstLastPara="1" rIns="91425" wrap="square" tIns="91425">
            <a:normAutofit/>
          </a:bodyPr>
          <a:lstStyle/>
          <a:p>
            <a:pPr indent="-323850" lvl="0" marL="457200" rtl="0" algn="l">
              <a:spcBef>
                <a:spcPts val="0"/>
              </a:spcBef>
              <a:spcAft>
                <a:spcPts val="0"/>
              </a:spcAft>
              <a:buClr>
                <a:schemeClr val="accent5"/>
              </a:buClr>
              <a:buSzPts val="1500"/>
              <a:buChar char="●"/>
            </a:pPr>
            <a:r>
              <a:rPr lang="en" sz="1500">
                <a:solidFill>
                  <a:schemeClr val="accent5"/>
                </a:solidFill>
              </a:rPr>
              <a:t>Historically sneakers have not been made to be eco-friendly</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More sneakers will be made to be much more sustainable as fashion moves towards being green</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Fabrics such as:</a:t>
            </a:r>
            <a:endParaRPr sz="1500">
              <a:solidFill>
                <a:schemeClr val="accent5"/>
              </a:solidFill>
            </a:endParaRPr>
          </a:p>
          <a:p>
            <a:pPr indent="-323850" lvl="1" marL="914400" rtl="0" algn="l">
              <a:spcBef>
                <a:spcPts val="0"/>
              </a:spcBef>
              <a:spcAft>
                <a:spcPts val="0"/>
              </a:spcAft>
              <a:buClr>
                <a:schemeClr val="accent5"/>
              </a:buClr>
              <a:buSzPts val="1500"/>
              <a:buChar char="○"/>
            </a:pPr>
            <a:r>
              <a:rPr lang="en" sz="1500">
                <a:solidFill>
                  <a:schemeClr val="accent5"/>
                </a:solidFill>
              </a:rPr>
              <a:t>Recycled Plastic</a:t>
            </a:r>
            <a:endParaRPr sz="1500">
              <a:solidFill>
                <a:schemeClr val="accent5"/>
              </a:solidFill>
            </a:endParaRPr>
          </a:p>
          <a:p>
            <a:pPr indent="-323850" lvl="1" marL="914400" rtl="0" algn="l">
              <a:spcBef>
                <a:spcPts val="0"/>
              </a:spcBef>
              <a:spcAft>
                <a:spcPts val="0"/>
              </a:spcAft>
              <a:buClr>
                <a:schemeClr val="accent5"/>
              </a:buClr>
              <a:buSzPts val="1500"/>
              <a:buChar char="○"/>
            </a:pPr>
            <a:r>
              <a:rPr lang="en" sz="1500">
                <a:solidFill>
                  <a:schemeClr val="accent5"/>
                </a:solidFill>
              </a:rPr>
              <a:t>Hemp</a:t>
            </a:r>
            <a:endParaRPr sz="1500">
              <a:solidFill>
                <a:schemeClr val="accent5"/>
              </a:solidFill>
            </a:endParaRPr>
          </a:p>
          <a:p>
            <a:pPr indent="-323850" lvl="1" marL="914400" rtl="0" algn="l">
              <a:spcBef>
                <a:spcPts val="0"/>
              </a:spcBef>
              <a:spcAft>
                <a:spcPts val="0"/>
              </a:spcAft>
              <a:buClr>
                <a:schemeClr val="accent5"/>
              </a:buClr>
              <a:buSzPts val="1500"/>
              <a:buChar char="○"/>
            </a:pPr>
            <a:r>
              <a:rPr lang="en" sz="1500">
                <a:solidFill>
                  <a:schemeClr val="accent5"/>
                </a:solidFill>
              </a:rPr>
              <a:t>Plant Leathers</a:t>
            </a:r>
            <a:endParaRPr sz="1500">
              <a:solidFill>
                <a:schemeClr val="accent5"/>
              </a:solidFill>
            </a:endParaRPr>
          </a:p>
          <a:p>
            <a:pPr indent="-323850" lvl="1" marL="914400" rtl="0" algn="l">
              <a:spcBef>
                <a:spcPts val="0"/>
              </a:spcBef>
              <a:spcAft>
                <a:spcPts val="0"/>
              </a:spcAft>
              <a:buClr>
                <a:schemeClr val="accent5"/>
              </a:buClr>
              <a:buSzPts val="1500"/>
              <a:buChar char="○"/>
            </a:pPr>
            <a:r>
              <a:rPr lang="en" sz="1500">
                <a:solidFill>
                  <a:schemeClr val="accent5"/>
                </a:solidFill>
              </a:rPr>
              <a:t>Coconut Fiber  (Cowley, 2021)</a:t>
            </a:r>
            <a:endParaRPr sz="1500">
              <a:solidFill>
                <a:schemeClr val="accent5"/>
              </a:solidFill>
            </a:endParaRPr>
          </a:p>
          <a:p>
            <a:pPr indent="-323850" lvl="0" marL="457200" rtl="0" algn="l">
              <a:spcBef>
                <a:spcPts val="0"/>
              </a:spcBef>
              <a:spcAft>
                <a:spcPts val="0"/>
              </a:spcAft>
              <a:buClr>
                <a:schemeClr val="accent5"/>
              </a:buClr>
              <a:buSzPts val="1500"/>
              <a:buChar char="●"/>
            </a:pPr>
            <a:r>
              <a:rPr lang="en" sz="1500">
                <a:solidFill>
                  <a:schemeClr val="accent5"/>
                </a:solidFill>
              </a:rPr>
              <a:t>When customers shop they will be more eco </a:t>
            </a:r>
            <a:r>
              <a:rPr lang="en" sz="1500">
                <a:solidFill>
                  <a:schemeClr val="accent5"/>
                </a:solidFill>
              </a:rPr>
              <a:t>conscious</a:t>
            </a:r>
            <a:r>
              <a:rPr lang="en" sz="1500">
                <a:solidFill>
                  <a:schemeClr val="accent5"/>
                </a:solidFill>
              </a:rPr>
              <a:t> </a:t>
            </a:r>
            <a:endParaRPr sz="1500">
              <a:solidFill>
                <a:schemeClr val="accent5"/>
              </a:solidFill>
            </a:endParaRPr>
          </a:p>
        </p:txBody>
      </p:sp>
      <p:sp>
        <p:nvSpPr>
          <p:cNvPr id="199" name="Google Shape;199;p20"/>
          <p:cNvSpPr txBox="1"/>
          <p:nvPr/>
        </p:nvSpPr>
        <p:spPr>
          <a:xfrm>
            <a:off x="6629400" y="2328875"/>
            <a:ext cx="7338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pic>
        <p:nvPicPr>
          <p:cNvPr id="200" name="Google Shape;200;p20"/>
          <p:cNvPicPr preferRelativeResize="0"/>
          <p:nvPr/>
        </p:nvPicPr>
        <p:blipFill>
          <a:blip r:embed="rId3">
            <a:alphaModFix/>
          </a:blip>
          <a:stretch>
            <a:fillRect/>
          </a:stretch>
        </p:blipFill>
        <p:spPr>
          <a:xfrm>
            <a:off x="5376575" y="812575"/>
            <a:ext cx="3099875" cy="3643850"/>
          </a:xfrm>
          <a:prstGeom prst="rect">
            <a:avLst/>
          </a:prstGeom>
          <a:noFill/>
          <a:ln>
            <a:noFill/>
          </a:ln>
        </p:spPr>
      </p:pic>
      <p:sp>
        <p:nvSpPr>
          <p:cNvPr id="201" name="Google Shape;201;p20"/>
          <p:cNvSpPr txBox="1"/>
          <p:nvPr/>
        </p:nvSpPr>
        <p:spPr>
          <a:xfrm>
            <a:off x="5259850" y="4506675"/>
            <a:ext cx="3333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Lato"/>
                <a:ea typeface="Lato"/>
                <a:cs typeface="Lato"/>
                <a:sym typeface="Lato"/>
              </a:rPr>
              <a:t>Figure 7: Sneaker Textiles</a:t>
            </a:r>
            <a:endParaRPr>
              <a:solidFill>
                <a:schemeClr val="accent6"/>
              </a:solidFill>
              <a:latin typeface="Lato"/>
              <a:ea typeface="Lato"/>
              <a:cs typeface="Lato"/>
              <a:sym typeface="Lato"/>
            </a:endParaRPr>
          </a:p>
        </p:txBody>
      </p:sp>
      <p:sp>
        <p:nvSpPr>
          <p:cNvPr id="202" name="Google Shape;202;p20"/>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1"/>
          <p:cNvSpPr txBox="1"/>
          <p:nvPr>
            <p:ph idx="4294967295" type="title"/>
          </p:nvPr>
        </p:nvSpPr>
        <p:spPr>
          <a:xfrm>
            <a:off x="557900" y="248075"/>
            <a:ext cx="70389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solidFill>
                  <a:schemeClr val="accent5"/>
                </a:solidFill>
              </a:rPr>
              <a:t>Flashy</a:t>
            </a:r>
            <a:r>
              <a:rPr lang="en"/>
              <a:t> </a:t>
            </a:r>
            <a:r>
              <a:rPr lang="en">
                <a:solidFill>
                  <a:schemeClr val="accent6"/>
                </a:solidFill>
              </a:rPr>
              <a:t>Feet</a:t>
            </a:r>
            <a:endParaRPr>
              <a:solidFill>
                <a:schemeClr val="accent6"/>
              </a:solidFill>
            </a:endParaRPr>
          </a:p>
        </p:txBody>
      </p:sp>
      <p:sp>
        <p:nvSpPr>
          <p:cNvPr id="208" name="Google Shape;208;p21"/>
          <p:cNvSpPr txBox="1"/>
          <p:nvPr>
            <p:ph idx="4294967295" type="body"/>
          </p:nvPr>
        </p:nvSpPr>
        <p:spPr>
          <a:xfrm>
            <a:off x="557900" y="1036350"/>
            <a:ext cx="3659100" cy="30708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Clr>
                <a:schemeClr val="accent5"/>
              </a:buClr>
              <a:buSzPts val="1800"/>
              <a:buChar char="●"/>
            </a:pPr>
            <a:r>
              <a:rPr lang="en" sz="1800">
                <a:solidFill>
                  <a:schemeClr val="accent5"/>
                </a:solidFill>
              </a:rPr>
              <a:t>Most people go for simple colorways and designs</a:t>
            </a:r>
            <a:endParaRPr sz="1800">
              <a:solidFill>
                <a:schemeClr val="accent5"/>
              </a:solidFill>
            </a:endParaRPr>
          </a:p>
          <a:p>
            <a:pPr indent="-342900" lvl="0" marL="457200" rtl="0" algn="l">
              <a:spcBef>
                <a:spcPts val="0"/>
              </a:spcBef>
              <a:spcAft>
                <a:spcPts val="0"/>
              </a:spcAft>
              <a:buClr>
                <a:schemeClr val="accent5"/>
              </a:buClr>
              <a:buSzPts val="1800"/>
              <a:buChar char="●"/>
            </a:pPr>
            <a:r>
              <a:rPr lang="en" sz="1800">
                <a:solidFill>
                  <a:schemeClr val="accent5"/>
                </a:solidFill>
              </a:rPr>
              <a:t>Most times when people are buying sneakers they do not care for designs/patterns</a:t>
            </a:r>
            <a:endParaRPr sz="1800">
              <a:solidFill>
                <a:schemeClr val="accent5"/>
              </a:solidFill>
            </a:endParaRPr>
          </a:p>
          <a:p>
            <a:pPr indent="-342900" lvl="0" marL="457200" rtl="0" algn="l">
              <a:spcBef>
                <a:spcPts val="0"/>
              </a:spcBef>
              <a:spcAft>
                <a:spcPts val="0"/>
              </a:spcAft>
              <a:buClr>
                <a:schemeClr val="accent5"/>
              </a:buClr>
              <a:buSzPts val="1800"/>
              <a:buChar char="●"/>
            </a:pPr>
            <a:r>
              <a:rPr lang="en" sz="1800">
                <a:solidFill>
                  <a:schemeClr val="accent5"/>
                </a:solidFill>
              </a:rPr>
              <a:t>In the upcoming years we will see more animal prints, floral designs, and monograms being featured on sneakers</a:t>
            </a:r>
            <a:endParaRPr sz="1800">
              <a:solidFill>
                <a:schemeClr val="accent5"/>
              </a:solidFill>
            </a:endParaRPr>
          </a:p>
        </p:txBody>
      </p:sp>
      <p:pic>
        <p:nvPicPr>
          <p:cNvPr id="209" name="Google Shape;209;p21"/>
          <p:cNvPicPr preferRelativeResize="0"/>
          <p:nvPr/>
        </p:nvPicPr>
        <p:blipFill>
          <a:blip r:embed="rId3">
            <a:alphaModFix/>
          </a:blip>
          <a:stretch>
            <a:fillRect/>
          </a:stretch>
        </p:blipFill>
        <p:spPr>
          <a:xfrm>
            <a:off x="4217000" y="650250"/>
            <a:ext cx="3559876" cy="1982450"/>
          </a:xfrm>
          <a:prstGeom prst="rect">
            <a:avLst/>
          </a:prstGeom>
          <a:noFill/>
          <a:ln>
            <a:noFill/>
          </a:ln>
        </p:spPr>
      </p:pic>
      <p:sp>
        <p:nvSpPr>
          <p:cNvPr id="210" name="Google Shape;210;p21"/>
          <p:cNvSpPr txBox="1"/>
          <p:nvPr/>
        </p:nvSpPr>
        <p:spPr>
          <a:xfrm>
            <a:off x="4465275" y="2754600"/>
            <a:ext cx="2626500" cy="384900"/>
          </a:xfrm>
          <a:prstGeom prst="rect">
            <a:avLst/>
          </a:prstGeom>
          <a:noFill/>
          <a:ln>
            <a:noFill/>
          </a:ln>
        </p:spPr>
        <p:txBody>
          <a:bodyPr anchorCtr="0" anchor="t" bIns="91425" lIns="91425" spcFirstLastPara="1" rIns="91425" wrap="square" tIns="91425">
            <a:spAutoFit/>
          </a:bodyPr>
          <a:lstStyle/>
          <a:p>
            <a:pPr indent="0" lvl="0" marL="0" rtl="0" algn="ctr">
              <a:lnSpc>
                <a:spcPct val="200000"/>
              </a:lnSpc>
              <a:spcBef>
                <a:spcPts val="0"/>
              </a:spcBef>
              <a:spcAft>
                <a:spcPts val="0"/>
              </a:spcAft>
              <a:buNone/>
            </a:pPr>
            <a:r>
              <a:rPr lang="en" sz="1300">
                <a:solidFill>
                  <a:schemeClr val="accent6"/>
                </a:solidFill>
                <a:latin typeface="Times New Roman"/>
                <a:ea typeface="Times New Roman"/>
                <a:cs typeface="Times New Roman"/>
                <a:sym typeface="Times New Roman"/>
              </a:rPr>
              <a:t>Figure 8: Adidas x Gucci, 2022</a:t>
            </a:r>
            <a:endParaRPr sz="1300">
              <a:solidFill>
                <a:schemeClr val="accent6"/>
              </a:solidFill>
              <a:latin typeface="Times New Roman"/>
              <a:ea typeface="Times New Roman"/>
              <a:cs typeface="Times New Roman"/>
              <a:sym typeface="Times New Roman"/>
            </a:endParaRPr>
          </a:p>
        </p:txBody>
      </p:sp>
      <p:sp>
        <p:nvSpPr>
          <p:cNvPr id="211" name="Google Shape;211;p21"/>
          <p:cNvSpPr txBox="1"/>
          <p:nvPr>
            <p:ph idx="4294967295" type="ctrTitle"/>
          </p:nvPr>
        </p:nvSpPr>
        <p:spPr>
          <a:xfrm rot="-5400000">
            <a:off x="7684875" y="2976300"/>
            <a:ext cx="3115200" cy="914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900">
                <a:solidFill>
                  <a:schemeClr val="accent6"/>
                </a:solidFill>
              </a:rPr>
              <a:t>TG REPORT Summer/Spring  2024-2025</a:t>
            </a:r>
            <a:endParaRPr sz="900">
              <a:solidFill>
                <a:schemeClr val="accent6"/>
              </a:solidFill>
            </a:endParaRPr>
          </a:p>
        </p:txBody>
      </p:sp>
      <p:pic>
        <p:nvPicPr>
          <p:cNvPr id="212" name="Google Shape;212;p21"/>
          <p:cNvPicPr preferRelativeResize="0"/>
          <p:nvPr/>
        </p:nvPicPr>
        <p:blipFill>
          <a:blip r:embed="rId4">
            <a:alphaModFix/>
          </a:blip>
          <a:stretch>
            <a:fillRect/>
          </a:stretch>
        </p:blipFill>
        <p:spPr>
          <a:xfrm>
            <a:off x="6943275" y="3261400"/>
            <a:ext cx="1842148" cy="1699200"/>
          </a:xfrm>
          <a:prstGeom prst="rect">
            <a:avLst/>
          </a:prstGeom>
          <a:noFill/>
          <a:ln>
            <a:noFill/>
          </a:ln>
        </p:spPr>
      </p:pic>
      <p:sp>
        <p:nvSpPr>
          <p:cNvPr id="213" name="Google Shape;213;p21"/>
          <p:cNvSpPr txBox="1"/>
          <p:nvPr/>
        </p:nvSpPr>
        <p:spPr>
          <a:xfrm>
            <a:off x="5301550" y="4107150"/>
            <a:ext cx="1713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6"/>
                </a:solidFill>
                <a:latin typeface="Lato"/>
                <a:ea typeface="Lato"/>
                <a:cs typeface="Lato"/>
                <a:sym typeface="Lato"/>
              </a:rPr>
              <a:t>Figure 9: Patterns/Designs</a:t>
            </a:r>
            <a:endParaRPr>
              <a:solidFill>
                <a:schemeClr val="accent6"/>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