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handoutMasterIdLst>
    <p:handoutMasterId r:id="rId19"/>
  </p:handoutMasterIdLst>
  <p:sldIdLst>
    <p:sldId id="256" r:id="rId2"/>
    <p:sldId id="257" r:id="rId3"/>
    <p:sldId id="258" r:id="rId4"/>
    <p:sldId id="259" r:id="rId5"/>
    <p:sldId id="260" r:id="rId6"/>
    <p:sldId id="273" r:id="rId7"/>
    <p:sldId id="272" r:id="rId8"/>
    <p:sldId id="263" r:id="rId9"/>
    <p:sldId id="264" r:id="rId10"/>
    <p:sldId id="265" r:id="rId11"/>
    <p:sldId id="266" r:id="rId12"/>
    <p:sldId id="267" r:id="rId13"/>
    <p:sldId id="268" r:id="rId14"/>
    <p:sldId id="269" r:id="rId15"/>
    <p:sldId id="270" r:id="rId16"/>
    <p:sldId id="271"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9D548"/>
    <a:srgbClr val="3F6680"/>
    <a:srgbClr val="4A6373"/>
    <a:srgbClr val="708DA8"/>
    <a:srgbClr val="749AB5"/>
    <a:srgbClr val="6C8FA7"/>
    <a:srgbClr val="2D4A5B"/>
    <a:srgbClr val="2842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03" autoAdjust="0"/>
  </p:normalViewPr>
  <p:slideViewPr>
    <p:cSldViewPr snapToGrid="0" snapToObjects="1">
      <p:cViewPr varScale="1">
        <p:scale>
          <a:sx n="88" d="100"/>
          <a:sy n="88" d="100"/>
        </p:scale>
        <p:origin x="-12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68"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CD2B44-E3DC-104D-8213-7B8469AE3F1A}" type="datetimeFigureOut">
              <a:rPr lang="en-US" smtClean="0"/>
              <a:t>5/10/16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9B606D9-BF71-A648-BD84-22890D18542C}" type="slidenum">
              <a:rPr lang="en-US" smtClean="0"/>
              <a:t>‹#›</a:t>
            </a:fld>
            <a:endParaRPr lang="en-US"/>
          </a:p>
        </p:txBody>
      </p:sp>
    </p:spTree>
    <p:extLst>
      <p:ext uri="{BB962C8B-B14F-4D97-AF65-F5344CB8AC3E}">
        <p14:creationId xmlns:p14="http://schemas.microsoft.com/office/powerpoint/2010/main" val="190480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7F9A105-0A32-E64A-82D8-A3E33D6EA6FE}" type="datetimeFigureOut">
              <a:rPr lang="en-US" smtClean="0"/>
              <a:t>5/10/16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1BC75E-EC77-9A4B-AA07-F31EA924633C}" type="slidenum">
              <a:rPr lang="en-US" smtClean="0"/>
              <a:t>‹#›</a:t>
            </a:fld>
            <a:endParaRPr lang="en-US"/>
          </a:p>
        </p:txBody>
      </p:sp>
    </p:spTree>
    <p:extLst>
      <p:ext uri="{BB962C8B-B14F-4D97-AF65-F5344CB8AC3E}">
        <p14:creationId xmlns:p14="http://schemas.microsoft.com/office/powerpoint/2010/main" val="4087935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BC75E-EC77-9A4B-AA07-F31EA924633C}" type="slidenum">
              <a:rPr lang="en-US" smtClean="0"/>
              <a:t>5</a:t>
            </a:fld>
            <a:endParaRPr lang="en-US"/>
          </a:p>
        </p:txBody>
      </p:sp>
    </p:spTree>
    <p:extLst>
      <p:ext uri="{BB962C8B-B14F-4D97-AF65-F5344CB8AC3E}">
        <p14:creationId xmlns:p14="http://schemas.microsoft.com/office/powerpoint/2010/main" val="164331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Website is an example of what came out of the collaboration between</a:t>
            </a:r>
            <a:r>
              <a:rPr lang="en-US" baseline="0" dirty="0" smtClean="0"/>
              <a:t> Gen Ed CC Working Group and Department Liaisons. Now all our documentation is in one place easy for all involved to find and access. </a:t>
            </a:r>
            <a:endParaRPr lang="en-US" dirty="0"/>
          </a:p>
        </p:txBody>
      </p:sp>
      <p:sp>
        <p:nvSpPr>
          <p:cNvPr id="4" name="Slide Number Placeholder 3"/>
          <p:cNvSpPr>
            <a:spLocks noGrp="1"/>
          </p:cNvSpPr>
          <p:nvPr>
            <p:ph type="sldNum" sz="quarter" idx="10"/>
          </p:nvPr>
        </p:nvSpPr>
        <p:spPr/>
        <p:txBody>
          <a:bodyPr/>
          <a:lstStyle/>
          <a:p>
            <a:fld id="{A01BC75E-EC77-9A4B-AA07-F31EA924633C}" type="slidenum">
              <a:rPr lang="en-US" smtClean="0"/>
              <a:t>8</a:t>
            </a:fld>
            <a:endParaRPr lang="en-US"/>
          </a:p>
        </p:txBody>
      </p:sp>
    </p:spTree>
    <p:extLst>
      <p:ext uri="{BB962C8B-B14F-4D97-AF65-F5344CB8AC3E}">
        <p14:creationId xmlns:p14="http://schemas.microsoft.com/office/powerpoint/2010/main" val="88786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56A87E-11D9-6F45-B760-D5654204BCB4}"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A87E-11D9-6F45-B760-D5654204BCB4}"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A87E-11D9-6F45-B760-D5654204BCB4}"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A87E-11D9-6F45-B760-D5654204BCB4}"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6A87E-11D9-6F45-B760-D5654204BCB4}"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56A87E-11D9-6F45-B760-D5654204BCB4}"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6A87E-11D9-6F45-B760-D5654204BCB4}" type="datetimeFigureOut">
              <a:rPr lang="en-US" smtClean="0"/>
              <a:t>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6A87E-11D9-6F45-B760-D5654204BCB4}" type="datetimeFigureOut">
              <a:rPr lang="en-US" smtClean="0"/>
              <a:t>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6A87E-11D9-6F45-B760-D5654204BCB4}" type="datetimeFigureOut">
              <a:rPr lang="en-US" smtClean="0"/>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BD48C-BFE8-8541-94FB-25E838483D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6A87E-11D9-6F45-B760-D5654204BCB4}"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BD48C-BFE8-8541-94FB-25E838483D2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056A87E-11D9-6F45-B760-D5654204BCB4}" type="datetimeFigureOut">
              <a:rPr lang="en-US" smtClean="0"/>
              <a:t>5/10/16</a:t>
            </a:fld>
            <a:endParaRPr lang="en-US"/>
          </a:p>
        </p:txBody>
      </p:sp>
      <p:sp>
        <p:nvSpPr>
          <p:cNvPr id="9" name="Slide Number Placeholder 8"/>
          <p:cNvSpPr>
            <a:spLocks noGrp="1"/>
          </p:cNvSpPr>
          <p:nvPr>
            <p:ph type="sldNum" sz="quarter" idx="11"/>
          </p:nvPr>
        </p:nvSpPr>
        <p:spPr/>
        <p:txBody>
          <a:bodyPr/>
          <a:lstStyle/>
          <a:p>
            <a:fld id="{D58BD48C-BFE8-8541-94FB-25E838483D2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8BD48C-BFE8-8541-94FB-25E838483D2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056A87E-11D9-6F45-B760-D5654204BCB4}" type="datetimeFigureOut">
              <a:rPr lang="en-US" smtClean="0"/>
              <a:t>5/10/16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openlab.citytech.cuny.edu/livinglab/train-the-trainers-workshop/"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hyperlink" Target="https://openlab.citytech.cuny.edu/gened/working-groups/course-coordination/" TargetMode="External"/><Relationship Id="rId6" Type="http://schemas.openxmlformats.org/officeDocument/2006/relationships/hyperlink" Target="https://openlab.citytech.cuny.edu/gened/working-groups/course-coordination/ccdocument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520" y="945168"/>
            <a:ext cx="8150970" cy="1399568"/>
          </a:xfrm>
        </p:spPr>
        <p:txBody>
          <a:bodyPr>
            <a:normAutofit/>
          </a:bodyPr>
          <a:lstStyle/>
          <a:p>
            <a:r>
              <a:rPr lang="en-US" sz="2700" b="1" dirty="0" smtClean="0">
                <a:solidFill>
                  <a:schemeClr val="accent4">
                    <a:lumMod val="60000"/>
                    <a:lumOff val="40000"/>
                  </a:schemeClr>
                </a:solidFill>
              </a:rPr>
              <a:t>Gen Ed Committee</a:t>
            </a: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sz="3600" b="1" dirty="0" smtClean="0">
                <a:solidFill>
                  <a:schemeClr val="accent4">
                    <a:lumMod val="75000"/>
                  </a:schemeClr>
                </a:solidFill>
              </a:rPr>
              <a:t>Course Coordination Working Group</a:t>
            </a:r>
            <a:endParaRPr lang="en-US" sz="3600" b="1" dirty="0">
              <a:solidFill>
                <a:schemeClr val="accent4">
                  <a:lumMod val="75000"/>
                </a:schemeClr>
              </a:solidFill>
            </a:endParaRPr>
          </a:p>
        </p:txBody>
      </p:sp>
      <p:sp>
        <p:nvSpPr>
          <p:cNvPr id="3" name="Subtitle 2"/>
          <p:cNvSpPr>
            <a:spLocks noGrp="1"/>
          </p:cNvSpPr>
          <p:nvPr>
            <p:ph type="subTitle" idx="1"/>
          </p:nvPr>
        </p:nvSpPr>
        <p:spPr>
          <a:xfrm>
            <a:off x="472520" y="2327039"/>
            <a:ext cx="8298632" cy="2050124"/>
          </a:xfrm>
        </p:spPr>
        <p:txBody>
          <a:bodyPr>
            <a:normAutofit lnSpcReduction="10000"/>
          </a:bodyPr>
          <a:lstStyle/>
          <a:p>
            <a:r>
              <a:rPr lang="en-US" sz="4800" b="1" dirty="0" smtClean="0">
                <a:solidFill>
                  <a:schemeClr val="accent4">
                    <a:lumMod val="50000"/>
                  </a:schemeClr>
                </a:solidFill>
                <a:effectLst>
                  <a:outerShdw dist="215900" dir="2700000" algn="tl" rotWithShape="0">
                    <a:schemeClr val="accent4">
                      <a:lumMod val="75000"/>
                      <a:alpha val="43000"/>
                    </a:schemeClr>
                  </a:outerShdw>
                </a:effectLst>
              </a:rPr>
              <a:t>2014-2016 Summary Report</a:t>
            </a:r>
          </a:p>
          <a:p>
            <a:r>
              <a:rPr lang="en-US" sz="4800" b="1" dirty="0" smtClean="0">
                <a:solidFill>
                  <a:schemeClr val="accent4">
                    <a:lumMod val="50000"/>
                  </a:schemeClr>
                </a:solidFill>
                <a:effectLst>
                  <a:outerShdw dist="215900" dir="2700000" algn="tl" rotWithShape="0">
                    <a:schemeClr val="accent4">
                      <a:lumMod val="75000"/>
                      <a:alpha val="43000"/>
                    </a:schemeClr>
                  </a:outerShdw>
                </a:effectLst>
              </a:rPr>
              <a:t>2016-2018 Planning </a:t>
            </a:r>
            <a:endParaRPr lang="en-US" sz="1800" b="1" dirty="0" smtClean="0">
              <a:solidFill>
                <a:schemeClr val="accent4">
                  <a:lumMod val="50000"/>
                </a:schemeClr>
              </a:solidFill>
              <a:effectLst>
                <a:outerShdw dist="215900" dir="2700000" algn="tl" rotWithShape="0">
                  <a:schemeClr val="accent4">
                    <a:lumMod val="75000"/>
                    <a:alpha val="43000"/>
                  </a:schemeClr>
                </a:outerShdw>
              </a:effectLst>
            </a:endParaRPr>
          </a:p>
          <a:p>
            <a:r>
              <a:rPr lang="en-US" sz="2400" b="1" spc="-100" dirty="0" smtClean="0">
                <a:solidFill>
                  <a:schemeClr val="accent4">
                    <a:lumMod val="75000"/>
                  </a:schemeClr>
                </a:solidFill>
                <a:latin typeface="+mj-lt"/>
                <a:ea typeface="+mj-ea"/>
                <a:cs typeface="+mj-cs"/>
              </a:rPr>
              <a:t>May 13, 2016   Gen </a:t>
            </a:r>
            <a:r>
              <a:rPr lang="en-US" sz="2400" b="1" spc="-100" dirty="0">
                <a:solidFill>
                  <a:schemeClr val="accent4">
                    <a:lumMod val="75000"/>
                  </a:schemeClr>
                </a:solidFill>
                <a:latin typeface="+mj-lt"/>
                <a:ea typeface="+mj-ea"/>
                <a:cs typeface="+mj-cs"/>
              </a:rPr>
              <a:t>Ed Meeting</a:t>
            </a:r>
          </a:p>
        </p:txBody>
      </p:sp>
      <p:sp>
        <p:nvSpPr>
          <p:cNvPr id="4" name="Rectangle 3"/>
          <p:cNvSpPr/>
          <p:nvPr/>
        </p:nvSpPr>
        <p:spPr>
          <a:xfrm>
            <a:off x="472520" y="4865658"/>
            <a:ext cx="7481818" cy="1631216"/>
          </a:xfrm>
          <a:prstGeom prst="rect">
            <a:avLst/>
          </a:prstGeom>
        </p:spPr>
        <p:txBody>
          <a:bodyPr wrap="square">
            <a:spAutoFit/>
          </a:bodyPr>
          <a:lstStyle/>
          <a:p>
            <a:pPr>
              <a:spcBef>
                <a:spcPts val="0"/>
              </a:spcBef>
            </a:pPr>
            <a:r>
              <a:rPr lang="en-US" sz="2000" b="1" spc="-100" dirty="0">
                <a:solidFill>
                  <a:srgbClr val="618197"/>
                </a:solidFill>
              </a:rPr>
              <a:t>Gen Ed Course Coordination Working Group</a:t>
            </a:r>
          </a:p>
          <a:p>
            <a:pPr>
              <a:spcBef>
                <a:spcPts val="0"/>
              </a:spcBef>
            </a:pPr>
            <a:r>
              <a:rPr lang="en-US" sz="2000" b="1" spc="-100" dirty="0">
                <a:solidFill>
                  <a:srgbClr val="618197"/>
                </a:solidFill>
              </a:rPr>
              <a:t>New York City College of Technology:</a:t>
            </a:r>
          </a:p>
          <a:p>
            <a:r>
              <a:rPr lang="en-US" sz="1400" b="1" spc="-100" dirty="0" err="1" smtClean="0">
                <a:solidFill>
                  <a:srgbClr val="2D4A5B"/>
                </a:solidFill>
              </a:rPr>
              <a:t>Navid</a:t>
            </a:r>
            <a:r>
              <a:rPr lang="en-US" sz="1400" b="1" spc="-100" dirty="0" smtClean="0">
                <a:solidFill>
                  <a:srgbClr val="2D4A5B"/>
                </a:solidFill>
              </a:rPr>
              <a:t> </a:t>
            </a:r>
            <a:r>
              <a:rPr lang="en-US" sz="1400" b="1" spc="-100" dirty="0" err="1" smtClean="0">
                <a:solidFill>
                  <a:srgbClr val="2D4A5B"/>
                </a:solidFill>
              </a:rPr>
              <a:t>Allaverdi</a:t>
            </a:r>
            <a:r>
              <a:rPr lang="en-US" sz="1400" b="1" spc="-100" dirty="0" smtClean="0">
                <a:solidFill>
                  <a:srgbClr val="2D4A5B"/>
                </a:solidFill>
              </a:rPr>
              <a:t>, Alexander </a:t>
            </a:r>
            <a:r>
              <a:rPr lang="en-US" sz="1400" b="1" spc="-100" dirty="0" err="1" smtClean="0">
                <a:solidFill>
                  <a:srgbClr val="2D4A5B"/>
                </a:solidFill>
              </a:rPr>
              <a:t>Aptekar</a:t>
            </a:r>
            <a:r>
              <a:rPr lang="en-US" sz="1400" b="1" spc="-100" dirty="0" smtClean="0">
                <a:solidFill>
                  <a:srgbClr val="2D4A5B"/>
                </a:solidFill>
              </a:rPr>
              <a:t>, Nathan </a:t>
            </a:r>
            <a:r>
              <a:rPr lang="en-US" sz="1400" b="1" spc="-100" dirty="0" err="1" smtClean="0">
                <a:solidFill>
                  <a:srgbClr val="2D4A5B"/>
                </a:solidFill>
              </a:rPr>
              <a:t>Astrof</a:t>
            </a:r>
            <a:r>
              <a:rPr lang="en-US" sz="1400" b="1" spc="-100" dirty="0" smtClean="0">
                <a:solidFill>
                  <a:srgbClr val="2D4A5B"/>
                </a:solidFill>
              </a:rPr>
              <a:t>, Maria-Elena </a:t>
            </a:r>
            <a:r>
              <a:rPr lang="en-US" sz="1400" b="1" spc="-100" dirty="0" err="1" smtClean="0">
                <a:solidFill>
                  <a:srgbClr val="2D4A5B"/>
                </a:solidFill>
              </a:rPr>
              <a:t>Bilello</a:t>
            </a:r>
            <a:r>
              <a:rPr lang="en-US" sz="1400" b="1" spc="-100" dirty="0" smtClean="0">
                <a:solidFill>
                  <a:srgbClr val="2D4A5B"/>
                </a:solidFill>
              </a:rPr>
              <a:t>, Pamela Brown, Renata </a:t>
            </a:r>
            <a:r>
              <a:rPr lang="en-US" sz="1400" b="1" spc="-100" dirty="0">
                <a:solidFill>
                  <a:srgbClr val="2D4A5B"/>
                </a:solidFill>
              </a:rPr>
              <a:t>Budny,  </a:t>
            </a:r>
            <a:r>
              <a:rPr lang="en-US" sz="1400" b="1" spc="-100" dirty="0" smtClean="0">
                <a:solidFill>
                  <a:srgbClr val="2D4A5B"/>
                </a:solidFill>
              </a:rPr>
              <a:t>Renata Ferdinand, </a:t>
            </a:r>
            <a:r>
              <a:rPr lang="en-US" sz="1400" b="1" spc="-100" dirty="0" err="1" smtClean="0">
                <a:solidFill>
                  <a:srgbClr val="2D4A5B"/>
                </a:solidFill>
              </a:rPr>
              <a:t>Gretta</a:t>
            </a:r>
            <a:r>
              <a:rPr lang="en-US" sz="1400" b="1" spc="-100" dirty="0" smtClean="0">
                <a:solidFill>
                  <a:srgbClr val="2D4A5B"/>
                </a:solidFill>
              </a:rPr>
              <a:t> </a:t>
            </a:r>
            <a:r>
              <a:rPr lang="en-US" sz="1400" b="1" spc="-100" dirty="0" err="1" smtClean="0">
                <a:solidFill>
                  <a:srgbClr val="2D4A5B"/>
                </a:solidFill>
              </a:rPr>
              <a:t>Fernandes</a:t>
            </a:r>
            <a:r>
              <a:rPr lang="en-US" sz="1400" b="1" spc="-100" dirty="0" smtClean="0">
                <a:solidFill>
                  <a:srgbClr val="2D4A5B"/>
                </a:solidFill>
              </a:rPr>
              <a:t>, </a:t>
            </a:r>
            <a:r>
              <a:rPr lang="en-US" sz="1400" b="1" spc="-100" dirty="0" err="1" smtClean="0">
                <a:solidFill>
                  <a:srgbClr val="2D4A5B"/>
                </a:solidFill>
              </a:rPr>
              <a:t>Asm</a:t>
            </a:r>
            <a:r>
              <a:rPr lang="en-US" sz="1400" b="1" spc="-100" dirty="0" smtClean="0">
                <a:solidFill>
                  <a:srgbClr val="2D4A5B"/>
                </a:solidFill>
              </a:rPr>
              <a:t> </a:t>
            </a:r>
            <a:r>
              <a:rPr lang="en-US" sz="1400" b="1" spc="-100" dirty="0">
                <a:solidFill>
                  <a:srgbClr val="2D4A5B"/>
                </a:solidFill>
              </a:rPr>
              <a:t>Delowar Hossain, </a:t>
            </a:r>
            <a:r>
              <a:rPr lang="en-US" sz="1400" b="1" spc="-100" dirty="0" err="1" smtClean="0">
                <a:solidFill>
                  <a:srgbClr val="2D4A5B"/>
                </a:solidFill>
              </a:rPr>
              <a:t>Jennett</a:t>
            </a:r>
            <a:r>
              <a:rPr lang="en-US" sz="1400" b="1" spc="-100" dirty="0" smtClean="0">
                <a:solidFill>
                  <a:srgbClr val="2D4A5B"/>
                </a:solidFill>
              </a:rPr>
              <a:t> </a:t>
            </a:r>
            <a:r>
              <a:rPr lang="en-US" sz="1400" b="1" spc="-100" dirty="0" err="1" smtClean="0">
                <a:solidFill>
                  <a:srgbClr val="2D4A5B"/>
                </a:solidFill>
              </a:rPr>
              <a:t>Ingrassia</a:t>
            </a:r>
            <a:r>
              <a:rPr lang="en-US" sz="1400" b="1" spc="-100" dirty="0" smtClean="0">
                <a:solidFill>
                  <a:srgbClr val="2D4A5B"/>
                </a:solidFill>
              </a:rPr>
              <a:t>, Julia Jordan, Kara </a:t>
            </a:r>
            <a:r>
              <a:rPr lang="en-US" sz="1400" b="1" spc="-100" dirty="0" err="1" smtClean="0">
                <a:solidFill>
                  <a:srgbClr val="2D4A5B"/>
                </a:solidFill>
              </a:rPr>
              <a:t>Pasner</a:t>
            </a:r>
            <a:r>
              <a:rPr lang="en-US" sz="1400" b="1" spc="-100" dirty="0" smtClean="0">
                <a:solidFill>
                  <a:srgbClr val="2D4A5B"/>
                </a:solidFill>
              </a:rPr>
              <a:t>, Susan </a:t>
            </a:r>
            <a:r>
              <a:rPr lang="en-US" sz="1400" b="1" spc="-100" dirty="0">
                <a:solidFill>
                  <a:srgbClr val="2D4A5B"/>
                </a:solidFill>
              </a:rPr>
              <a:t>Phillip, Jose Reyes Alamo,  </a:t>
            </a:r>
            <a:r>
              <a:rPr lang="en-US" sz="1400" b="1" spc="-100" dirty="0" smtClean="0">
                <a:solidFill>
                  <a:srgbClr val="2D4A5B"/>
                </a:solidFill>
              </a:rPr>
              <a:t>Maura </a:t>
            </a:r>
            <a:r>
              <a:rPr lang="en-US" sz="1400" b="1" spc="-100" dirty="0" err="1" smtClean="0">
                <a:solidFill>
                  <a:srgbClr val="2D4A5B"/>
                </a:solidFill>
              </a:rPr>
              <a:t>Smale</a:t>
            </a:r>
            <a:r>
              <a:rPr lang="en-US" sz="1400" b="1" spc="-100" dirty="0" smtClean="0">
                <a:solidFill>
                  <a:srgbClr val="2D4A5B"/>
                </a:solidFill>
              </a:rPr>
              <a:t>  (on fellowship leave: Marta </a:t>
            </a:r>
            <a:r>
              <a:rPr lang="en-US" sz="1400" b="1" spc="-100" dirty="0" err="1" smtClean="0">
                <a:solidFill>
                  <a:srgbClr val="2D4A5B"/>
                </a:solidFill>
              </a:rPr>
              <a:t>Effinger-Crichlow</a:t>
            </a:r>
            <a:r>
              <a:rPr lang="en-US" sz="1400" b="1" spc="-100" dirty="0" smtClean="0">
                <a:solidFill>
                  <a:srgbClr val="2D4A5B"/>
                </a:solidFill>
              </a:rPr>
              <a:t>, Benjamin Shepard)</a:t>
            </a:r>
            <a:endParaRPr lang="en-US" sz="1400" b="1" spc="-100" dirty="0">
              <a:solidFill>
                <a:srgbClr val="2D4A5B"/>
              </a:solidFill>
            </a:endParaRPr>
          </a:p>
          <a:p>
            <a:endParaRPr lang="en-US" b="1" spc="-100" dirty="0">
              <a:solidFill>
                <a:srgbClr val="2D4A5B"/>
              </a:solidFill>
            </a:endParaRPr>
          </a:p>
        </p:txBody>
      </p:sp>
      <p:sp>
        <p:nvSpPr>
          <p:cNvPr id="5" name="Rectangle 4"/>
          <p:cNvSpPr/>
          <p:nvPr/>
        </p:nvSpPr>
        <p:spPr>
          <a:xfrm>
            <a:off x="471852" y="4356685"/>
            <a:ext cx="7482485" cy="369332"/>
          </a:xfrm>
          <a:prstGeom prst="rect">
            <a:avLst/>
          </a:prstGeom>
        </p:spPr>
        <p:txBody>
          <a:bodyPr wrap="square">
            <a:spAutoFit/>
          </a:bodyPr>
          <a:lstStyle/>
          <a:p>
            <a:r>
              <a:rPr lang="en-US" b="1" spc="-100" dirty="0">
                <a:solidFill>
                  <a:srgbClr val="618197"/>
                </a:solidFill>
              </a:rPr>
              <a:t>Presenters: </a:t>
            </a:r>
            <a:r>
              <a:rPr lang="en-US" b="1" spc="-100" dirty="0" smtClean="0">
                <a:solidFill>
                  <a:srgbClr val="2D4A5B"/>
                </a:solidFill>
              </a:rPr>
              <a:t> Jose Reyes Alamo and Gretta Fernandes</a:t>
            </a:r>
            <a:endParaRPr lang="en-US" b="1" spc="-100" dirty="0">
              <a:solidFill>
                <a:srgbClr val="2D4A5B"/>
              </a:solidFill>
            </a:endParaRPr>
          </a:p>
        </p:txBody>
      </p:sp>
    </p:spTree>
    <p:extLst>
      <p:ext uri="{BB962C8B-B14F-4D97-AF65-F5344CB8AC3E}">
        <p14:creationId xmlns:p14="http://schemas.microsoft.com/office/powerpoint/2010/main" val="233321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5334" y="641809"/>
            <a:ext cx="8027427" cy="1143000"/>
          </a:xfrm>
        </p:spPr>
        <p:txBody>
          <a:bodyPr>
            <a:noAutofit/>
          </a:bodyPr>
          <a:lstStyle/>
          <a:p>
            <a:r>
              <a:rPr lang="en-US" sz="2600" b="1" dirty="0" smtClean="0">
                <a:solidFill>
                  <a:schemeClr val="accent4">
                    <a:lumMod val="75000"/>
                  </a:schemeClr>
                </a:solidFill>
              </a:rPr>
              <a:t>School Progress </a:t>
            </a:r>
            <a:r>
              <a:rPr lang="en-US" sz="2600" b="1" dirty="0">
                <a:solidFill>
                  <a:schemeClr val="accent4">
                    <a:lumMod val="75000"/>
                  </a:schemeClr>
                </a:solidFill>
              </a:rPr>
              <a:t>Meetings with </a:t>
            </a:r>
            <a:r>
              <a:rPr lang="en-US" sz="2600" b="1" dirty="0" smtClean="0">
                <a:solidFill>
                  <a:schemeClr val="accent4">
                    <a:lumMod val="75000"/>
                  </a:schemeClr>
                </a:solidFill>
              </a:rPr>
              <a:t>Department CC Liaisons</a:t>
            </a:r>
            <a:r>
              <a:rPr lang="en-US" sz="2800" b="1" dirty="0" smtClean="0">
                <a:solidFill>
                  <a:schemeClr val="bg2">
                    <a:lumMod val="75000"/>
                  </a:schemeClr>
                </a:solidFill>
              </a:rPr>
              <a:t/>
            </a:r>
            <a:br>
              <a:rPr lang="en-US" sz="2800" b="1" dirty="0" smtClean="0">
                <a:solidFill>
                  <a:schemeClr val="bg2">
                    <a:lumMod val="75000"/>
                  </a:schemeClr>
                </a:solidFill>
              </a:rPr>
            </a:br>
            <a:r>
              <a:rPr lang="en-US" sz="2000" b="1" dirty="0">
                <a:solidFill>
                  <a:schemeClr val="accent4">
                    <a:lumMod val="60000"/>
                    <a:lumOff val="40000"/>
                  </a:schemeClr>
                </a:solidFill>
              </a:rPr>
              <a:t>G</a:t>
            </a:r>
            <a:r>
              <a:rPr lang="en-US" sz="2000" b="1" dirty="0" smtClean="0">
                <a:solidFill>
                  <a:schemeClr val="accent4">
                    <a:lumMod val="60000"/>
                    <a:lumOff val="40000"/>
                  </a:schemeClr>
                </a:solidFill>
              </a:rPr>
              <a:t>en Ed </a:t>
            </a:r>
            <a:r>
              <a:rPr lang="en-US" sz="2000" b="1" dirty="0">
                <a:solidFill>
                  <a:schemeClr val="accent4">
                    <a:lumMod val="60000"/>
                    <a:lumOff val="40000"/>
                  </a:schemeClr>
                </a:solidFill>
              </a:rPr>
              <a:t>CC Working Group</a:t>
            </a:r>
            <a:r>
              <a:rPr lang="en-US" sz="4400" dirty="0">
                <a:solidFill>
                  <a:schemeClr val="accent4">
                    <a:lumMod val="60000"/>
                    <a:lumOff val="40000"/>
                  </a:schemeClr>
                </a:solidFill>
              </a:rPr>
              <a:t/>
            </a:r>
            <a:br>
              <a:rPr lang="en-US" sz="4400" dirty="0">
                <a:solidFill>
                  <a:schemeClr val="accent4">
                    <a:lumMod val="60000"/>
                    <a:lumOff val="40000"/>
                  </a:schemeClr>
                </a:solidFill>
              </a:rPr>
            </a:br>
            <a:r>
              <a:rPr lang="en-US" sz="2000" dirty="0" smtClean="0">
                <a:solidFill>
                  <a:schemeClr val="accent4">
                    <a:lumMod val="60000"/>
                    <a:lumOff val="40000"/>
                  </a:schemeClr>
                </a:solidFill>
              </a:rPr>
              <a:t>Fall 2015 &amp; Spring 2016</a:t>
            </a:r>
            <a:r>
              <a:rPr lang="en-US" sz="2000" dirty="0" smtClean="0">
                <a:solidFill>
                  <a:schemeClr val="accent4">
                    <a:lumMod val="75000"/>
                  </a:schemeClr>
                </a:solidFill>
              </a:rPr>
              <a:t/>
            </a:r>
            <a:br>
              <a:rPr lang="en-US" sz="2000" dirty="0" smtClean="0">
                <a:solidFill>
                  <a:schemeClr val="accent4">
                    <a:lumMod val="75000"/>
                  </a:schemeClr>
                </a:solidFill>
              </a:rPr>
            </a:br>
            <a:r>
              <a:rPr lang="en-US" sz="800" dirty="0" smtClean="0">
                <a:solidFill>
                  <a:schemeClr val="accent4">
                    <a:lumMod val="75000"/>
                  </a:schemeClr>
                </a:solidFill>
              </a:rPr>
              <a:t/>
            </a:r>
            <a:br>
              <a:rPr lang="en-US" sz="800" dirty="0" smtClean="0">
                <a:solidFill>
                  <a:schemeClr val="accent4">
                    <a:lumMod val="75000"/>
                  </a:schemeClr>
                </a:solidFill>
              </a:rPr>
            </a:br>
            <a:r>
              <a:rPr lang="en-US" sz="800" dirty="0" smtClean="0">
                <a:solidFill>
                  <a:schemeClr val="accent4">
                    <a:lumMod val="75000"/>
                  </a:schemeClr>
                </a:solidFill>
              </a:rPr>
              <a:t/>
            </a:r>
            <a:br>
              <a:rPr lang="en-US" sz="800" dirty="0" smtClean="0">
                <a:solidFill>
                  <a:schemeClr val="accent4">
                    <a:lumMod val="75000"/>
                  </a:schemeClr>
                </a:solidFill>
              </a:rPr>
            </a:br>
            <a:r>
              <a:rPr lang="en-US" sz="2800" b="1" dirty="0" smtClean="0">
                <a:solidFill>
                  <a:srgbClr val="4A6373"/>
                </a:solidFill>
              </a:rPr>
              <a:t>Outcomes:</a:t>
            </a:r>
            <a:endParaRPr lang="en-US" sz="2800" b="1" dirty="0">
              <a:solidFill>
                <a:srgbClr val="4A6373"/>
              </a:solidFill>
            </a:endParaRPr>
          </a:p>
        </p:txBody>
      </p:sp>
      <p:sp>
        <p:nvSpPr>
          <p:cNvPr id="3" name="Content Placeholder 2"/>
          <p:cNvSpPr>
            <a:spLocks noGrp="1"/>
          </p:cNvSpPr>
          <p:nvPr>
            <p:ph idx="1"/>
          </p:nvPr>
        </p:nvSpPr>
        <p:spPr>
          <a:xfrm>
            <a:off x="331776" y="2157558"/>
            <a:ext cx="7828666" cy="4368309"/>
          </a:xfrm>
        </p:spPr>
        <p:txBody>
          <a:bodyPr>
            <a:normAutofit lnSpcReduction="10000"/>
          </a:bodyPr>
          <a:lstStyle/>
          <a:p>
            <a:r>
              <a:rPr lang="en-US" dirty="0">
                <a:solidFill>
                  <a:srgbClr val="2D4A5B"/>
                </a:solidFill>
              </a:rPr>
              <a:t>100% of departments</a:t>
            </a:r>
            <a:r>
              <a:rPr lang="en-US" dirty="0" smtClean="0">
                <a:solidFill>
                  <a:srgbClr val="2D4A5B"/>
                </a:solidFill>
              </a:rPr>
              <a:t> </a:t>
            </a:r>
            <a:r>
              <a:rPr lang="en-US" dirty="0">
                <a:solidFill>
                  <a:srgbClr val="2D4A5B"/>
                </a:solidFill>
              </a:rPr>
              <a:t>(</a:t>
            </a:r>
            <a:r>
              <a:rPr lang="en-US" dirty="0" smtClean="0">
                <a:solidFill>
                  <a:srgbClr val="2D4A5B"/>
                </a:solidFill>
              </a:rPr>
              <a:t>28)</a:t>
            </a:r>
            <a:r>
              <a:rPr lang="en-US" dirty="0">
                <a:solidFill>
                  <a:srgbClr val="FF0000"/>
                </a:solidFill>
              </a:rPr>
              <a:t> </a:t>
            </a:r>
            <a:r>
              <a:rPr lang="en-US" dirty="0" smtClean="0">
                <a:solidFill>
                  <a:srgbClr val="2D4A5B"/>
                </a:solidFill>
              </a:rPr>
              <a:t>are </a:t>
            </a:r>
            <a:r>
              <a:rPr lang="en-US" dirty="0">
                <a:solidFill>
                  <a:srgbClr val="2D4A5B"/>
                </a:solidFill>
              </a:rPr>
              <a:t>engaged in course </a:t>
            </a:r>
            <a:r>
              <a:rPr lang="en-US" dirty="0" smtClean="0">
                <a:solidFill>
                  <a:srgbClr val="2D4A5B"/>
                </a:solidFill>
              </a:rPr>
              <a:t>coordination; </a:t>
            </a:r>
            <a:r>
              <a:rPr lang="en-US" dirty="0">
                <a:solidFill>
                  <a:srgbClr val="2D4A5B"/>
                </a:solidFill>
              </a:rPr>
              <a:t>~5</a:t>
            </a:r>
            <a:r>
              <a:rPr lang="en-US" dirty="0" smtClean="0">
                <a:solidFill>
                  <a:srgbClr val="2D4A5B"/>
                </a:solidFill>
              </a:rPr>
              <a:t>0</a:t>
            </a:r>
            <a:r>
              <a:rPr lang="en-US" dirty="0">
                <a:solidFill>
                  <a:srgbClr val="2D4A5B"/>
                </a:solidFill>
              </a:rPr>
              <a:t>% departments </a:t>
            </a:r>
            <a:r>
              <a:rPr lang="en-US" dirty="0" smtClean="0">
                <a:solidFill>
                  <a:srgbClr val="2D4A5B"/>
                </a:solidFill>
              </a:rPr>
              <a:t>were previously conducting </a:t>
            </a:r>
            <a:r>
              <a:rPr lang="en-US" dirty="0">
                <a:solidFill>
                  <a:srgbClr val="2D4A5B"/>
                </a:solidFill>
              </a:rPr>
              <a:t>Gen Ed related activities </a:t>
            </a:r>
            <a:r>
              <a:rPr lang="en-US" dirty="0" smtClean="0">
                <a:solidFill>
                  <a:srgbClr val="2D4A5B"/>
                </a:solidFill>
              </a:rPr>
              <a:t>as </a:t>
            </a:r>
            <a:r>
              <a:rPr lang="en-US" dirty="0">
                <a:solidFill>
                  <a:srgbClr val="2D4A5B"/>
                </a:solidFill>
              </a:rPr>
              <a:t>part of departmental accreditation requirements. </a:t>
            </a:r>
            <a:endParaRPr lang="en-US" dirty="0" smtClean="0">
              <a:solidFill>
                <a:srgbClr val="2D4A5B"/>
              </a:solidFill>
            </a:endParaRPr>
          </a:p>
          <a:p>
            <a:endParaRPr lang="en-US" sz="800" dirty="0">
              <a:solidFill>
                <a:srgbClr val="2D4A5B"/>
              </a:solidFill>
            </a:endParaRPr>
          </a:p>
          <a:p>
            <a:r>
              <a:rPr lang="en-US" dirty="0" smtClean="0">
                <a:solidFill>
                  <a:srgbClr val="2D4A5B"/>
                </a:solidFill>
              </a:rPr>
              <a:t>Departments are </a:t>
            </a:r>
            <a:r>
              <a:rPr lang="en-US" dirty="0">
                <a:solidFill>
                  <a:srgbClr val="2D4A5B"/>
                </a:solidFill>
              </a:rPr>
              <a:t>at various stages of </a:t>
            </a:r>
            <a:r>
              <a:rPr lang="en-US" dirty="0" smtClean="0">
                <a:solidFill>
                  <a:srgbClr val="2D4A5B"/>
                </a:solidFill>
              </a:rPr>
              <a:t>the course </a:t>
            </a:r>
            <a:r>
              <a:rPr lang="en-US" dirty="0">
                <a:solidFill>
                  <a:srgbClr val="2D4A5B"/>
                </a:solidFill>
              </a:rPr>
              <a:t>coordination cycle due to different approaches and </a:t>
            </a:r>
            <a:r>
              <a:rPr lang="en-US" dirty="0" smtClean="0">
                <a:solidFill>
                  <a:srgbClr val="2D4A5B"/>
                </a:solidFill>
              </a:rPr>
              <a:t>priorities.</a:t>
            </a:r>
          </a:p>
          <a:p>
            <a:endParaRPr lang="en-US" sz="800" dirty="0" smtClean="0">
              <a:solidFill>
                <a:srgbClr val="2D4A5B"/>
              </a:solidFill>
            </a:endParaRPr>
          </a:p>
          <a:p>
            <a:r>
              <a:rPr lang="en-US" dirty="0" smtClean="0">
                <a:solidFill>
                  <a:srgbClr val="2D4A5B"/>
                </a:solidFill>
              </a:rPr>
              <a:t>Full- </a:t>
            </a:r>
            <a:r>
              <a:rPr lang="en-US" dirty="0">
                <a:solidFill>
                  <a:srgbClr val="2D4A5B"/>
                </a:solidFill>
              </a:rPr>
              <a:t>and part-time faculty implement </a:t>
            </a:r>
            <a:r>
              <a:rPr lang="en-US" dirty="0" smtClean="0">
                <a:solidFill>
                  <a:srgbClr val="2D4A5B"/>
                </a:solidFill>
              </a:rPr>
              <a:t>and assess Gen </a:t>
            </a:r>
            <a:r>
              <a:rPr lang="en-US" dirty="0">
                <a:solidFill>
                  <a:srgbClr val="2D4A5B"/>
                </a:solidFill>
              </a:rPr>
              <a:t>Ed SLOs in various sections of the course(s</a:t>
            </a:r>
            <a:r>
              <a:rPr lang="en-US" dirty="0" smtClean="0">
                <a:solidFill>
                  <a:srgbClr val="2D4A5B"/>
                </a:solidFill>
              </a:rPr>
              <a:t>)</a:t>
            </a:r>
            <a:r>
              <a:rPr lang="en-US" dirty="0">
                <a:solidFill>
                  <a:srgbClr val="2D4A5B"/>
                </a:solidFill>
              </a:rPr>
              <a:t> </a:t>
            </a:r>
            <a:r>
              <a:rPr lang="en-US" dirty="0" smtClean="0">
                <a:solidFill>
                  <a:srgbClr val="2D4A5B"/>
                </a:solidFill>
              </a:rPr>
              <a:t>and are </a:t>
            </a:r>
            <a:r>
              <a:rPr lang="en-US" dirty="0">
                <a:solidFill>
                  <a:srgbClr val="2D4A5B"/>
                </a:solidFill>
              </a:rPr>
              <a:t>included and engaged in an ongoing course coordination process at the department level. </a:t>
            </a:r>
            <a:endParaRPr lang="en-US" dirty="0" smtClean="0">
              <a:solidFill>
                <a:srgbClr val="2D4A5B"/>
              </a:solidFill>
            </a:endParaRPr>
          </a:p>
          <a:p>
            <a:endParaRPr lang="en-US" sz="900" dirty="0" smtClean="0">
              <a:solidFill>
                <a:srgbClr val="2D4A5B"/>
              </a:solidFill>
            </a:endParaRPr>
          </a:p>
          <a:p>
            <a:pPr lvl="0"/>
            <a:r>
              <a:rPr lang="en-US" dirty="0" smtClean="0">
                <a:solidFill>
                  <a:srgbClr val="2D4A5B"/>
                </a:solidFill>
              </a:rPr>
              <a:t>The coordination process is now transparent, intentional and valued </a:t>
            </a:r>
            <a:endParaRPr lang="en-US" dirty="0">
              <a:solidFill>
                <a:srgbClr val="2D4A5B"/>
              </a:solidFill>
            </a:endParaRPr>
          </a:p>
          <a:p>
            <a:pPr lvl="0"/>
            <a:endParaRPr lang="en-US" sz="800" dirty="0" smtClean="0">
              <a:solidFill>
                <a:srgbClr val="2D4A5B"/>
              </a:solidFill>
            </a:endParaRPr>
          </a:p>
          <a:p>
            <a:endParaRPr lang="en-US" dirty="0">
              <a:solidFill>
                <a:srgbClr val="2D4A5B"/>
              </a:solidFill>
            </a:endParaRPr>
          </a:p>
        </p:txBody>
      </p:sp>
    </p:spTree>
    <p:extLst>
      <p:ext uri="{BB962C8B-B14F-4D97-AF65-F5344CB8AC3E}">
        <p14:creationId xmlns:p14="http://schemas.microsoft.com/office/powerpoint/2010/main" val="11170612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637228"/>
            <a:ext cx="8278617" cy="1143000"/>
          </a:xfrm>
        </p:spPr>
        <p:txBody>
          <a:bodyPr>
            <a:noAutofit/>
          </a:bodyPr>
          <a:lstStyle/>
          <a:p>
            <a:r>
              <a:rPr lang="en-US" sz="2600" b="1" dirty="0">
                <a:solidFill>
                  <a:schemeClr val="accent4">
                    <a:lumMod val="50000"/>
                  </a:schemeClr>
                </a:solidFill>
              </a:rPr>
              <a:t>School Progress Meetings with Department CC </a:t>
            </a:r>
            <a:r>
              <a:rPr lang="en-US" sz="2600" b="1" dirty="0" smtClean="0">
                <a:solidFill>
                  <a:schemeClr val="accent4">
                    <a:lumMod val="50000"/>
                  </a:schemeClr>
                </a:solidFill>
              </a:rPr>
              <a:t>Liaisons</a:t>
            </a:r>
            <a:br>
              <a:rPr lang="en-US" sz="2600" b="1" dirty="0" smtClean="0">
                <a:solidFill>
                  <a:schemeClr val="accent4">
                    <a:lumMod val="50000"/>
                  </a:schemeClr>
                </a:solidFill>
              </a:rPr>
            </a:br>
            <a:r>
              <a:rPr lang="en-US" sz="2000" b="1" dirty="0" smtClean="0">
                <a:solidFill>
                  <a:schemeClr val="accent4">
                    <a:lumMod val="75000"/>
                  </a:schemeClr>
                </a:solidFill>
              </a:rPr>
              <a:t>Gen </a:t>
            </a:r>
            <a:r>
              <a:rPr lang="en-US" sz="2000" b="1" dirty="0">
                <a:solidFill>
                  <a:schemeClr val="accent4">
                    <a:lumMod val="75000"/>
                  </a:schemeClr>
                </a:solidFill>
              </a:rPr>
              <a:t>Ed CC Working Group</a:t>
            </a:r>
            <a:r>
              <a:rPr lang="en-US" sz="2000" dirty="0">
                <a:solidFill>
                  <a:schemeClr val="accent4">
                    <a:lumMod val="75000"/>
                  </a:schemeClr>
                </a:solidFill>
              </a:rPr>
              <a:t/>
            </a:r>
            <a:br>
              <a:rPr lang="en-US" sz="2000" dirty="0">
                <a:solidFill>
                  <a:schemeClr val="accent4">
                    <a:lumMod val="75000"/>
                  </a:schemeClr>
                </a:solidFill>
              </a:rPr>
            </a:br>
            <a:r>
              <a:rPr lang="en-US" sz="2000" dirty="0" smtClean="0">
                <a:solidFill>
                  <a:schemeClr val="accent4">
                    <a:lumMod val="60000"/>
                    <a:lumOff val="40000"/>
                  </a:schemeClr>
                </a:solidFill>
              </a:rPr>
              <a:t>Fall </a:t>
            </a:r>
            <a:r>
              <a:rPr lang="en-US" sz="2000" dirty="0">
                <a:solidFill>
                  <a:schemeClr val="accent4">
                    <a:lumMod val="60000"/>
                    <a:lumOff val="40000"/>
                  </a:schemeClr>
                </a:solidFill>
              </a:rPr>
              <a:t>2015 &amp; Spring 2016</a:t>
            </a:r>
            <a:r>
              <a:rPr lang="en-US" sz="2000" dirty="0">
                <a:solidFill>
                  <a:schemeClr val="accent4">
                    <a:lumMod val="75000"/>
                  </a:schemeClr>
                </a:solidFill>
              </a:rPr>
              <a:t/>
            </a:r>
            <a:br>
              <a:rPr lang="en-US" sz="2000" dirty="0">
                <a:solidFill>
                  <a:schemeClr val="accent4">
                    <a:lumMod val="75000"/>
                  </a:schemeClr>
                </a:solidFill>
              </a:rPr>
            </a:br>
            <a:r>
              <a:rPr lang="en-US" sz="2000" dirty="0">
                <a:solidFill>
                  <a:schemeClr val="accent4">
                    <a:lumMod val="75000"/>
                  </a:schemeClr>
                </a:solidFill>
              </a:rPr>
              <a:t/>
            </a:r>
            <a:br>
              <a:rPr lang="en-US" sz="2000" dirty="0">
                <a:solidFill>
                  <a:schemeClr val="accent4">
                    <a:lumMod val="75000"/>
                  </a:schemeClr>
                </a:solidFill>
              </a:rPr>
            </a:br>
            <a:r>
              <a:rPr lang="en-US" sz="2800" b="1" dirty="0" smtClean="0">
                <a:solidFill>
                  <a:schemeClr val="accent4">
                    <a:lumMod val="75000"/>
                  </a:schemeClr>
                </a:solidFill>
              </a:rPr>
              <a:t>Identified </a:t>
            </a:r>
            <a:r>
              <a:rPr lang="en-US" sz="2800" dirty="0" smtClean="0">
                <a:solidFill>
                  <a:schemeClr val="accent4">
                    <a:lumMod val="75000"/>
                  </a:schemeClr>
                </a:solidFill>
              </a:rPr>
              <a:t> </a:t>
            </a:r>
            <a:r>
              <a:rPr lang="en-US" sz="2800" b="1" dirty="0" smtClean="0">
                <a:solidFill>
                  <a:schemeClr val="accent4">
                    <a:lumMod val="75000"/>
                  </a:schemeClr>
                </a:solidFill>
              </a:rPr>
              <a:t>Challenges</a:t>
            </a:r>
            <a:endParaRPr lang="en-US" sz="2800" b="1" dirty="0">
              <a:solidFill>
                <a:schemeClr val="accent4">
                  <a:lumMod val="75000"/>
                </a:schemeClr>
              </a:solidFill>
            </a:endParaRPr>
          </a:p>
        </p:txBody>
      </p:sp>
      <p:sp>
        <p:nvSpPr>
          <p:cNvPr id="3" name="Content Placeholder 2"/>
          <p:cNvSpPr>
            <a:spLocks noGrp="1"/>
          </p:cNvSpPr>
          <p:nvPr>
            <p:ph idx="1"/>
          </p:nvPr>
        </p:nvSpPr>
        <p:spPr>
          <a:xfrm>
            <a:off x="425844" y="2196640"/>
            <a:ext cx="7693770" cy="4094163"/>
          </a:xfrm>
        </p:spPr>
        <p:txBody>
          <a:bodyPr>
            <a:normAutofit lnSpcReduction="10000"/>
          </a:bodyPr>
          <a:lstStyle/>
          <a:p>
            <a:pPr lvl="0"/>
            <a:r>
              <a:rPr lang="en-US" dirty="0" smtClean="0">
                <a:solidFill>
                  <a:srgbClr val="2D4A5B"/>
                </a:solidFill>
              </a:rPr>
              <a:t>Discrepancies </a:t>
            </a:r>
            <a:r>
              <a:rPr lang="en-US" dirty="0">
                <a:solidFill>
                  <a:srgbClr val="2D4A5B"/>
                </a:solidFill>
              </a:rPr>
              <a:t>in transfer of knowledge between courses</a:t>
            </a:r>
          </a:p>
          <a:p>
            <a:pPr lvl="0"/>
            <a:endParaRPr lang="en-US" sz="1100" dirty="0" smtClean="0">
              <a:solidFill>
                <a:srgbClr val="2D4A5B"/>
              </a:solidFill>
            </a:endParaRPr>
          </a:p>
          <a:p>
            <a:pPr lvl="0"/>
            <a:r>
              <a:rPr lang="en-US" dirty="0" smtClean="0">
                <a:solidFill>
                  <a:srgbClr val="2D4A5B"/>
                </a:solidFill>
              </a:rPr>
              <a:t>Discrepancies </a:t>
            </a:r>
            <a:r>
              <a:rPr lang="en-US" dirty="0">
                <a:solidFill>
                  <a:srgbClr val="2D4A5B"/>
                </a:solidFill>
              </a:rPr>
              <a:t>in transfer of knowledge from faculty to </a:t>
            </a:r>
            <a:r>
              <a:rPr lang="en-US" dirty="0" smtClean="0">
                <a:solidFill>
                  <a:srgbClr val="2D4A5B"/>
                </a:solidFill>
              </a:rPr>
              <a:t>students</a:t>
            </a:r>
          </a:p>
          <a:p>
            <a:pPr lvl="0"/>
            <a:endParaRPr lang="en-US" sz="900" dirty="0">
              <a:solidFill>
                <a:srgbClr val="2D4A5B"/>
              </a:solidFill>
            </a:endParaRPr>
          </a:p>
          <a:p>
            <a:r>
              <a:rPr lang="en-US" dirty="0">
                <a:solidFill>
                  <a:srgbClr val="2D4A5B"/>
                </a:solidFill>
              </a:rPr>
              <a:t>Lack of standardization across all sections of the </a:t>
            </a:r>
            <a:r>
              <a:rPr lang="en-US" dirty="0" smtClean="0">
                <a:solidFill>
                  <a:srgbClr val="2D4A5B"/>
                </a:solidFill>
              </a:rPr>
              <a:t>course</a:t>
            </a:r>
            <a:endParaRPr lang="en-US" sz="1100" dirty="0" smtClean="0">
              <a:solidFill>
                <a:srgbClr val="2D4A5B"/>
              </a:solidFill>
            </a:endParaRPr>
          </a:p>
          <a:p>
            <a:pPr lvl="0"/>
            <a:endParaRPr lang="en-US" sz="1100" dirty="0" smtClean="0">
              <a:solidFill>
                <a:srgbClr val="2D4A5B"/>
              </a:solidFill>
            </a:endParaRPr>
          </a:p>
          <a:p>
            <a:r>
              <a:rPr lang="en-US" dirty="0">
                <a:solidFill>
                  <a:srgbClr val="2D4A5B"/>
                </a:solidFill>
              </a:rPr>
              <a:t>Lack of  faculty </a:t>
            </a:r>
            <a:r>
              <a:rPr lang="en-US" dirty="0" smtClean="0">
                <a:solidFill>
                  <a:srgbClr val="2D4A5B"/>
                </a:solidFill>
              </a:rPr>
              <a:t>discussion about calibration in multiple sections</a:t>
            </a:r>
          </a:p>
          <a:p>
            <a:endParaRPr lang="en-US" sz="900" dirty="0">
              <a:solidFill>
                <a:srgbClr val="2D4A5B"/>
              </a:solidFill>
            </a:endParaRPr>
          </a:p>
          <a:p>
            <a:pPr lvl="0"/>
            <a:r>
              <a:rPr lang="en-US" dirty="0" smtClean="0">
                <a:solidFill>
                  <a:srgbClr val="2D4A5B"/>
                </a:solidFill>
              </a:rPr>
              <a:t>Lack </a:t>
            </a:r>
            <a:r>
              <a:rPr lang="en-US" dirty="0">
                <a:solidFill>
                  <a:srgbClr val="2D4A5B"/>
                </a:solidFill>
              </a:rPr>
              <a:t>of </a:t>
            </a:r>
            <a:r>
              <a:rPr lang="en-US" dirty="0" smtClean="0">
                <a:solidFill>
                  <a:srgbClr val="2D4A5B"/>
                </a:solidFill>
              </a:rPr>
              <a:t>adjunct </a:t>
            </a:r>
            <a:r>
              <a:rPr lang="en-US" dirty="0">
                <a:solidFill>
                  <a:srgbClr val="2D4A5B"/>
                </a:solidFill>
              </a:rPr>
              <a:t>faculty </a:t>
            </a:r>
            <a:r>
              <a:rPr lang="en-US" dirty="0" smtClean="0">
                <a:solidFill>
                  <a:srgbClr val="2D4A5B"/>
                </a:solidFill>
              </a:rPr>
              <a:t>integration </a:t>
            </a:r>
            <a:endParaRPr lang="en-US" dirty="0">
              <a:solidFill>
                <a:srgbClr val="2D4A5B"/>
              </a:solidFill>
            </a:endParaRPr>
          </a:p>
          <a:p>
            <a:pPr lvl="0"/>
            <a:endParaRPr lang="en-US" sz="1000" dirty="0" smtClean="0">
              <a:solidFill>
                <a:srgbClr val="2D4A5B"/>
              </a:solidFill>
            </a:endParaRPr>
          </a:p>
          <a:p>
            <a:pPr lvl="0"/>
            <a:r>
              <a:rPr lang="en-US" dirty="0" smtClean="0">
                <a:solidFill>
                  <a:srgbClr val="2D4A5B"/>
                </a:solidFill>
              </a:rPr>
              <a:t>Lack </a:t>
            </a:r>
            <a:r>
              <a:rPr lang="en-US" dirty="0">
                <a:solidFill>
                  <a:srgbClr val="2D4A5B"/>
                </a:solidFill>
              </a:rPr>
              <a:t>of </a:t>
            </a:r>
            <a:r>
              <a:rPr lang="en-US" dirty="0" smtClean="0">
                <a:solidFill>
                  <a:srgbClr val="2D4A5B"/>
                </a:solidFill>
              </a:rPr>
              <a:t>systematic approach to use feedback for course improvement from students and faculty, especially adjuncts</a:t>
            </a:r>
            <a:endParaRPr lang="en-US" dirty="0">
              <a:solidFill>
                <a:srgbClr val="2D4A5B"/>
              </a:solidFill>
            </a:endParaRPr>
          </a:p>
          <a:p>
            <a:pPr lvl="0"/>
            <a:endParaRPr lang="en-US" sz="1000" dirty="0" smtClean="0">
              <a:solidFill>
                <a:srgbClr val="2D4A5B"/>
              </a:solidFill>
            </a:endParaRPr>
          </a:p>
        </p:txBody>
      </p:sp>
    </p:spTree>
    <p:extLst>
      <p:ext uri="{BB962C8B-B14F-4D97-AF65-F5344CB8AC3E}">
        <p14:creationId xmlns:p14="http://schemas.microsoft.com/office/powerpoint/2010/main" val="3304317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76" y="131820"/>
            <a:ext cx="7728324" cy="1143000"/>
          </a:xfrm>
        </p:spPr>
        <p:txBody>
          <a:bodyPr/>
          <a:lstStyle/>
          <a:p>
            <a:pPr algn="ctr"/>
            <a:r>
              <a:rPr lang="en-US" sz="2800" b="1" u="sng" dirty="0" smtClean="0">
                <a:solidFill>
                  <a:srgbClr val="4A6373"/>
                </a:solidFill>
              </a:rPr>
              <a:t>Next Steps: </a:t>
            </a:r>
            <a:r>
              <a:rPr lang="en-US" sz="2800" b="1" dirty="0" smtClean="0">
                <a:solidFill>
                  <a:srgbClr val="2D4A5B"/>
                </a:solidFill>
              </a:rPr>
              <a:t>2-year </a:t>
            </a:r>
            <a:r>
              <a:rPr lang="en-US" sz="2800" b="1" dirty="0">
                <a:solidFill>
                  <a:srgbClr val="2D4A5B"/>
                </a:solidFill>
              </a:rPr>
              <a:t>Course Coordination </a:t>
            </a:r>
            <a:r>
              <a:rPr lang="en-US" sz="2800" b="1" dirty="0" smtClean="0">
                <a:solidFill>
                  <a:srgbClr val="2D4A5B"/>
                </a:solidFill>
              </a:rPr>
              <a:t>Cycle</a:t>
            </a:r>
            <a:r>
              <a:rPr lang="en-US" sz="2800" dirty="0">
                <a:solidFill>
                  <a:srgbClr val="2D4A5B"/>
                </a:solidFill>
              </a:rPr>
              <a:t/>
            </a:r>
            <a:br>
              <a:rPr lang="en-US" sz="2800" dirty="0">
                <a:solidFill>
                  <a:srgbClr val="2D4A5B"/>
                </a:solidFill>
              </a:rPr>
            </a:br>
            <a:r>
              <a:rPr lang="en-US" sz="1800" b="1" dirty="0" smtClean="0">
                <a:solidFill>
                  <a:schemeClr val="accent4">
                    <a:lumMod val="75000"/>
                  </a:schemeClr>
                </a:solidFill>
              </a:rPr>
              <a:t>Fall 2016 </a:t>
            </a:r>
            <a:r>
              <a:rPr lang="en-US" sz="1800" b="1" dirty="0">
                <a:solidFill>
                  <a:schemeClr val="accent4">
                    <a:lumMod val="75000"/>
                  </a:schemeClr>
                </a:solidFill>
              </a:rPr>
              <a:t>– Spring </a:t>
            </a:r>
            <a:r>
              <a:rPr lang="en-US" sz="1800" b="1" dirty="0" smtClean="0">
                <a:solidFill>
                  <a:schemeClr val="accent4">
                    <a:lumMod val="75000"/>
                  </a:schemeClr>
                </a:solidFill>
              </a:rPr>
              <a:t>2018</a:t>
            </a:r>
            <a:r>
              <a:rPr lang="en-US" sz="1800" b="1" dirty="0">
                <a:solidFill>
                  <a:schemeClr val="accent4">
                    <a:lumMod val="75000"/>
                  </a:schemeClr>
                </a:solidFill>
              </a:rPr>
              <a:t/>
            </a:r>
            <a:br>
              <a:rPr lang="en-US" sz="1800" b="1" dirty="0">
                <a:solidFill>
                  <a:schemeClr val="accent4">
                    <a:lumMod val="75000"/>
                  </a:schemeClr>
                </a:solidFill>
              </a:rPr>
            </a:br>
            <a:endParaRPr lang="en-US" sz="1800" dirty="0">
              <a:solidFill>
                <a:schemeClr val="accent4">
                  <a:lumMod val="75000"/>
                </a:schemeClr>
              </a:solidFill>
            </a:endParaRPr>
          </a:p>
        </p:txBody>
      </p:sp>
      <p:sp>
        <p:nvSpPr>
          <p:cNvPr id="4" name="Connector 3"/>
          <p:cNvSpPr/>
          <p:nvPr/>
        </p:nvSpPr>
        <p:spPr>
          <a:xfrm>
            <a:off x="3266761" y="2465381"/>
            <a:ext cx="1728514" cy="1783077"/>
          </a:xfrm>
          <a:prstGeom prst="flowChartConnector">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Department </a:t>
            </a:r>
          </a:p>
          <a:p>
            <a:pPr algn="ctr"/>
            <a:r>
              <a:rPr lang="en-US" sz="1400" b="1" dirty="0" smtClean="0"/>
              <a:t>Gen Ed Liaison</a:t>
            </a:r>
          </a:p>
          <a:p>
            <a:pPr algn="ctr"/>
            <a:r>
              <a:rPr lang="en-US" sz="1000" b="1" dirty="0"/>
              <a:t>Supported by</a:t>
            </a:r>
          </a:p>
          <a:p>
            <a:pPr algn="ctr"/>
            <a:r>
              <a:rPr lang="en-US" sz="1000" b="1" dirty="0"/>
              <a:t>Gen Ed Committee</a:t>
            </a:r>
          </a:p>
          <a:p>
            <a:pPr algn="ctr"/>
            <a:endParaRPr lang="en-US" sz="1400" b="1" dirty="0" smtClean="0"/>
          </a:p>
        </p:txBody>
      </p:sp>
      <p:sp>
        <p:nvSpPr>
          <p:cNvPr id="14" name="TextBox 13"/>
          <p:cNvSpPr txBox="1"/>
          <p:nvPr/>
        </p:nvSpPr>
        <p:spPr>
          <a:xfrm>
            <a:off x="2288617" y="6489891"/>
            <a:ext cx="184666" cy="369332"/>
          </a:xfrm>
          <a:prstGeom prst="rect">
            <a:avLst/>
          </a:prstGeom>
          <a:noFill/>
        </p:spPr>
        <p:txBody>
          <a:bodyPr wrap="none" rtlCol="0">
            <a:spAutoFit/>
          </a:bodyPr>
          <a:lstStyle/>
          <a:p>
            <a:endParaRPr lang="en-US" dirty="0"/>
          </a:p>
        </p:txBody>
      </p:sp>
      <p:sp>
        <p:nvSpPr>
          <p:cNvPr id="16" name="Rectangle 15"/>
          <p:cNvSpPr/>
          <p:nvPr/>
        </p:nvSpPr>
        <p:spPr>
          <a:xfrm>
            <a:off x="715313" y="946709"/>
            <a:ext cx="7372133" cy="1661994"/>
          </a:xfrm>
          <a:prstGeom prst="rect">
            <a:avLst/>
          </a:prstGeom>
        </p:spPr>
        <p:txBody>
          <a:bodyPr wrap="square">
            <a:spAutoFit/>
          </a:bodyPr>
          <a:lstStyle/>
          <a:p>
            <a:r>
              <a:rPr lang="en-US" b="1" spc="-100" dirty="0" smtClean="0">
                <a:solidFill>
                  <a:schemeClr val="accent4">
                    <a:lumMod val="75000"/>
                  </a:schemeClr>
                </a:solidFill>
              </a:rPr>
              <a:t>2016</a:t>
            </a:r>
            <a:r>
              <a:rPr lang="en-US" b="1" spc="-100" dirty="0">
                <a:solidFill>
                  <a:schemeClr val="accent4">
                    <a:lumMod val="75000"/>
                  </a:schemeClr>
                </a:solidFill>
              </a:rPr>
              <a:t>-2018 </a:t>
            </a:r>
            <a:r>
              <a:rPr lang="en-US" b="1" spc="-100" dirty="0">
                <a:solidFill>
                  <a:srgbClr val="2D4A5B"/>
                </a:solidFill>
              </a:rPr>
              <a:t>Course Coordination Liaison Charge:  </a:t>
            </a:r>
            <a:endParaRPr lang="en-US" b="1" spc="-100" dirty="0" smtClean="0">
              <a:solidFill>
                <a:srgbClr val="2D4A5B"/>
              </a:solidFill>
            </a:endParaRPr>
          </a:p>
          <a:p>
            <a:r>
              <a:rPr lang="en-US" sz="1400" b="1" dirty="0" smtClean="0">
                <a:solidFill>
                  <a:srgbClr val="415665"/>
                </a:solidFill>
              </a:rPr>
              <a:t>A </a:t>
            </a:r>
            <a:r>
              <a:rPr lang="en-US" sz="1400" b="1" dirty="0">
                <a:solidFill>
                  <a:srgbClr val="415665"/>
                </a:solidFill>
              </a:rPr>
              <a:t>two-year commitment to lead course-level improvement of student learning and the student experience. Course coordination liaisons (CCL) will work with course instructors, other members of their department/chairs, fellow liaisons, deans, members of the Gen Ed and Assessment Committees and others to evaluate course content, course materials and pedagogical practices, and implement, reassess, and share effective course coordination practices.</a:t>
            </a:r>
          </a:p>
          <a:p>
            <a:endParaRPr lang="en-US" sz="1400" dirty="0"/>
          </a:p>
        </p:txBody>
      </p:sp>
      <p:sp>
        <p:nvSpPr>
          <p:cNvPr id="13" name="Connector 12"/>
          <p:cNvSpPr/>
          <p:nvPr/>
        </p:nvSpPr>
        <p:spPr>
          <a:xfrm>
            <a:off x="1970727" y="4539560"/>
            <a:ext cx="1728514" cy="1783077"/>
          </a:xfrm>
          <a:prstGeom prst="flowChartConnector">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Department</a:t>
            </a:r>
            <a:r>
              <a:rPr lang="en-US" sz="1400" b="1" dirty="0" smtClean="0"/>
              <a:t> Course Coordination Liaison </a:t>
            </a:r>
          </a:p>
          <a:p>
            <a:pPr algn="ctr"/>
            <a:r>
              <a:rPr lang="en-US" sz="900" b="1" dirty="0" smtClean="0"/>
              <a:t>Supported </a:t>
            </a:r>
            <a:r>
              <a:rPr lang="en-US" sz="900" b="1" dirty="0"/>
              <a:t>by</a:t>
            </a:r>
          </a:p>
          <a:p>
            <a:pPr algn="ctr"/>
            <a:r>
              <a:rPr lang="en-US" sz="900" b="1" dirty="0"/>
              <a:t>Gen Ed Course Coordination Working </a:t>
            </a:r>
            <a:r>
              <a:rPr lang="en-US" sz="900" b="1" dirty="0" smtClean="0"/>
              <a:t>Group</a:t>
            </a:r>
            <a:endParaRPr lang="en-US" sz="900" b="1" dirty="0"/>
          </a:p>
        </p:txBody>
      </p:sp>
      <p:sp>
        <p:nvSpPr>
          <p:cNvPr id="15" name="Connector 14"/>
          <p:cNvSpPr/>
          <p:nvPr/>
        </p:nvSpPr>
        <p:spPr>
          <a:xfrm>
            <a:off x="4678119" y="4539589"/>
            <a:ext cx="1728514" cy="1783077"/>
          </a:xfrm>
          <a:prstGeom prst="flowChartConnector">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Department</a:t>
            </a:r>
            <a:r>
              <a:rPr lang="en-US" sz="1400" b="1" dirty="0" smtClean="0"/>
              <a:t> Assessment Liaison</a:t>
            </a:r>
            <a:endParaRPr lang="en-US" sz="1400" b="1" dirty="0"/>
          </a:p>
          <a:p>
            <a:pPr algn="ctr"/>
            <a:r>
              <a:rPr lang="en-US" sz="1000" b="1" dirty="0" smtClean="0"/>
              <a:t>Supported by Assessment Committee </a:t>
            </a:r>
          </a:p>
        </p:txBody>
      </p:sp>
      <p:sp>
        <p:nvSpPr>
          <p:cNvPr id="3" name="TextBox 2"/>
          <p:cNvSpPr txBox="1"/>
          <p:nvPr/>
        </p:nvSpPr>
        <p:spPr>
          <a:xfrm>
            <a:off x="3530777" y="4346033"/>
            <a:ext cx="1302599" cy="861774"/>
          </a:xfrm>
          <a:prstGeom prst="rect">
            <a:avLst/>
          </a:prstGeom>
          <a:noFill/>
        </p:spPr>
        <p:txBody>
          <a:bodyPr wrap="square" rtlCol="0">
            <a:spAutoFit/>
          </a:bodyPr>
          <a:lstStyle/>
          <a:p>
            <a:pPr algn="ctr"/>
            <a:r>
              <a:rPr lang="en-US" sz="1000" b="1" dirty="0" smtClean="0">
                <a:solidFill>
                  <a:schemeClr val="accent4">
                    <a:lumMod val="75000"/>
                  </a:schemeClr>
                </a:solidFill>
              </a:rPr>
              <a:t>Collaboration based on department, college/university, and professions specific goals</a:t>
            </a:r>
            <a:endParaRPr lang="en-US" sz="1000" b="1" dirty="0">
              <a:solidFill>
                <a:schemeClr val="accent4">
                  <a:lumMod val="75000"/>
                </a:schemeClr>
              </a:solidFill>
            </a:endParaRPr>
          </a:p>
        </p:txBody>
      </p:sp>
      <p:sp>
        <p:nvSpPr>
          <p:cNvPr id="19" name="Left-Right Arrow 18"/>
          <p:cNvSpPr/>
          <p:nvPr/>
        </p:nvSpPr>
        <p:spPr>
          <a:xfrm rot="18851622">
            <a:off x="2838925" y="4088119"/>
            <a:ext cx="679860" cy="320678"/>
          </a:xfrm>
          <a:prstGeom prst="leftRightArrow">
            <a:avLst/>
          </a:prstGeom>
          <a:gradFill flip="none" rotWithShape="1">
            <a:gsLst>
              <a:gs pos="15000">
                <a:schemeClr val="accent4">
                  <a:lumMod val="50000"/>
                </a:schemeClr>
              </a:gs>
              <a:gs pos="72000">
                <a:schemeClr val="accent4">
                  <a:lumMod val="75000"/>
                </a:schemeClr>
              </a:gs>
              <a:gs pos="50000">
                <a:schemeClr val="accent4">
                  <a:lumMod val="60000"/>
                  <a:lumOff val="40000"/>
                </a:schemeClr>
              </a:gs>
              <a:gs pos="39000">
                <a:schemeClr val="accent4">
                  <a:lumMod val="75000"/>
                </a:schemeClr>
              </a:gs>
              <a:gs pos="84000">
                <a:schemeClr val="accent4">
                  <a:lumMod val="5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Left-Right Arrow 19"/>
          <p:cNvSpPr/>
          <p:nvPr/>
        </p:nvSpPr>
        <p:spPr>
          <a:xfrm rot="2644988">
            <a:off x="4724729" y="4115732"/>
            <a:ext cx="679860" cy="320678"/>
          </a:xfrm>
          <a:prstGeom prst="leftRightArrow">
            <a:avLst/>
          </a:prstGeom>
          <a:gradFill flip="none" rotWithShape="1">
            <a:gsLst>
              <a:gs pos="15000">
                <a:schemeClr val="accent4">
                  <a:lumMod val="50000"/>
                </a:schemeClr>
              </a:gs>
              <a:gs pos="72000">
                <a:schemeClr val="accent4">
                  <a:lumMod val="75000"/>
                </a:schemeClr>
              </a:gs>
              <a:gs pos="50000">
                <a:schemeClr val="accent4">
                  <a:lumMod val="60000"/>
                  <a:lumOff val="40000"/>
                </a:schemeClr>
              </a:gs>
              <a:gs pos="39000">
                <a:schemeClr val="accent4">
                  <a:lumMod val="75000"/>
                </a:schemeClr>
              </a:gs>
              <a:gs pos="84000">
                <a:schemeClr val="accent4">
                  <a:lumMod val="5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Left-Right Arrow 20"/>
          <p:cNvSpPr/>
          <p:nvPr/>
        </p:nvSpPr>
        <p:spPr>
          <a:xfrm>
            <a:off x="3754462" y="5474031"/>
            <a:ext cx="867918" cy="366850"/>
          </a:xfrm>
          <a:prstGeom prst="leftRightArrow">
            <a:avLst/>
          </a:prstGeom>
          <a:gradFill flip="none" rotWithShape="1">
            <a:gsLst>
              <a:gs pos="15000">
                <a:schemeClr val="accent4">
                  <a:lumMod val="50000"/>
                </a:schemeClr>
              </a:gs>
              <a:gs pos="72000">
                <a:schemeClr val="accent4">
                  <a:lumMod val="75000"/>
                </a:schemeClr>
              </a:gs>
              <a:gs pos="50000">
                <a:schemeClr val="accent4">
                  <a:lumMod val="60000"/>
                  <a:lumOff val="40000"/>
                </a:schemeClr>
              </a:gs>
              <a:gs pos="39000">
                <a:schemeClr val="accent4">
                  <a:lumMod val="75000"/>
                </a:schemeClr>
              </a:gs>
              <a:gs pos="84000">
                <a:schemeClr val="accent4">
                  <a:lumMod val="50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74286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179"/>
            <a:ext cx="3840934" cy="482102"/>
          </a:xfrm>
        </p:spPr>
        <p:txBody>
          <a:bodyPr>
            <a:noAutofit/>
          </a:bodyPr>
          <a:lstStyle/>
          <a:p>
            <a:r>
              <a:rPr lang="en-US" sz="1600" b="1" dirty="0" smtClean="0">
                <a:solidFill>
                  <a:srgbClr val="2D4A5B"/>
                </a:solidFill>
              </a:rPr>
              <a:t>School of  Professional Studies</a:t>
            </a:r>
            <a:endParaRPr lang="en-US" sz="1600" dirty="0">
              <a:solidFill>
                <a:srgbClr val="2D4A5B"/>
              </a:solidFill>
            </a:endParaRPr>
          </a:p>
        </p:txBody>
      </p:sp>
      <p:sp>
        <p:nvSpPr>
          <p:cNvPr id="4" name="Rectangle 3"/>
          <p:cNvSpPr/>
          <p:nvPr/>
        </p:nvSpPr>
        <p:spPr>
          <a:xfrm>
            <a:off x="457199" y="1577252"/>
            <a:ext cx="3840935" cy="2292935"/>
          </a:xfrm>
          <a:prstGeom prst="rect">
            <a:avLst/>
          </a:prstGeom>
        </p:spPr>
        <p:txBody>
          <a:bodyPr wrap="square">
            <a:spAutoFit/>
          </a:bodyPr>
          <a:lstStyle/>
          <a:p>
            <a:r>
              <a:rPr lang="en-US" sz="1100" b="1" dirty="0">
                <a:solidFill>
                  <a:srgbClr val="2D4A5B"/>
                </a:solidFill>
              </a:rPr>
              <a:t>Joseph </a:t>
            </a:r>
            <a:r>
              <a:rPr lang="en-US" sz="1100" b="1" dirty="0" err="1">
                <a:solidFill>
                  <a:srgbClr val="2D4A5B"/>
                </a:solidFill>
              </a:rPr>
              <a:t>Bohm</a:t>
            </a:r>
            <a:r>
              <a:rPr lang="en-US" sz="1100" b="1" dirty="0">
                <a:solidFill>
                  <a:srgbClr val="2D4A5B"/>
                </a:solidFill>
              </a:rPr>
              <a:t>, Health Services Administration</a:t>
            </a:r>
          </a:p>
          <a:p>
            <a:r>
              <a:rPr lang="en-US" sz="1100" b="1" dirty="0" err="1" smtClean="0">
                <a:solidFill>
                  <a:srgbClr val="2D4A5B"/>
                </a:solidFill>
              </a:rPr>
              <a:t>Jierong</a:t>
            </a:r>
            <a:r>
              <a:rPr lang="en-US" sz="1100" b="1" dirty="0" smtClean="0">
                <a:solidFill>
                  <a:srgbClr val="2D4A5B"/>
                </a:solidFill>
              </a:rPr>
              <a:t> Cheng, Business</a:t>
            </a:r>
            <a:endParaRPr lang="en-US" sz="1100" b="1" dirty="0">
              <a:solidFill>
                <a:srgbClr val="2D4A5B"/>
              </a:solidFill>
            </a:endParaRPr>
          </a:p>
          <a:p>
            <a:r>
              <a:rPr lang="en-US" sz="1100" b="1" dirty="0">
                <a:solidFill>
                  <a:srgbClr val="2D4A5B"/>
                </a:solidFill>
              </a:rPr>
              <a:t>Susan </a:t>
            </a:r>
            <a:r>
              <a:rPr lang="en-US" sz="1100" b="1" dirty="0" err="1">
                <a:solidFill>
                  <a:srgbClr val="2D4A5B"/>
                </a:solidFill>
              </a:rPr>
              <a:t>Davide</a:t>
            </a:r>
            <a:r>
              <a:rPr lang="en-US" sz="1100" b="1" dirty="0">
                <a:solidFill>
                  <a:srgbClr val="2D4A5B"/>
                </a:solidFill>
              </a:rPr>
              <a:t>, Dental Hygiene</a:t>
            </a:r>
          </a:p>
          <a:p>
            <a:r>
              <a:rPr lang="en-US" sz="1100" b="1" dirty="0" err="1">
                <a:solidFill>
                  <a:srgbClr val="2D4A5B"/>
                </a:solidFill>
              </a:rPr>
              <a:t>Mery</a:t>
            </a:r>
            <a:r>
              <a:rPr lang="en-US" sz="1100" b="1" dirty="0">
                <a:solidFill>
                  <a:srgbClr val="2D4A5B"/>
                </a:solidFill>
              </a:rPr>
              <a:t> Diaz, Health and Human Services</a:t>
            </a:r>
          </a:p>
          <a:p>
            <a:r>
              <a:rPr lang="en-US" sz="1100" b="1" dirty="0">
                <a:solidFill>
                  <a:srgbClr val="2D4A5B"/>
                </a:solidFill>
              </a:rPr>
              <a:t>Jeannette Espinoza, Law and Paralegal Studies</a:t>
            </a:r>
          </a:p>
          <a:p>
            <a:r>
              <a:rPr lang="en-US" sz="1100" b="1" dirty="0" smtClean="0">
                <a:solidFill>
                  <a:srgbClr val="2D4A5B"/>
                </a:solidFill>
              </a:rPr>
              <a:t>Eric </a:t>
            </a:r>
            <a:r>
              <a:rPr lang="en-US" sz="1100" b="1" dirty="0" err="1">
                <a:solidFill>
                  <a:srgbClr val="2D4A5B"/>
                </a:solidFill>
              </a:rPr>
              <a:t>Lobel</a:t>
            </a:r>
            <a:r>
              <a:rPr lang="en-US" sz="1100" b="1" dirty="0">
                <a:solidFill>
                  <a:srgbClr val="2D4A5B"/>
                </a:solidFill>
              </a:rPr>
              <a:t>, Radiologic Technology and Medical Imaging</a:t>
            </a:r>
          </a:p>
          <a:p>
            <a:r>
              <a:rPr lang="en-US" sz="1100" b="1" dirty="0">
                <a:solidFill>
                  <a:srgbClr val="2D4A5B"/>
                </a:solidFill>
              </a:rPr>
              <a:t>Lisette </a:t>
            </a:r>
            <a:r>
              <a:rPr lang="en-US" sz="1100" b="1" dirty="0" err="1">
                <a:solidFill>
                  <a:srgbClr val="2D4A5B"/>
                </a:solidFill>
              </a:rPr>
              <a:t>Santisteban</a:t>
            </a:r>
            <a:r>
              <a:rPr lang="en-US" sz="1100" b="1" dirty="0">
                <a:solidFill>
                  <a:srgbClr val="2D4A5B"/>
                </a:solidFill>
              </a:rPr>
              <a:t>, </a:t>
            </a:r>
            <a:r>
              <a:rPr lang="en-US" sz="1100" b="1" dirty="0" smtClean="0">
                <a:solidFill>
                  <a:srgbClr val="2D4A5B"/>
                </a:solidFill>
              </a:rPr>
              <a:t>Nursing</a:t>
            </a:r>
          </a:p>
          <a:p>
            <a:r>
              <a:rPr lang="en-US" sz="1100" b="1" dirty="0" smtClean="0">
                <a:solidFill>
                  <a:srgbClr val="2D4A5B"/>
                </a:solidFill>
              </a:rPr>
              <a:t>Avis Smith, Restorative Dentistry</a:t>
            </a:r>
          </a:p>
          <a:p>
            <a:r>
              <a:rPr lang="en-US" sz="1100" b="1" dirty="0">
                <a:solidFill>
                  <a:srgbClr val="2D4A5B"/>
                </a:solidFill>
              </a:rPr>
              <a:t>Joseph Sollecito, Vision Care Technology</a:t>
            </a:r>
          </a:p>
          <a:p>
            <a:r>
              <a:rPr lang="en-US" sz="1100" b="1" dirty="0">
                <a:solidFill>
                  <a:srgbClr val="2D4A5B"/>
                </a:solidFill>
              </a:rPr>
              <a:t>Claire Stewart, Hospitality </a:t>
            </a:r>
            <a:r>
              <a:rPr lang="en-US" sz="1100" b="1" dirty="0" smtClean="0">
                <a:solidFill>
                  <a:srgbClr val="2D4A5B"/>
                </a:solidFill>
              </a:rPr>
              <a:t>Management</a:t>
            </a:r>
          </a:p>
          <a:p>
            <a:r>
              <a:rPr lang="en-US" sz="1100" b="1" dirty="0" smtClean="0">
                <a:solidFill>
                  <a:srgbClr val="2D4A5B"/>
                </a:solidFill>
              </a:rPr>
              <a:t>Hon </a:t>
            </a:r>
            <a:r>
              <a:rPr lang="en-US" sz="1100" b="1" dirty="0" err="1" smtClean="0">
                <a:solidFill>
                  <a:srgbClr val="2D4A5B"/>
                </a:solidFill>
              </a:rPr>
              <a:t>Jie</a:t>
            </a:r>
            <a:r>
              <a:rPr lang="en-US" sz="1100" b="1" dirty="0" smtClean="0">
                <a:solidFill>
                  <a:srgbClr val="2D4A5B"/>
                </a:solidFill>
              </a:rPr>
              <a:t> </a:t>
            </a:r>
            <a:r>
              <a:rPr lang="en-US" sz="1100" b="1" dirty="0" err="1" smtClean="0">
                <a:solidFill>
                  <a:srgbClr val="2D4A5B"/>
                </a:solidFill>
              </a:rPr>
              <a:t>Teo</a:t>
            </a:r>
            <a:r>
              <a:rPr lang="en-US" sz="1100" b="1" dirty="0" smtClean="0">
                <a:solidFill>
                  <a:srgbClr val="2D4A5B"/>
                </a:solidFill>
              </a:rPr>
              <a:t>, Career and Technology Teacher Education</a:t>
            </a:r>
            <a:endParaRPr lang="en-US" sz="1100" b="1" dirty="0">
              <a:solidFill>
                <a:srgbClr val="2D4A5B"/>
              </a:solidFill>
            </a:endParaRPr>
          </a:p>
          <a:p>
            <a:r>
              <a:rPr lang="en-US" sz="1100" b="1" dirty="0" smtClean="0">
                <a:solidFill>
                  <a:srgbClr val="2D4A5B"/>
                </a:solidFill>
              </a:rPr>
              <a:t>Celeste </a:t>
            </a:r>
            <a:r>
              <a:rPr lang="en-US" sz="1100" b="1" dirty="0" err="1">
                <a:solidFill>
                  <a:srgbClr val="2D4A5B"/>
                </a:solidFill>
              </a:rPr>
              <a:t>Waddy</a:t>
            </a:r>
            <a:r>
              <a:rPr lang="en-US" sz="1100" b="1" dirty="0">
                <a:solidFill>
                  <a:srgbClr val="2D4A5B"/>
                </a:solidFill>
              </a:rPr>
              <a:t>, Nursing</a:t>
            </a:r>
          </a:p>
          <a:p>
            <a:r>
              <a:rPr lang="en-US" sz="1100" b="1" i="1" dirty="0" smtClean="0">
                <a:solidFill>
                  <a:srgbClr val="2D4A5B"/>
                </a:solidFill>
              </a:rPr>
              <a:t>David Smith, Dean</a:t>
            </a:r>
            <a:endParaRPr lang="en-US" sz="1100" b="1" i="1" dirty="0">
              <a:solidFill>
                <a:srgbClr val="2D4A5B"/>
              </a:solidFill>
            </a:endParaRPr>
          </a:p>
        </p:txBody>
      </p:sp>
      <p:sp>
        <p:nvSpPr>
          <p:cNvPr id="5" name="Title 1"/>
          <p:cNvSpPr txBox="1">
            <a:spLocks/>
          </p:cNvSpPr>
          <p:nvPr/>
        </p:nvSpPr>
        <p:spPr>
          <a:xfrm>
            <a:off x="4091507" y="1178697"/>
            <a:ext cx="4244553" cy="51649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1600" b="1" dirty="0" smtClean="0">
                <a:solidFill>
                  <a:srgbClr val="2D4A5B"/>
                </a:solidFill>
              </a:rPr>
              <a:t>School of Technology and Design</a:t>
            </a:r>
          </a:p>
        </p:txBody>
      </p:sp>
      <p:sp>
        <p:nvSpPr>
          <p:cNvPr id="6" name="Rectangle 5"/>
          <p:cNvSpPr/>
          <p:nvPr/>
        </p:nvSpPr>
        <p:spPr>
          <a:xfrm>
            <a:off x="4089837" y="1585784"/>
            <a:ext cx="4156938" cy="2123658"/>
          </a:xfrm>
          <a:prstGeom prst="rect">
            <a:avLst/>
          </a:prstGeom>
        </p:spPr>
        <p:txBody>
          <a:bodyPr wrap="square">
            <a:spAutoFit/>
          </a:bodyPr>
          <a:lstStyle/>
          <a:p>
            <a:r>
              <a:rPr lang="en-US" sz="1100" b="1" dirty="0">
                <a:solidFill>
                  <a:srgbClr val="2D4A5B"/>
                </a:solidFill>
              </a:rPr>
              <a:t>Steven </a:t>
            </a:r>
            <a:r>
              <a:rPr lang="en-US" sz="1100" b="1" dirty="0" err="1">
                <a:solidFill>
                  <a:srgbClr val="2D4A5B"/>
                </a:solidFill>
              </a:rPr>
              <a:t>Brodeur</a:t>
            </a:r>
            <a:r>
              <a:rPr lang="en-US" sz="1100" b="1" dirty="0">
                <a:solidFill>
                  <a:srgbClr val="2D4A5B"/>
                </a:solidFill>
              </a:rPr>
              <a:t>, Communication Design</a:t>
            </a:r>
          </a:p>
          <a:p>
            <a:pPr marL="793750" indent="-793750"/>
            <a:r>
              <a:rPr lang="en-US" sz="1100" b="1" dirty="0">
                <a:solidFill>
                  <a:srgbClr val="2D4A5B"/>
                </a:solidFill>
              </a:rPr>
              <a:t>Catherine Cullen, Environmental Control &amp; Facilities Management </a:t>
            </a:r>
          </a:p>
          <a:p>
            <a:pPr marL="793750" indent="-793750"/>
            <a:r>
              <a:rPr lang="en-US" sz="1100" b="1" dirty="0" err="1">
                <a:solidFill>
                  <a:srgbClr val="2D4A5B"/>
                </a:solidFill>
              </a:rPr>
              <a:t>Asm</a:t>
            </a:r>
            <a:r>
              <a:rPr lang="en-US" sz="1100" b="1" dirty="0">
                <a:solidFill>
                  <a:srgbClr val="2D4A5B"/>
                </a:solidFill>
              </a:rPr>
              <a:t> </a:t>
            </a:r>
            <a:r>
              <a:rPr lang="en-US" sz="1100" b="1" dirty="0" err="1">
                <a:solidFill>
                  <a:srgbClr val="2D4A5B"/>
                </a:solidFill>
              </a:rPr>
              <a:t>Delowar</a:t>
            </a:r>
            <a:r>
              <a:rPr lang="en-US" sz="1100" b="1" dirty="0">
                <a:solidFill>
                  <a:srgbClr val="2D4A5B"/>
                </a:solidFill>
              </a:rPr>
              <a:t> Hossain, Electrical and Telecommunications </a:t>
            </a:r>
            <a:r>
              <a:rPr lang="en-US" sz="1100" b="1" dirty="0" smtClean="0">
                <a:solidFill>
                  <a:srgbClr val="2D4A5B"/>
                </a:solidFill>
              </a:rPr>
              <a:t>                     Engineering </a:t>
            </a:r>
            <a:r>
              <a:rPr lang="en-US" sz="1100" b="1" dirty="0">
                <a:solidFill>
                  <a:srgbClr val="2D4A5B"/>
                </a:solidFill>
              </a:rPr>
              <a:t>Technology </a:t>
            </a:r>
          </a:p>
          <a:p>
            <a:r>
              <a:rPr lang="en-US" sz="1100" b="1" dirty="0" smtClean="0">
                <a:solidFill>
                  <a:srgbClr val="2D4A5B"/>
                </a:solidFill>
              </a:rPr>
              <a:t>Jason Montgomery, Architectural Technology</a:t>
            </a:r>
            <a:endParaRPr lang="en-US" sz="1100" b="1" dirty="0">
              <a:solidFill>
                <a:srgbClr val="2D4A5B"/>
              </a:solidFill>
            </a:endParaRPr>
          </a:p>
          <a:p>
            <a:r>
              <a:rPr lang="en-US" sz="1100" b="1" dirty="0" smtClean="0">
                <a:solidFill>
                  <a:srgbClr val="2D4A5B"/>
                </a:solidFill>
              </a:rPr>
              <a:t>Doug Moody, Computer System Technology</a:t>
            </a:r>
            <a:endParaRPr lang="en-US" sz="1100" b="1" dirty="0">
              <a:solidFill>
                <a:srgbClr val="2D4A5B"/>
              </a:solidFill>
            </a:endParaRPr>
          </a:p>
          <a:p>
            <a:pPr marL="793750" indent="-793750"/>
            <a:r>
              <a:rPr lang="en-US" sz="1100" b="1" dirty="0" err="1" smtClean="0">
                <a:solidFill>
                  <a:srgbClr val="2D4A5B"/>
                </a:solidFill>
              </a:rPr>
              <a:t>Hamidreza</a:t>
            </a:r>
            <a:r>
              <a:rPr lang="en-US" sz="1100" b="1" dirty="0" smtClean="0">
                <a:solidFill>
                  <a:srgbClr val="2D4A5B"/>
                </a:solidFill>
              </a:rPr>
              <a:t> </a:t>
            </a:r>
            <a:r>
              <a:rPr lang="en-US" sz="1100" b="1" dirty="0" err="1" smtClean="0">
                <a:solidFill>
                  <a:srgbClr val="2D4A5B"/>
                </a:solidFill>
              </a:rPr>
              <a:t>Norouzi</a:t>
            </a:r>
            <a:r>
              <a:rPr lang="en-US" sz="1100" b="1" dirty="0" smtClean="0">
                <a:solidFill>
                  <a:srgbClr val="2D4A5B"/>
                </a:solidFill>
              </a:rPr>
              <a:t>, </a:t>
            </a:r>
            <a:r>
              <a:rPr lang="en-US" sz="1100" b="1" dirty="0">
                <a:solidFill>
                  <a:srgbClr val="2D4A5B"/>
                </a:solidFill>
              </a:rPr>
              <a:t>Construction Management and Civil </a:t>
            </a:r>
            <a:r>
              <a:rPr lang="en-US" sz="1100" b="1" dirty="0" smtClean="0">
                <a:solidFill>
                  <a:srgbClr val="2D4A5B"/>
                </a:solidFill>
              </a:rPr>
              <a:t>  Engineering </a:t>
            </a:r>
            <a:r>
              <a:rPr lang="en-US" sz="1100" b="1" dirty="0">
                <a:solidFill>
                  <a:srgbClr val="2D4A5B"/>
                </a:solidFill>
              </a:rPr>
              <a:t>Technology </a:t>
            </a:r>
          </a:p>
          <a:p>
            <a:r>
              <a:rPr lang="en-US" sz="1100" b="1" dirty="0" smtClean="0">
                <a:solidFill>
                  <a:srgbClr val="2D4A5B"/>
                </a:solidFill>
              </a:rPr>
              <a:t>Kevin Patton, Entertainment Technology</a:t>
            </a:r>
            <a:endParaRPr lang="en-US" sz="1100" b="1" dirty="0">
              <a:solidFill>
                <a:srgbClr val="2D4A5B"/>
              </a:solidFill>
            </a:endParaRPr>
          </a:p>
          <a:p>
            <a:r>
              <a:rPr lang="en-US" sz="1100" b="1" dirty="0">
                <a:solidFill>
                  <a:srgbClr val="2D4A5B"/>
                </a:solidFill>
              </a:rPr>
              <a:t>Yu Wang, Computer Engineering Technology</a:t>
            </a:r>
          </a:p>
          <a:p>
            <a:r>
              <a:rPr lang="en-US" sz="1100" b="1" dirty="0" err="1" smtClean="0">
                <a:solidFill>
                  <a:srgbClr val="2D4A5B"/>
                </a:solidFill>
              </a:rPr>
              <a:t>Ozlem</a:t>
            </a:r>
            <a:r>
              <a:rPr lang="en-US" sz="1100" b="1" dirty="0" smtClean="0">
                <a:solidFill>
                  <a:srgbClr val="2D4A5B"/>
                </a:solidFill>
              </a:rPr>
              <a:t> </a:t>
            </a:r>
            <a:r>
              <a:rPr lang="en-US" sz="1100" b="1" dirty="0" err="1" smtClean="0">
                <a:solidFill>
                  <a:srgbClr val="2D4A5B"/>
                </a:solidFill>
              </a:rPr>
              <a:t>Yasar</a:t>
            </a:r>
            <a:r>
              <a:rPr lang="en-US" sz="1100" b="1" dirty="0" smtClean="0">
                <a:solidFill>
                  <a:srgbClr val="2D4A5B"/>
                </a:solidFill>
              </a:rPr>
              <a:t>, </a:t>
            </a:r>
            <a:r>
              <a:rPr lang="en-US" sz="1100" b="1" dirty="0">
                <a:solidFill>
                  <a:srgbClr val="2D4A5B"/>
                </a:solidFill>
              </a:rPr>
              <a:t>Mechanical Engineering Technology </a:t>
            </a:r>
          </a:p>
          <a:p>
            <a:r>
              <a:rPr lang="en-US" sz="1100" b="1" i="1" dirty="0" smtClean="0">
                <a:solidFill>
                  <a:srgbClr val="2D4A5B"/>
                </a:solidFill>
              </a:rPr>
              <a:t>Kevin </a:t>
            </a:r>
            <a:r>
              <a:rPr lang="en-US" sz="1100" b="1" i="1" dirty="0" err="1" smtClean="0">
                <a:solidFill>
                  <a:srgbClr val="2D4A5B"/>
                </a:solidFill>
              </a:rPr>
              <a:t>Hom</a:t>
            </a:r>
            <a:r>
              <a:rPr lang="en-US" sz="1100" b="1" i="1" dirty="0" smtClean="0">
                <a:solidFill>
                  <a:srgbClr val="2D4A5B"/>
                </a:solidFill>
              </a:rPr>
              <a:t>, Dean </a:t>
            </a:r>
            <a:endParaRPr lang="en-US" sz="1100" b="1" i="1" dirty="0">
              <a:solidFill>
                <a:srgbClr val="2D4A5B"/>
              </a:solidFill>
            </a:endParaRPr>
          </a:p>
        </p:txBody>
      </p:sp>
      <p:sp>
        <p:nvSpPr>
          <p:cNvPr id="7" name="Title 1"/>
          <p:cNvSpPr txBox="1">
            <a:spLocks/>
          </p:cNvSpPr>
          <p:nvPr/>
        </p:nvSpPr>
        <p:spPr>
          <a:xfrm>
            <a:off x="2184344" y="4003548"/>
            <a:ext cx="4478744" cy="3573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1600" b="1" dirty="0" smtClean="0">
                <a:solidFill>
                  <a:srgbClr val="2D4A5B"/>
                </a:solidFill>
              </a:rPr>
              <a:t>School of Arts and Sciences and  the Schwerin Library</a:t>
            </a:r>
            <a:endParaRPr lang="en-US" sz="1600" dirty="0">
              <a:solidFill>
                <a:srgbClr val="2D4A5B"/>
              </a:solidFill>
            </a:endParaRPr>
          </a:p>
        </p:txBody>
      </p:sp>
      <p:sp>
        <p:nvSpPr>
          <p:cNvPr id="8" name="Rectangle 7"/>
          <p:cNvSpPr/>
          <p:nvPr/>
        </p:nvSpPr>
        <p:spPr>
          <a:xfrm>
            <a:off x="2177428" y="4294761"/>
            <a:ext cx="4789145" cy="1951560"/>
          </a:xfrm>
          <a:prstGeom prst="rect">
            <a:avLst/>
          </a:prstGeom>
        </p:spPr>
        <p:txBody>
          <a:bodyPr wrap="square">
            <a:spAutoFit/>
          </a:bodyPr>
          <a:lstStyle/>
          <a:p>
            <a:pPr>
              <a:lnSpc>
                <a:spcPct val="110000"/>
              </a:lnSpc>
            </a:pPr>
            <a:r>
              <a:rPr lang="en-US" sz="1100" b="1" dirty="0">
                <a:solidFill>
                  <a:srgbClr val="2D4A5B"/>
                </a:solidFill>
              </a:rPr>
              <a:t>Nadia </a:t>
            </a:r>
            <a:r>
              <a:rPr lang="en-US" sz="1100" b="1" dirty="0" err="1">
                <a:solidFill>
                  <a:srgbClr val="2D4A5B"/>
                </a:solidFill>
              </a:rPr>
              <a:t>Benakli</a:t>
            </a:r>
            <a:r>
              <a:rPr lang="en-US" sz="1100" b="1" dirty="0">
                <a:solidFill>
                  <a:srgbClr val="2D4A5B"/>
                </a:solidFill>
              </a:rPr>
              <a:t>, Mathematics</a:t>
            </a:r>
          </a:p>
          <a:p>
            <a:pPr>
              <a:lnSpc>
                <a:spcPct val="110000"/>
              </a:lnSpc>
            </a:pPr>
            <a:r>
              <a:rPr lang="en-US" sz="1100" b="1" dirty="0" smtClean="0">
                <a:solidFill>
                  <a:srgbClr val="2D4A5B"/>
                </a:solidFill>
              </a:rPr>
              <a:t>Denise </a:t>
            </a:r>
            <a:r>
              <a:rPr lang="en-US" sz="1100" b="1" dirty="0" err="1" smtClean="0">
                <a:solidFill>
                  <a:srgbClr val="2D4A5B"/>
                </a:solidFill>
              </a:rPr>
              <a:t>Scannell-Guida</a:t>
            </a:r>
            <a:r>
              <a:rPr lang="en-US" sz="1100" b="1" dirty="0" smtClean="0">
                <a:solidFill>
                  <a:srgbClr val="2D4A5B"/>
                </a:solidFill>
              </a:rPr>
              <a:t> (on fellowship leave),  Sandra </a:t>
            </a:r>
            <a:r>
              <a:rPr lang="en-US" sz="1100" b="1" dirty="0">
                <a:solidFill>
                  <a:srgbClr val="2D4A5B"/>
                </a:solidFill>
              </a:rPr>
              <a:t>Cheng, Humanities</a:t>
            </a:r>
          </a:p>
          <a:p>
            <a:pPr>
              <a:lnSpc>
                <a:spcPct val="110000"/>
              </a:lnSpc>
            </a:pPr>
            <a:r>
              <a:rPr lang="en-US" sz="1100" b="1" dirty="0">
                <a:solidFill>
                  <a:srgbClr val="2D4A5B"/>
                </a:solidFill>
              </a:rPr>
              <a:t>Jean </a:t>
            </a:r>
            <a:r>
              <a:rPr lang="en-US" sz="1100" b="1" dirty="0" err="1">
                <a:solidFill>
                  <a:srgbClr val="2D4A5B"/>
                </a:solidFill>
              </a:rPr>
              <a:t>Hillstrom</a:t>
            </a:r>
            <a:r>
              <a:rPr lang="en-US" sz="1100" b="1" dirty="0">
                <a:solidFill>
                  <a:srgbClr val="2D4A5B"/>
                </a:solidFill>
              </a:rPr>
              <a:t>, Social </a:t>
            </a:r>
            <a:r>
              <a:rPr lang="en-US" sz="1100" b="1" dirty="0" smtClean="0">
                <a:solidFill>
                  <a:srgbClr val="2D4A5B"/>
                </a:solidFill>
              </a:rPr>
              <a:t>Science</a:t>
            </a:r>
            <a:endParaRPr lang="en-US" sz="1100" b="1" dirty="0">
              <a:solidFill>
                <a:srgbClr val="2D4A5B"/>
              </a:solidFill>
            </a:endParaRPr>
          </a:p>
          <a:p>
            <a:pPr>
              <a:lnSpc>
                <a:spcPct val="110000"/>
              </a:lnSpc>
            </a:pPr>
            <a:r>
              <a:rPr lang="en-US" sz="1100" b="1" dirty="0" smtClean="0">
                <a:solidFill>
                  <a:srgbClr val="2D4A5B"/>
                </a:solidFill>
              </a:rPr>
              <a:t>Stephen James, African American Studies</a:t>
            </a:r>
          </a:p>
          <a:p>
            <a:pPr>
              <a:lnSpc>
                <a:spcPct val="110000"/>
              </a:lnSpc>
            </a:pPr>
            <a:r>
              <a:rPr lang="en-US" sz="1100" b="1" dirty="0" err="1">
                <a:solidFill>
                  <a:srgbClr val="2D4A5B"/>
                </a:solidFill>
              </a:rPr>
              <a:t>Lufeng</a:t>
            </a:r>
            <a:r>
              <a:rPr lang="en-US" sz="1100" b="1" dirty="0">
                <a:solidFill>
                  <a:srgbClr val="2D4A5B"/>
                </a:solidFill>
              </a:rPr>
              <a:t> </a:t>
            </a:r>
            <a:r>
              <a:rPr lang="en-US" sz="1100" b="1" dirty="0" err="1">
                <a:solidFill>
                  <a:srgbClr val="2D4A5B"/>
                </a:solidFill>
              </a:rPr>
              <a:t>Leng</a:t>
            </a:r>
            <a:r>
              <a:rPr lang="en-US" sz="1100" b="1" dirty="0">
                <a:solidFill>
                  <a:srgbClr val="2D4A5B"/>
                </a:solidFill>
              </a:rPr>
              <a:t>, Physics</a:t>
            </a:r>
          </a:p>
          <a:p>
            <a:pPr>
              <a:lnSpc>
                <a:spcPct val="110000"/>
              </a:lnSpc>
            </a:pPr>
            <a:r>
              <a:rPr lang="en-US" sz="1100" b="1" dirty="0">
                <a:solidFill>
                  <a:srgbClr val="2D4A5B"/>
                </a:solidFill>
              </a:rPr>
              <a:t>Anne Leonard, Library</a:t>
            </a:r>
          </a:p>
          <a:p>
            <a:pPr>
              <a:lnSpc>
                <a:spcPct val="110000"/>
              </a:lnSpc>
            </a:pPr>
            <a:r>
              <a:rPr lang="en-US" sz="1100" b="1" dirty="0" smtClean="0">
                <a:solidFill>
                  <a:srgbClr val="2D4A5B"/>
                </a:solidFill>
              </a:rPr>
              <a:t>Jeremy </a:t>
            </a:r>
            <a:r>
              <a:rPr lang="en-US" sz="1100" b="1" dirty="0" err="1" smtClean="0">
                <a:solidFill>
                  <a:srgbClr val="2D4A5B"/>
                </a:solidFill>
              </a:rPr>
              <a:t>Seto</a:t>
            </a:r>
            <a:r>
              <a:rPr lang="en-US" sz="1100" b="1" dirty="0" smtClean="0">
                <a:solidFill>
                  <a:srgbClr val="2D4A5B"/>
                </a:solidFill>
              </a:rPr>
              <a:t>, </a:t>
            </a:r>
            <a:r>
              <a:rPr lang="en-US" sz="1100" b="1" dirty="0">
                <a:solidFill>
                  <a:srgbClr val="2D4A5B"/>
                </a:solidFill>
              </a:rPr>
              <a:t>Biological Sciences</a:t>
            </a:r>
          </a:p>
          <a:p>
            <a:pPr>
              <a:lnSpc>
                <a:spcPct val="110000"/>
              </a:lnSpc>
            </a:pPr>
            <a:r>
              <a:rPr lang="en-US" sz="1100" b="1" dirty="0" smtClean="0">
                <a:solidFill>
                  <a:srgbClr val="2D4A5B"/>
                </a:solidFill>
              </a:rPr>
              <a:t>Peter </a:t>
            </a:r>
            <a:r>
              <a:rPr lang="en-US" sz="1100" b="1" dirty="0" err="1" smtClean="0">
                <a:solidFill>
                  <a:srgbClr val="2D4A5B"/>
                </a:solidFill>
              </a:rPr>
              <a:t>Spellane</a:t>
            </a:r>
            <a:r>
              <a:rPr lang="en-US" sz="1100" b="1" dirty="0" smtClean="0">
                <a:solidFill>
                  <a:srgbClr val="2D4A5B"/>
                </a:solidFill>
              </a:rPr>
              <a:t>, </a:t>
            </a:r>
            <a:r>
              <a:rPr lang="en-US" sz="1100" b="1" dirty="0">
                <a:solidFill>
                  <a:srgbClr val="2D4A5B"/>
                </a:solidFill>
              </a:rPr>
              <a:t>Chemistry</a:t>
            </a:r>
          </a:p>
          <a:p>
            <a:pPr>
              <a:lnSpc>
                <a:spcPct val="110000"/>
              </a:lnSpc>
            </a:pPr>
            <a:r>
              <a:rPr lang="en-US" sz="1100" b="1" dirty="0" smtClean="0">
                <a:solidFill>
                  <a:srgbClr val="2D4A5B"/>
                </a:solidFill>
              </a:rPr>
              <a:t>Julian Williams, English</a:t>
            </a:r>
          </a:p>
          <a:p>
            <a:pPr>
              <a:lnSpc>
                <a:spcPct val="110000"/>
              </a:lnSpc>
            </a:pPr>
            <a:r>
              <a:rPr lang="en-US" sz="1100" b="1" i="1" dirty="0" smtClean="0">
                <a:solidFill>
                  <a:srgbClr val="2D4A5B"/>
                </a:solidFill>
              </a:rPr>
              <a:t>Karl </a:t>
            </a:r>
            <a:r>
              <a:rPr lang="en-US" sz="1100" b="1" i="1" dirty="0" err="1" smtClean="0">
                <a:solidFill>
                  <a:srgbClr val="2D4A5B"/>
                </a:solidFill>
              </a:rPr>
              <a:t>Botchway</a:t>
            </a:r>
            <a:r>
              <a:rPr lang="en-US" sz="1100" b="1" i="1" dirty="0" smtClean="0">
                <a:solidFill>
                  <a:srgbClr val="2D4A5B"/>
                </a:solidFill>
              </a:rPr>
              <a:t>, Dean</a:t>
            </a:r>
            <a:r>
              <a:rPr lang="en-US" sz="1100" b="1" i="1" dirty="0">
                <a:solidFill>
                  <a:srgbClr val="2D4A5B"/>
                </a:solidFill>
              </a:rPr>
              <a:t> </a:t>
            </a:r>
            <a:r>
              <a:rPr lang="en-US" sz="1100" b="1" i="1" dirty="0" smtClean="0">
                <a:solidFill>
                  <a:srgbClr val="2D4A5B"/>
                </a:solidFill>
              </a:rPr>
              <a:t>(on fellowship leave), Justin Vazquez-</a:t>
            </a:r>
            <a:r>
              <a:rPr lang="en-US" sz="1100" b="1" i="1" dirty="0" err="1" smtClean="0">
                <a:solidFill>
                  <a:srgbClr val="2D4A5B"/>
                </a:solidFill>
              </a:rPr>
              <a:t>Poritz</a:t>
            </a:r>
            <a:r>
              <a:rPr lang="en-US" sz="1100" b="1" i="1" dirty="0" smtClean="0">
                <a:solidFill>
                  <a:srgbClr val="2D4A5B"/>
                </a:solidFill>
              </a:rPr>
              <a:t>, Interim Dean</a:t>
            </a:r>
            <a:endParaRPr lang="en-US" sz="1100" b="1" i="1" dirty="0">
              <a:solidFill>
                <a:srgbClr val="2D4A5B"/>
              </a:solidFill>
            </a:endParaRPr>
          </a:p>
        </p:txBody>
      </p:sp>
      <p:sp>
        <p:nvSpPr>
          <p:cNvPr id="9" name="Title 1"/>
          <p:cNvSpPr txBox="1">
            <a:spLocks/>
          </p:cNvSpPr>
          <p:nvPr/>
        </p:nvSpPr>
        <p:spPr>
          <a:xfrm>
            <a:off x="429879" y="446817"/>
            <a:ext cx="7816895" cy="59645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600" b="1" u="sng" dirty="0">
                <a:solidFill>
                  <a:srgbClr val="4A6373"/>
                </a:solidFill>
              </a:rPr>
              <a:t>Acknowledgements:</a:t>
            </a:r>
          </a:p>
          <a:p>
            <a:r>
              <a:rPr lang="en-US" sz="2600" b="1" dirty="0" smtClean="0">
                <a:solidFill>
                  <a:schemeClr val="accent4">
                    <a:lumMod val="50000"/>
                  </a:schemeClr>
                </a:solidFill>
              </a:rPr>
              <a:t>2014-2016  Department Course Coordination Liaisons</a:t>
            </a:r>
            <a:endParaRPr lang="en-US" sz="2800" b="1" dirty="0">
              <a:solidFill>
                <a:schemeClr val="accent4">
                  <a:lumMod val="75000"/>
                </a:schemeClr>
              </a:solidFill>
            </a:endParaRPr>
          </a:p>
        </p:txBody>
      </p:sp>
    </p:spTree>
    <p:extLst>
      <p:ext uri="{BB962C8B-B14F-4D97-AF65-F5344CB8AC3E}">
        <p14:creationId xmlns:p14="http://schemas.microsoft.com/office/powerpoint/2010/main" val="32050208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49"/>
            <a:ext cx="3840934" cy="444096"/>
          </a:xfrm>
        </p:spPr>
        <p:txBody>
          <a:bodyPr>
            <a:noAutofit/>
          </a:bodyPr>
          <a:lstStyle/>
          <a:p>
            <a:r>
              <a:rPr lang="en-US" sz="1600" b="1" dirty="0" smtClean="0">
                <a:solidFill>
                  <a:schemeClr val="accent4">
                    <a:lumMod val="75000"/>
                  </a:schemeClr>
                </a:solidFill>
              </a:rPr>
              <a:t/>
            </a:r>
            <a:br>
              <a:rPr lang="en-US" sz="1600" b="1" dirty="0" smtClean="0">
                <a:solidFill>
                  <a:schemeClr val="accent4">
                    <a:lumMod val="75000"/>
                  </a:schemeClr>
                </a:solidFill>
              </a:rPr>
            </a:br>
            <a:r>
              <a:rPr lang="en-US" sz="1600" b="1" dirty="0" smtClean="0">
                <a:solidFill>
                  <a:srgbClr val="2D4A5B"/>
                </a:solidFill>
              </a:rPr>
              <a:t>School of  Professional Studies</a:t>
            </a:r>
            <a:r>
              <a:rPr lang="en-US" sz="1600" b="1" dirty="0">
                <a:solidFill>
                  <a:srgbClr val="2D4A5B"/>
                </a:solidFill>
              </a:rPr>
              <a:t/>
            </a:r>
            <a:br>
              <a:rPr lang="en-US" sz="1600" b="1" dirty="0">
                <a:solidFill>
                  <a:srgbClr val="2D4A5B"/>
                </a:solidFill>
              </a:rPr>
            </a:br>
            <a:endParaRPr lang="en-US" sz="1600" dirty="0">
              <a:solidFill>
                <a:srgbClr val="2D4A5B"/>
              </a:solidFill>
            </a:endParaRPr>
          </a:p>
        </p:txBody>
      </p:sp>
      <p:sp>
        <p:nvSpPr>
          <p:cNvPr id="4" name="Rectangle 3"/>
          <p:cNvSpPr/>
          <p:nvPr/>
        </p:nvSpPr>
        <p:spPr>
          <a:xfrm>
            <a:off x="457199" y="1800906"/>
            <a:ext cx="3840935" cy="2292935"/>
          </a:xfrm>
          <a:prstGeom prst="rect">
            <a:avLst/>
          </a:prstGeom>
        </p:spPr>
        <p:txBody>
          <a:bodyPr wrap="square">
            <a:spAutoFit/>
          </a:bodyPr>
          <a:lstStyle/>
          <a:p>
            <a:r>
              <a:rPr lang="en-US" sz="1100" b="1" dirty="0">
                <a:solidFill>
                  <a:srgbClr val="2D4A5B"/>
                </a:solidFill>
              </a:rPr>
              <a:t>Joseph </a:t>
            </a:r>
            <a:r>
              <a:rPr lang="en-US" sz="1100" b="1" dirty="0" err="1">
                <a:solidFill>
                  <a:srgbClr val="2D4A5B"/>
                </a:solidFill>
              </a:rPr>
              <a:t>Bohm</a:t>
            </a:r>
            <a:r>
              <a:rPr lang="en-US" sz="1100" b="1" dirty="0">
                <a:solidFill>
                  <a:srgbClr val="2D4A5B"/>
                </a:solidFill>
              </a:rPr>
              <a:t>, Health Services Administration</a:t>
            </a:r>
          </a:p>
          <a:p>
            <a:r>
              <a:rPr lang="en-US" sz="1100" b="1" dirty="0" err="1" smtClean="0">
                <a:solidFill>
                  <a:srgbClr val="2D4A5B"/>
                </a:solidFill>
              </a:rPr>
              <a:t>Jierong</a:t>
            </a:r>
            <a:r>
              <a:rPr lang="en-US" sz="1100" b="1" dirty="0" smtClean="0">
                <a:solidFill>
                  <a:srgbClr val="2D4A5B"/>
                </a:solidFill>
              </a:rPr>
              <a:t> Cheng, Business</a:t>
            </a:r>
          </a:p>
          <a:p>
            <a:r>
              <a:rPr lang="en-US" sz="1100" b="1" dirty="0" err="1" smtClean="0">
                <a:solidFill>
                  <a:srgbClr val="2D4A5B"/>
                </a:solidFill>
              </a:rPr>
              <a:t>Kerin</a:t>
            </a:r>
            <a:r>
              <a:rPr lang="en-US" sz="1100" b="1" dirty="0" smtClean="0">
                <a:solidFill>
                  <a:srgbClr val="2D4A5B"/>
                </a:solidFill>
              </a:rPr>
              <a:t> Coughlin, Law and Paralegal Studies</a:t>
            </a:r>
            <a:endParaRPr lang="en-US" sz="1100" b="1" dirty="0">
              <a:solidFill>
                <a:srgbClr val="2D4A5B"/>
              </a:solidFill>
            </a:endParaRPr>
          </a:p>
          <a:p>
            <a:r>
              <a:rPr lang="en-US" sz="1100" b="1" dirty="0">
                <a:solidFill>
                  <a:srgbClr val="2D4A5B"/>
                </a:solidFill>
              </a:rPr>
              <a:t>Susan </a:t>
            </a:r>
            <a:r>
              <a:rPr lang="en-US" sz="1100" b="1" dirty="0" err="1">
                <a:solidFill>
                  <a:srgbClr val="2D4A5B"/>
                </a:solidFill>
              </a:rPr>
              <a:t>Davide</a:t>
            </a:r>
            <a:r>
              <a:rPr lang="en-US" sz="1100" b="1" dirty="0">
                <a:solidFill>
                  <a:srgbClr val="2D4A5B"/>
                </a:solidFill>
              </a:rPr>
              <a:t>, Dental </a:t>
            </a:r>
            <a:r>
              <a:rPr lang="en-US" sz="1100" b="1" dirty="0" smtClean="0">
                <a:solidFill>
                  <a:srgbClr val="2D4A5B"/>
                </a:solidFill>
              </a:rPr>
              <a:t>Hygiene</a:t>
            </a:r>
          </a:p>
          <a:p>
            <a:r>
              <a:rPr lang="en-US" sz="1100" b="1" dirty="0" smtClean="0">
                <a:solidFill>
                  <a:srgbClr val="2D4A5B"/>
                </a:solidFill>
              </a:rPr>
              <a:t>Anthony DeVito, Radiological Technology and Medical Imaging</a:t>
            </a:r>
            <a:endParaRPr lang="en-US" sz="1100" b="1" dirty="0">
              <a:solidFill>
                <a:srgbClr val="2D4A5B"/>
              </a:solidFill>
            </a:endParaRPr>
          </a:p>
          <a:p>
            <a:r>
              <a:rPr lang="en-US" sz="1100" b="1" dirty="0" err="1">
                <a:solidFill>
                  <a:srgbClr val="2D4A5B"/>
                </a:solidFill>
              </a:rPr>
              <a:t>Mery</a:t>
            </a:r>
            <a:r>
              <a:rPr lang="en-US" sz="1100" b="1" dirty="0">
                <a:solidFill>
                  <a:srgbClr val="2D4A5B"/>
                </a:solidFill>
              </a:rPr>
              <a:t> Diaz, Health and Human </a:t>
            </a:r>
            <a:r>
              <a:rPr lang="en-US" sz="1100" b="1" dirty="0" smtClean="0">
                <a:solidFill>
                  <a:srgbClr val="2D4A5B"/>
                </a:solidFill>
              </a:rPr>
              <a:t>Services</a:t>
            </a:r>
          </a:p>
          <a:p>
            <a:r>
              <a:rPr lang="en-US" sz="1100" b="1" dirty="0" smtClean="0">
                <a:solidFill>
                  <a:srgbClr val="2D4A5B"/>
                </a:solidFill>
              </a:rPr>
              <a:t>Kylie </a:t>
            </a:r>
            <a:r>
              <a:rPr lang="en-US" sz="1100" b="1" dirty="0" err="1" smtClean="0">
                <a:solidFill>
                  <a:srgbClr val="2D4A5B"/>
                </a:solidFill>
              </a:rPr>
              <a:t>Garcelon</a:t>
            </a:r>
            <a:r>
              <a:rPr lang="en-US" sz="1100" b="1" dirty="0" smtClean="0">
                <a:solidFill>
                  <a:srgbClr val="2D4A5B"/>
                </a:solidFill>
              </a:rPr>
              <a:t>, Hospitality Management</a:t>
            </a:r>
          </a:p>
          <a:p>
            <a:r>
              <a:rPr lang="en-US" sz="1100" b="1" dirty="0" smtClean="0">
                <a:solidFill>
                  <a:srgbClr val="2D4A5B"/>
                </a:solidFill>
              </a:rPr>
              <a:t>Margaret Rafferty, Nursing</a:t>
            </a:r>
          </a:p>
          <a:p>
            <a:r>
              <a:rPr lang="en-US" sz="1100" b="1" dirty="0" smtClean="0">
                <a:solidFill>
                  <a:srgbClr val="2D4A5B"/>
                </a:solidFill>
              </a:rPr>
              <a:t>Avis Smith, Restorative Dentistry</a:t>
            </a:r>
          </a:p>
          <a:p>
            <a:r>
              <a:rPr lang="en-US" sz="1100" b="1" dirty="0" smtClean="0">
                <a:solidFill>
                  <a:srgbClr val="2D4A5B"/>
                </a:solidFill>
              </a:rPr>
              <a:t>Joseph Sollecito, Vision Care Technology</a:t>
            </a:r>
            <a:endParaRPr lang="en-US" sz="1100" b="1" dirty="0">
              <a:solidFill>
                <a:srgbClr val="2D4A5B"/>
              </a:solidFill>
            </a:endParaRPr>
          </a:p>
          <a:p>
            <a:r>
              <a:rPr lang="en-US" sz="1100" b="1" dirty="0" smtClean="0">
                <a:solidFill>
                  <a:srgbClr val="2D4A5B"/>
                </a:solidFill>
              </a:rPr>
              <a:t>Hon </a:t>
            </a:r>
            <a:r>
              <a:rPr lang="en-US" sz="1100" b="1" dirty="0" err="1">
                <a:solidFill>
                  <a:srgbClr val="2D4A5B"/>
                </a:solidFill>
              </a:rPr>
              <a:t>Jie</a:t>
            </a:r>
            <a:r>
              <a:rPr lang="en-US" sz="1100" b="1" dirty="0">
                <a:solidFill>
                  <a:srgbClr val="2D4A5B"/>
                </a:solidFill>
              </a:rPr>
              <a:t> </a:t>
            </a:r>
            <a:r>
              <a:rPr lang="en-US" sz="1100" b="1" dirty="0" err="1">
                <a:solidFill>
                  <a:srgbClr val="2D4A5B"/>
                </a:solidFill>
              </a:rPr>
              <a:t>Teo</a:t>
            </a:r>
            <a:r>
              <a:rPr lang="en-US" sz="1100" b="1" dirty="0">
                <a:solidFill>
                  <a:srgbClr val="2D4A5B"/>
                </a:solidFill>
              </a:rPr>
              <a:t>, Career and Technology Teacher Education</a:t>
            </a:r>
          </a:p>
          <a:p>
            <a:r>
              <a:rPr lang="en-US" sz="1100" b="1" dirty="0" err="1" smtClean="0">
                <a:solidFill>
                  <a:srgbClr val="2D4A5B"/>
                </a:solidFill>
              </a:rPr>
              <a:t>Zoya</a:t>
            </a:r>
            <a:r>
              <a:rPr lang="en-US" sz="1100" b="1" dirty="0" smtClean="0">
                <a:solidFill>
                  <a:srgbClr val="2D4A5B"/>
                </a:solidFill>
              </a:rPr>
              <a:t> </a:t>
            </a:r>
            <a:r>
              <a:rPr lang="en-US" sz="1100" b="1" dirty="0" err="1">
                <a:solidFill>
                  <a:srgbClr val="2D4A5B"/>
                </a:solidFill>
              </a:rPr>
              <a:t>Vinokur</a:t>
            </a:r>
            <a:r>
              <a:rPr lang="en-US" sz="1100" b="1" dirty="0">
                <a:solidFill>
                  <a:srgbClr val="2D4A5B"/>
                </a:solidFill>
              </a:rPr>
              <a:t>, Radiologic Technology and Medical </a:t>
            </a:r>
            <a:r>
              <a:rPr lang="en-US" sz="1100" b="1" dirty="0" smtClean="0">
                <a:solidFill>
                  <a:srgbClr val="2D4A5B"/>
                </a:solidFill>
              </a:rPr>
              <a:t>Imaging</a:t>
            </a:r>
            <a:endParaRPr lang="en-US" sz="1100" b="1" dirty="0">
              <a:solidFill>
                <a:srgbClr val="2D4A5B"/>
              </a:solidFill>
            </a:endParaRPr>
          </a:p>
          <a:p>
            <a:r>
              <a:rPr lang="en-US" sz="1100" b="1" i="1" dirty="0" smtClean="0">
                <a:solidFill>
                  <a:srgbClr val="2D4A5B"/>
                </a:solidFill>
              </a:rPr>
              <a:t>David Smith, Dean</a:t>
            </a:r>
            <a:endParaRPr lang="en-US" sz="1100" b="1" i="1" dirty="0">
              <a:solidFill>
                <a:srgbClr val="2D4A5B"/>
              </a:solidFill>
            </a:endParaRPr>
          </a:p>
        </p:txBody>
      </p:sp>
      <p:sp>
        <p:nvSpPr>
          <p:cNvPr id="5" name="Title 1"/>
          <p:cNvSpPr txBox="1">
            <a:spLocks/>
          </p:cNvSpPr>
          <p:nvPr/>
        </p:nvSpPr>
        <p:spPr>
          <a:xfrm>
            <a:off x="4339998" y="1488674"/>
            <a:ext cx="3934096" cy="2289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1600" b="1" dirty="0" smtClean="0">
                <a:solidFill>
                  <a:srgbClr val="2D4A5B"/>
                </a:solidFill>
              </a:rPr>
              <a:t>School of Technology and Design</a:t>
            </a:r>
            <a:br>
              <a:rPr lang="en-US" sz="1600" b="1" dirty="0" smtClean="0">
                <a:solidFill>
                  <a:srgbClr val="2D4A5B"/>
                </a:solidFill>
              </a:rPr>
            </a:br>
            <a:endParaRPr lang="en-US" sz="1600" dirty="0">
              <a:solidFill>
                <a:srgbClr val="2D4A5B"/>
              </a:solidFill>
            </a:endParaRPr>
          </a:p>
        </p:txBody>
      </p:sp>
      <p:sp>
        <p:nvSpPr>
          <p:cNvPr id="6" name="Rectangle 5"/>
          <p:cNvSpPr/>
          <p:nvPr/>
        </p:nvSpPr>
        <p:spPr>
          <a:xfrm>
            <a:off x="4338327" y="1801204"/>
            <a:ext cx="4124058" cy="2123658"/>
          </a:xfrm>
          <a:prstGeom prst="rect">
            <a:avLst/>
          </a:prstGeom>
        </p:spPr>
        <p:txBody>
          <a:bodyPr wrap="square">
            <a:spAutoFit/>
          </a:bodyPr>
          <a:lstStyle/>
          <a:p>
            <a:r>
              <a:rPr lang="en-US" sz="1100" b="1" dirty="0" smtClean="0">
                <a:solidFill>
                  <a:srgbClr val="2D4A5B"/>
                </a:solidFill>
              </a:rPr>
              <a:t>Sharon Clarke, </a:t>
            </a:r>
            <a:r>
              <a:rPr lang="en-US" sz="1100" b="1" dirty="0">
                <a:solidFill>
                  <a:srgbClr val="2D4A5B"/>
                </a:solidFill>
              </a:rPr>
              <a:t>Communication Design</a:t>
            </a:r>
          </a:p>
          <a:p>
            <a:pPr marL="793750" indent="-793750"/>
            <a:r>
              <a:rPr lang="en-US" sz="1100" b="1" dirty="0">
                <a:solidFill>
                  <a:srgbClr val="2D4A5B"/>
                </a:solidFill>
              </a:rPr>
              <a:t>Catherine Cullen, Environmental Control &amp; Facilities Management </a:t>
            </a:r>
          </a:p>
          <a:p>
            <a:pPr marL="793750" indent="-793750"/>
            <a:r>
              <a:rPr lang="en-US" sz="1100" b="1" dirty="0" err="1">
                <a:solidFill>
                  <a:srgbClr val="2D4A5B"/>
                </a:solidFill>
              </a:rPr>
              <a:t>Asm</a:t>
            </a:r>
            <a:r>
              <a:rPr lang="en-US" sz="1100" b="1" dirty="0">
                <a:solidFill>
                  <a:srgbClr val="2D4A5B"/>
                </a:solidFill>
              </a:rPr>
              <a:t> </a:t>
            </a:r>
            <a:r>
              <a:rPr lang="en-US" sz="1100" b="1" dirty="0" err="1">
                <a:solidFill>
                  <a:srgbClr val="2D4A5B"/>
                </a:solidFill>
              </a:rPr>
              <a:t>Delowar</a:t>
            </a:r>
            <a:r>
              <a:rPr lang="en-US" sz="1100" b="1" dirty="0">
                <a:solidFill>
                  <a:srgbClr val="2D4A5B"/>
                </a:solidFill>
              </a:rPr>
              <a:t> Hossain, Electrical and Telecommunications Engineering Technology </a:t>
            </a:r>
            <a:endParaRPr lang="en-US" sz="1100" b="1" dirty="0" smtClean="0">
              <a:solidFill>
                <a:srgbClr val="2D4A5B"/>
              </a:solidFill>
            </a:endParaRPr>
          </a:p>
          <a:p>
            <a:pPr marL="793750" indent="-793750"/>
            <a:r>
              <a:rPr lang="en-US" sz="1100" b="1" dirty="0" err="1" smtClean="0">
                <a:solidFill>
                  <a:srgbClr val="2D4A5B"/>
                </a:solidFill>
              </a:rPr>
              <a:t>Xiaohai</a:t>
            </a:r>
            <a:r>
              <a:rPr lang="en-US" sz="1100" b="1" dirty="0" smtClean="0">
                <a:solidFill>
                  <a:srgbClr val="2D4A5B"/>
                </a:solidFill>
              </a:rPr>
              <a:t> Li, Computer Engineering Technology</a:t>
            </a:r>
            <a:endParaRPr lang="en-US" sz="1100" b="1" dirty="0">
              <a:solidFill>
                <a:srgbClr val="2D4A5B"/>
              </a:solidFill>
            </a:endParaRPr>
          </a:p>
          <a:p>
            <a:r>
              <a:rPr lang="en-US" sz="1100" b="1" dirty="0" smtClean="0">
                <a:solidFill>
                  <a:srgbClr val="2D4A5B"/>
                </a:solidFill>
              </a:rPr>
              <a:t>Jason Montgomery, Architectural Technology</a:t>
            </a:r>
            <a:endParaRPr lang="en-US" sz="1100" b="1" dirty="0">
              <a:solidFill>
                <a:srgbClr val="2D4A5B"/>
              </a:solidFill>
            </a:endParaRPr>
          </a:p>
          <a:p>
            <a:r>
              <a:rPr lang="en-US" sz="1100" b="1" dirty="0" smtClean="0">
                <a:solidFill>
                  <a:srgbClr val="2D4A5B"/>
                </a:solidFill>
              </a:rPr>
              <a:t>Doug Moody, Computer System Technology</a:t>
            </a:r>
            <a:endParaRPr lang="en-US" sz="1100" b="1" dirty="0">
              <a:solidFill>
                <a:srgbClr val="2D4A5B"/>
              </a:solidFill>
            </a:endParaRPr>
          </a:p>
          <a:p>
            <a:pPr marL="793750" indent="-793750"/>
            <a:r>
              <a:rPr lang="en-US" sz="1100" b="1" dirty="0" err="1" smtClean="0">
                <a:solidFill>
                  <a:srgbClr val="2D4A5B"/>
                </a:solidFill>
              </a:rPr>
              <a:t>Hamidreza</a:t>
            </a:r>
            <a:r>
              <a:rPr lang="en-US" sz="1100" b="1" dirty="0" smtClean="0">
                <a:solidFill>
                  <a:srgbClr val="2D4A5B"/>
                </a:solidFill>
              </a:rPr>
              <a:t> </a:t>
            </a:r>
            <a:r>
              <a:rPr lang="en-US" sz="1100" b="1" dirty="0" err="1" smtClean="0">
                <a:solidFill>
                  <a:srgbClr val="2D4A5B"/>
                </a:solidFill>
              </a:rPr>
              <a:t>Norouzi</a:t>
            </a:r>
            <a:r>
              <a:rPr lang="en-US" sz="1100" b="1" dirty="0" smtClean="0">
                <a:solidFill>
                  <a:srgbClr val="2D4A5B"/>
                </a:solidFill>
              </a:rPr>
              <a:t>, </a:t>
            </a:r>
            <a:r>
              <a:rPr lang="en-US" sz="1100" b="1" dirty="0">
                <a:solidFill>
                  <a:srgbClr val="2D4A5B"/>
                </a:solidFill>
              </a:rPr>
              <a:t>Construction Management and Civil </a:t>
            </a:r>
            <a:r>
              <a:rPr lang="en-US" sz="1100" b="1" dirty="0" smtClean="0">
                <a:solidFill>
                  <a:srgbClr val="2D4A5B"/>
                </a:solidFill>
              </a:rPr>
              <a:t>  Engineering </a:t>
            </a:r>
            <a:r>
              <a:rPr lang="en-US" sz="1100" b="1" dirty="0">
                <a:solidFill>
                  <a:srgbClr val="2D4A5B"/>
                </a:solidFill>
              </a:rPr>
              <a:t>Technology </a:t>
            </a:r>
          </a:p>
          <a:p>
            <a:r>
              <a:rPr lang="en-US" sz="1100" b="1" dirty="0" smtClean="0">
                <a:solidFill>
                  <a:srgbClr val="2D4A5B"/>
                </a:solidFill>
              </a:rPr>
              <a:t>Kevin Patton, Entertainment Technology</a:t>
            </a:r>
            <a:endParaRPr lang="en-US" sz="1100" b="1" dirty="0">
              <a:solidFill>
                <a:srgbClr val="2D4A5B"/>
              </a:solidFill>
            </a:endParaRPr>
          </a:p>
          <a:p>
            <a:r>
              <a:rPr lang="en-US" sz="1100" b="1" dirty="0" err="1" smtClean="0">
                <a:solidFill>
                  <a:srgbClr val="2D4A5B"/>
                </a:solidFill>
              </a:rPr>
              <a:t>Ozlem</a:t>
            </a:r>
            <a:r>
              <a:rPr lang="en-US" sz="1100" b="1" dirty="0" smtClean="0">
                <a:solidFill>
                  <a:srgbClr val="2D4A5B"/>
                </a:solidFill>
              </a:rPr>
              <a:t> </a:t>
            </a:r>
            <a:r>
              <a:rPr lang="en-US" sz="1100" b="1" dirty="0" err="1" smtClean="0">
                <a:solidFill>
                  <a:srgbClr val="2D4A5B"/>
                </a:solidFill>
              </a:rPr>
              <a:t>Yasar</a:t>
            </a:r>
            <a:r>
              <a:rPr lang="en-US" sz="1100" b="1" dirty="0" smtClean="0">
                <a:solidFill>
                  <a:srgbClr val="2D4A5B"/>
                </a:solidFill>
              </a:rPr>
              <a:t>, </a:t>
            </a:r>
            <a:r>
              <a:rPr lang="en-US" sz="1100" b="1" dirty="0">
                <a:solidFill>
                  <a:srgbClr val="2D4A5B"/>
                </a:solidFill>
              </a:rPr>
              <a:t>Mechanical Engineering Technology </a:t>
            </a:r>
          </a:p>
          <a:p>
            <a:r>
              <a:rPr lang="en-US" sz="1100" b="1" i="1" dirty="0" smtClean="0">
                <a:solidFill>
                  <a:srgbClr val="2D4A5B"/>
                </a:solidFill>
              </a:rPr>
              <a:t>Kevin </a:t>
            </a:r>
            <a:r>
              <a:rPr lang="en-US" sz="1100" b="1" i="1" dirty="0" err="1" smtClean="0">
                <a:solidFill>
                  <a:srgbClr val="2D4A5B"/>
                </a:solidFill>
              </a:rPr>
              <a:t>Hom</a:t>
            </a:r>
            <a:r>
              <a:rPr lang="en-US" sz="1100" b="1" i="1" dirty="0" smtClean="0">
                <a:solidFill>
                  <a:srgbClr val="2D4A5B"/>
                </a:solidFill>
              </a:rPr>
              <a:t>, Dean </a:t>
            </a:r>
            <a:endParaRPr lang="en-US" sz="1100" b="1" i="1" dirty="0">
              <a:solidFill>
                <a:srgbClr val="2D4A5B"/>
              </a:solidFill>
            </a:endParaRPr>
          </a:p>
        </p:txBody>
      </p:sp>
      <p:sp>
        <p:nvSpPr>
          <p:cNvPr id="7" name="Title 1"/>
          <p:cNvSpPr txBox="1">
            <a:spLocks/>
          </p:cNvSpPr>
          <p:nvPr/>
        </p:nvSpPr>
        <p:spPr>
          <a:xfrm>
            <a:off x="2174789" y="4152998"/>
            <a:ext cx="4565296" cy="38246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1600" b="1" dirty="0" smtClean="0">
                <a:solidFill>
                  <a:srgbClr val="2D4A5B"/>
                </a:solidFill>
              </a:rPr>
              <a:t/>
            </a:r>
            <a:br>
              <a:rPr lang="en-US" sz="1600" b="1" dirty="0" smtClean="0">
                <a:solidFill>
                  <a:srgbClr val="2D4A5B"/>
                </a:solidFill>
              </a:rPr>
            </a:br>
            <a:r>
              <a:rPr lang="en-US" sz="1600" b="1" dirty="0" smtClean="0">
                <a:solidFill>
                  <a:srgbClr val="2D4A5B"/>
                </a:solidFill>
              </a:rPr>
              <a:t>School  of Arts and Sciences and the Schwerin Library</a:t>
            </a:r>
          </a:p>
          <a:p>
            <a:endParaRPr lang="en-US" sz="1600" dirty="0">
              <a:solidFill>
                <a:srgbClr val="2D4A5B"/>
              </a:solidFill>
            </a:endParaRPr>
          </a:p>
        </p:txBody>
      </p:sp>
      <p:sp>
        <p:nvSpPr>
          <p:cNvPr id="8" name="Rectangle 7"/>
          <p:cNvSpPr/>
          <p:nvPr/>
        </p:nvSpPr>
        <p:spPr>
          <a:xfrm>
            <a:off x="2166751" y="4535467"/>
            <a:ext cx="4233605" cy="1951560"/>
          </a:xfrm>
          <a:prstGeom prst="rect">
            <a:avLst/>
          </a:prstGeom>
        </p:spPr>
        <p:txBody>
          <a:bodyPr wrap="square">
            <a:spAutoFit/>
          </a:bodyPr>
          <a:lstStyle/>
          <a:p>
            <a:pPr>
              <a:lnSpc>
                <a:spcPct val="110000"/>
              </a:lnSpc>
            </a:pPr>
            <a:r>
              <a:rPr lang="en-US" sz="1100" b="1" dirty="0" smtClean="0">
                <a:solidFill>
                  <a:srgbClr val="2D4A5B"/>
                </a:solidFill>
              </a:rPr>
              <a:t>Nora Almeida, Library</a:t>
            </a:r>
            <a:endParaRPr lang="en-US" sz="1100" b="1" dirty="0">
              <a:solidFill>
                <a:srgbClr val="2D4A5B"/>
              </a:solidFill>
            </a:endParaRPr>
          </a:p>
          <a:p>
            <a:pPr>
              <a:lnSpc>
                <a:spcPct val="110000"/>
              </a:lnSpc>
            </a:pPr>
            <a:r>
              <a:rPr lang="en-US" sz="1100" b="1" dirty="0" smtClean="0">
                <a:solidFill>
                  <a:srgbClr val="2D4A5B"/>
                </a:solidFill>
              </a:rPr>
              <a:t>Stephanie </a:t>
            </a:r>
            <a:r>
              <a:rPr lang="en-US" sz="1100" b="1" dirty="0">
                <a:solidFill>
                  <a:srgbClr val="2D4A5B"/>
                </a:solidFill>
              </a:rPr>
              <a:t>Boyle, Social </a:t>
            </a:r>
            <a:r>
              <a:rPr lang="en-US" sz="1100" b="1" dirty="0" smtClean="0">
                <a:solidFill>
                  <a:srgbClr val="2D4A5B"/>
                </a:solidFill>
              </a:rPr>
              <a:t>Science</a:t>
            </a:r>
          </a:p>
          <a:p>
            <a:pPr>
              <a:lnSpc>
                <a:spcPct val="110000"/>
              </a:lnSpc>
            </a:pPr>
            <a:r>
              <a:rPr lang="en-US" sz="1100" b="1" dirty="0" smtClean="0">
                <a:solidFill>
                  <a:srgbClr val="2D4A5B"/>
                </a:solidFill>
              </a:rPr>
              <a:t>Renata Ferdinand, English</a:t>
            </a:r>
            <a:endParaRPr lang="en-US" sz="1100" b="1" dirty="0">
              <a:solidFill>
                <a:srgbClr val="2D4A5B"/>
              </a:solidFill>
            </a:endParaRPr>
          </a:p>
          <a:p>
            <a:pPr>
              <a:lnSpc>
                <a:spcPct val="110000"/>
              </a:lnSpc>
            </a:pPr>
            <a:r>
              <a:rPr lang="en-US" sz="1100" b="1" dirty="0">
                <a:solidFill>
                  <a:srgbClr val="2D4A5B"/>
                </a:solidFill>
              </a:rPr>
              <a:t>Stephen James, African American Studies</a:t>
            </a:r>
          </a:p>
          <a:p>
            <a:pPr>
              <a:lnSpc>
                <a:spcPct val="110000"/>
              </a:lnSpc>
            </a:pPr>
            <a:r>
              <a:rPr lang="en-US" sz="1100" b="1" dirty="0" err="1">
                <a:solidFill>
                  <a:srgbClr val="2D4A5B"/>
                </a:solidFill>
              </a:rPr>
              <a:t>Lufeng</a:t>
            </a:r>
            <a:r>
              <a:rPr lang="en-US" sz="1100" b="1" dirty="0">
                <a:solidFill>
                  <a:srgbClr val="2D4A5B"/>
                </a:solidFill>
              </a:rPr>
              <a:t> </a:t>
            </a:r>
            <a:r>
              <a:rPr lang="en-US" sz="1100" b="1" dirty="0" err="1">
                <a:solidFill>
                  <a:srgbClr val="2D4A5B"/>
                </a:solidFill>
              </a:rPr>
              <a:t>Leng</a:t>
            </a:r>
            <a:r>
              <a:rPr lang="en-US" sz="1100" b="1" dirty="0">
                <a:solidFill>
                  <a:srgbClr val="2D4A5B"/>
                </a:solidFill>
              </a:rPr>
              <a:t>, </a:t>
            </a:r>
            <a:r>
              <a:rPr lang="en-US" sz="1100" b="1" dirty="0" smtClean="0">
                <a:solidFill>
                  <a:srgbClr val="2D4A5B"/>
                </a:solidFill>
              </a:rPr>
              <a:t>Physics</a:t>
            </a:r>
          </a:p>
          <a:p>
            <a:pPr>
              <a:lnSpc>
                <a:spcPct val="110000"/>
              </a:lnSpc>
            </a:pPr>
            <a:r>
              <a:rPr lang="en-US" sz="1100" b="1" dirty="0" err="1" smtClean="0">
                <a:solidFill>
                  <a:srgbClr val="2D4A5B"/>
                </a:solidFill>
              </a:rPr>
              <a:t>Grazyna</a:t>
            </a:r>
            <a:r>
              <a:rPr lang="en-US" sz="1100" b="1" dirty="0" smtClean="0">
                <a:solidFill>
                  <a:srgbClr val="2D4A5B"/>
                </a:solidFill>
              </a:rPr>
              <a:t> </a:t>
            </a:r>
            <a:r>
              <a:rPr lang="en-US" sz="1100" b="1" dirty="0" err="1" smtClean="0">
                <a:solidFill>
                  <a:srgbClr val="2D4A5B"/>
                </a:solidFill>
              </a:rPr>
              <a:t>Niezgoda</a:t>
            </a:r>
            <a:r>
              <a:rPr lang="en-US" sz="1100" b="1" dirty="0" smtClean="0">
                <a:solidFill>
                  <a:srgbClr val="2D4A5B"/>
                </a:solidFill>
              </a:rPr>
              <a:t>, Mathematics</a:t>
            </a:r>
            <a:endParaRPr lang="en-US" sz="1100" b="1" dirty="0">
              <a:solidFill>
                <a:srgbClr val="2D4A5B"/>
              </a:solidFill>
            </a:endParaRPr>
          </a:p>
          <a:p>
            <a:pPr>
              <a:lnSpc>
                <a:spcPct val="110000"/>
              </a:lnSpc>
            </a:pPr>
            <a:r>
              <a:rPr lang="en-US" sz="1100" b="1" dirty="0" smtClean="0">
                <a:solidFill>
                  <a:srgbClr val="2D4A5B"/>
                </a:solidFill>
              </a:rPr>
              <a:t>Denise </a:t>
            </a:r>
            <a:r>
              <a:rPr lang="en-US" sz="1100" b="1" dirty="0" err="1" smtClean="0">
                <a:solidFill>
                  <a:srgbClr val="2D4A5B"/>
                </a:solidFill>
              </a:rPr>
              <a:t>Scannell-Guida</a:t>
            </a:r>
            <a:r>
              <a:rPr lang="en-US" sz="1100" b="1" dirty="0" smtClean="0">
                <a:solidFill>
                  <a:srgbClr val="2D4A5B"/>
                </a:solidFill>
              </a:rPr>
              <a:t>, Humanities</a:t>
            </a:r>
            <a:endParaRPr lang="en-US" sz="1100" b="1" dirty="0">
              <a:solidFill>
                <a:srgbClr val="2D4A5B"/>
              </a:solidFill>
            </a:endParaRPr>
          </a:p>
          <a:p>
            <a:pPr>
              <a:lnSpc>
                <a:spcPct val="110000"/>
              </a:lnSpc>
            </a:pPr>
            <a:r>
              <a:rPr lang="en-US" sz="1100" b="1" dirty="0">
                <a:solidFill>
                  <a:srgbClr val="2D4A5B"/>
                </a:solidFill>
              </a:rPr>
              <a:t>Jeremy </a:t>
            </a:r>
            <a:r>
              <a:rPr lang="en-US" sz="1100" b="1" dirty="0" err="1">
                <a:solidFill>
                  <a:srgbClr val="2D4A5B"/>
                </a:solidFill>
              </a:rPr>
              <a:t>Seto</a:t>
            </a:r>
            <a:r>
              <a:rPr lang="en-US" sz="1100" b="1" dirty="0">
                <a:solidFill>
                  <a:srgbClr val="2D4A5B"/>
                </a:solidFill>
              </a:rPr>
              <a:t>, Biological Sciences</a:t>
            </a:r>
          </a:p>
          <a:p>
            <a:pPr>
              <a:lnSpc>
                <a:spcPct val="110000"/>
              </a:lnSpc>
            </a:pPr>
            <a:r>
              <a:rPr lang="en-US" sz="1100" b="1" dirty="0">
                <a:solidFill>
                  <a:srgbClr val="2D4A5B"/>
                </a:solidFill>
              </a:rPr>
              <a:t>Peter </a:t>
            </a:r>
            <a:r>
              <a:rPr lang="en-US" sz="1100" b="1" dirty="0" err="1">
                <a:solidFill>
                  <a:srgbClr val="2D4A5B"/>
                </a:solidFill>
              </a:rPr>
              <a:t>Spellane</a:t>
            </a:r>
            <a:r>
              <a:rPr lang="en-US" sz="1100" b="1" dirty="0">
                <a:solidFill>
                  <a:srgbClr val="2D4A5B"/>
                </a:solidFill>
              </a:rPr>
              <a:t>, Chemistry</a:t>
            </a:r>
          </a:p>
          <a:p>
            <a:pPr>
              <a:lnSpc>
                <a:spcPct val="110000"/>
              </a:lnSpc>
            </a:pPr>
            <a:r>
              <a:rPr lang="en-US" sz="1100" b="1" i="1" dirty="0" smtClean="0">
                <a:solidFill>
                  <a:srgbClr val="2D4A5B"/>
                </a:solidFill>
              </a:rPr>
              <a:t>Justin </a:t>
            </a:r>
            <a:r>
              <a:rPr lang="en-US" sz="1100" b="1" i="1" dirty="0">
                <a:solidFill>
                  <a:srgbClr val="2D4A5B"/>
                </a:solidFill>
              </a:rPr>
              <a:t>Vazquez-</a:t>
            </a:r>
            <a:r>
              <a:rPr lang="en-US" sz="1100" b="1" i="1" dirty="0" err="1">
                <a:solidFill>
                  <a:srgbClr val="2D4A5B"/>
                </a:solidFill>
              </a:rPr>
              <a:t>Poritz</a:t>
            </a:r>
            <a:r>
              <a:rPr lang="en-US" sz="1100" b="1" i="1" dirty="0">
                <a:solidFill>
                  <a:srgbClr val="2D4A5B"/>
                </a:solidFill>
              </a:rPr>
              <a:t>, Interim Dean</a:t>
            </a:r>
          </a:p>
        </p:txBody>
      </p:sp>
      <p:sp>
        <p:nvSpPr>
          <p:cNvPr id="9" name="Title 1"/>
          <p:cNvSpPr txBox="1">
            <a:spLocks/>
          </p:cNvSpPr>
          <p:nvPr/>
        </p:nvSpPr>
        <p:spPr>
          <a:xfrm>
            <a:off x="425141" y="362190"/>
            <a:ext cx="781689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600" b="1" u="sng" dirty="0" smtClean="0">
                <a:solidFill>
                  <a:srgbClr val="4A6373"/>
                </a:solidFill>
              </a:rPr>
              <a:t>Acknowledgements:</a:t>
            </a:r>
          </a:p>
          <a:p>
            <a:r>
              <a:rPr lang="en-US" sz="2600" b="1" dirty="0" smtClean="0">
                <a:solidFill>
                  <a:schemeClr val="accent4">
                    <a:lumMod val="50000"/>
                  </a:schemeClr>
                </a:solidFill>
              </a:rPr>
              <a:t>2016-2018  Department Course Coordination Liaisons</a:t>
            </a:r>
            <a:br>
              <a:rPr lang="en-US" sz="2600" b="1" dirty="0" smtClean="0">
                <a:solidFill>
                  <a:schemeClr val="accent4">
                    <a:lumMod val="50000"/>
                  </a:schemeClr>
                </a:solidFill>
              </a:rPr>
            </a:br>
            <a:endParaRPr lang="en-US" sz="2800" b="1" dirty="0">
              <a:solidFill>
                <a:schemeClr val="accent4">
                  <a:lumMod val="75000"/>
                </a:schemeClr>
              </a:solidFill>
            </a:endParaRPr>
          </a:p>
        </p:txBody>
      </p:sp>
    </p:spTree>
    <p:extLst>
      <p:ext uri="{BB962C8B-B14F-4D97-AF65-F5344CB8AC3E}">
        <p14:creationId xmlns:p14="http://schemas.microsoft.com/office/powerpoint/2010/main" val="25879756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1414" y="448071"/>
            <a:ext cx="827530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b="1" dirty="0">
                <a:solidFill>
                  <a:schemeClr val="accent4">
                    <a:lumMod val="75000"/>
                  </a:schemeClr>
                </a:solidFill>
              </a:rPr>
              <a:t>Gen Ed Course Coordination Working </a:t>
            </a:r>
            <a:r>
              <a:rPr lang="en-US" sz="2800" b="1" dirty="0" smtClean="0">
                <a:solidFill>
                  <a:schemeClr val="accent4">
                    <a:lumMod val="75000"/>
                  </a:schemeClr>
                </a:solidFill>
              </a:rPr>
              <a:t>Group</a:t>
            </a:r>
            <a:endParaRPr lang="en-US" sz="2800" b="1" dirty="0">
              <a:solidFill>
                <a:schemeClr val="accent4">
                  <a:lumMod val="75000"/>
                </a:schemeClr>
              </a:solidFill>
            </a:endParaRPr>
          </a:p>
          <a:p>
            <a:pPr algn="ctr"/>
            <a:r>
              <a:rPr lang="en-US" sz="2800" b="1" dirty="0" smtClean="0">
                <a:solidFill>
                  <a:schemeClr val="accent4">
                    <a:lumMod val="75000"/>
                  </a:schemeClr>
                </a:solidFill>
              </a:rPr>
              <a:t>2014-2016</a:t>
            </a:r>
            <a:endParaRPr lang="en-US" sz="2800" b="1" dirty="0">
              <a:solidFill>
                <a:schemeClr val="accent4">
                  <a:lumMod val="75000"/>
                </a:schemeClr>
              </a:solidFill>
            </a:endParaRPr>
          </a:p>
        </p:txBody>
      </p:sp>
      <p:sp>
        <p:nvSpPr>
          <p:cNvPr id="11" name="Rectangle 10"/>
          <p:cNvSpPr/>
          <p:nvPr/>
        </p:nvSpPr>
        <p:spPr>
          <a:xfrm>
            <a:off x="934984" y="1800423"/>
            <a:ext cx="7577553" cy="4278094"/>
          </a:xfrm>
          <a:prstGeom prst="rect">
            <a:avLst/>
          </a:prstGeom>
        </p:spPr>
        <p:txBody>
          <a:bodyPr wrap="square">
            <a:spAutoFit/>
          </a:bodyPr>
          <a:lstStyle/>
          <a:p>
            <a:r>
              <a:rPr lang="en-US" sz="1600" b="1" spc="-100" dirty="0">
                <a:solidFill>
                  <a:srgbClr val="6C8FA7"/>
                </a:solidFill>
              </a:rPr>
              <a:t>Navid Haji </a:t>
            </a:r>
            <a:r>
              <a:rPr lang="en-US" sz="1600" b="1" spc="-100" dirty="0" smtClean="0">
                <a:solidFill>
                  <a:srgbClr val="6C8FA7"/>
                </a:solidFill>
              </a:rPr>
              <a:t>Allahverdi</a:t>
            </a:r>
            <a:r>
              <a:rPr lang="en-US" sz="1600" b="1" spc="-100" dirty="0">
                <a:solidFill>
                  <a:srgbClr val="6C8FA7"/>
                </a:solidFill>
              </a:rPr>
              <a:t>, </a:t>
            </a:r>
            <a:r>
              <a:rPr lang="en-US" sz="1400" spc="-100" dirty="0" smtClean="0">
                <a:solidFill>
                  <a:srgbClr val="6C8FA7"/>
                </a:solidFill>
              </a:rPr>
              <a:t>Construction </a:t>
            </a:r>
            <a:r>
              <a:rPr lang="en-US" sz="1400" spc="-100" dirty="0">
                <a:solidFill>
                  <a:srgbClr val="6C8FA7"/>
                </a:solidFill>
              </a:rPr>
              <a:t>Management and Civil Engineering Technology </a:t>
            </a:r>
          </a:p>
          <a:p>
            <a:r>
              <a:rPr lang="en-US" sz="1600" b="1" spc="-100" dirty="0">
                <a:solidFill>
                  <a:srgbClr val="6C8FA7"/>
                </a:solidFill>
              </a:rPr>
              <a:t>Alexander Aptekar,  </a:t>
            </a:r>
            <a:r>
              <a:rPr lang="en-US" sz="1400" spc="-100" dirty="0">
                <a:solidFill>
                  <a:srgbClr val="6C8FA7"/>
                </a:solidFill>
              </a:rPr>
              <a:t>Architectural Technology</a:t>
            </a:r>
          </a:p>
          <a:p>
            <a:r>
              <a:rPr lang="en-US" sz="1600" b="1" spc="-100" dirty="0">
                <a:solidFill>
                  <a:srgbClr val="6C8FA7"/>
                </a:solidFill>
              </a:rPr>
              <a:t>Nathan Astrof, </a:t>
            </a:r>
            <a:r>
              <a:rPr lang="en-US" sz="1400" spc="-100" dirty="0">
                <a:solidFill>
                  <a:srgbClr val="6C8FA7"/>
                </a:solidFill>
              </a:rPr>
              <a:t>Biological Sciences</a:t>
            </a:r>
          </a:p>
          <a:p>
            <a:r>
              <a:rPr lang="en-US" sz="1600" b="1" spc="-100" dirty="0">
                <a:solidFill>
                  <a:srgbClr val="6C8FA7"/>
                </a:solidFill>
              </a:rPr>
              <a:t>Maria-Elena Bilello</a:t>
            </a:r>
            <a:r>
              <a:rPr lang="en-US" sz="1400" spc="-100" dirty="0">
                <a:solidFill>
                  <a:srgbClr val="6C8FA7"/>
                </a:solidFill>
              </a:rPr>
              <a:t>, Dental Hygiene, Co-chair</a:t>
            </a:r>
          </a:p>
          <a:p>
            <a:r>
              <a:rPr lang="en-US" sz="1600" b="1" spc="-100" dirty="0">
                <a:solidFill>
                  <a:srgbClr val="6C8FA7"/>
                </a:solidFill>
              </a:rPr>
              <a:t>Pamela Brown,  </a:t>
            </a:r>
            <a:r>
              <a:rPr lang="en-US" sz="1400" spc="-100" dirty="0">
                <a:solidFill>
                  <a:srgbClr val="6C8FA7"/>
                </a:solidFill>
              </a:rPr>
              <a:t>Assistant Provost</a:t>
            </a:r>
          </a:p>
          <a:p>
            <a:r>
              <a:rPr lang="en-US" sz="1600" b="1" spc="-100" dirty="0">
                <a:solidFill>
                  <a:srgbClr val="6C8FA7"/>
                </a:solidFill>
              </a:rPr>
              <a:t>Renata Budny, </a:t>
            </a:r>
            <a:r>
              <a:rPr lang="en-US" sz="1400" spc="-100" dirty="0">
                <a:solidFill>
                  <a:srgbClr val="6C8FA7"/>
                </a:solidFill>
              </a:rPr>
              <a:t>Restorative Dentistry, Co-chair</a:t>
            </a:r>
          </a:p>
          <a:p>
            <a:r>
              <a:rPr lang="en-US" sz="1600" b="1" spc="-100" dirty="0">
                <a:solidFill>
                  <a:srgbClr val="6C8FA7"/>
                </a:solidFill>
              </a:rPr>
              <a:t>Marta </a:t>
            </a:r>
            <a:r>
              <a:rPr lang="en-US" sz="1600" b="1" spc="-100" dirty="0" err="1">
                <a:solidFill>
                  <a:srgbClr val="6C8FA7"/>
                </a:solidFill>
              </a:rPr>
              <a:t>Effinger-Chrichlow</a:t>
            </a:r>
            <a:r>
              <a:rPr lang="en-US" sz="1600" b="1" spc="-100" dirty="0">
                <a:solidFill>
                  <a:srgbClr val="6C8FA7"/>
                </a:solidFill>
              </a:rPr>
              <a:t>,  </a:t>
            </a:r>
            <a:r>
              <a:rPr lang="en-US" sz="1400" spc="-100" dirty="0">
                <a:solidFill>
                  <a:srgbClr val="6C8FA7"/>
                </a:solidFill>
              </a:rPr>
              <a:t>African American Studies</a:t>
            </a:r>
          </a:p>
          <a:p>
            <a:r>
              <a:rPr lang="en-US" sz="1600" b="1" spc="-100" dirty="0">
                <a:solidFill>
                  <a:srgbClr val="6C8FA7"/>
                </a:solidFill>
              </a:rPr>
              <a:t>Renata Ferdinand, </a:t>
            </a:r>
            <a:r>
              <a:rPr lang="en-US" sz="1400" spc="-100" dirty="0">
                <a:solidFill>
                  <a:srgbClr val="6C8FA7"/>
                </a:solidFill>
              </a:rPr>
              <a:t>English</a:t>
            </a:r>
          </a:p>
          <a:p>
            <a:r>
              <a:rPr lang="en-US" sz="1600" b="1" spc="-100" dirty="0">
                <a:solidFill>
                  <a:srgbClr val="6C8FA7"/>
                </a:solidFill>
              </a:rPr>
              <a:t>Gretta Fernandes, </a:t>
            </a:r>
            <a:r>
              <a:rPr lang="en-US" sz="1400" spc="-100" dirty="0">
                <a:solidFill>
                  <a:srgbClr val="6C8FA7"/>
                </a:solidFill>
              </a:rPr>
              <a:t>Health and Human Services</a:t>
            </a:r>
          </a:p>
          <a:p>
            <a:r>
              <a:rPr lang="en-US" sz="1600" b="1" spc="-100" dirty="0">
                <a:solidFill>
                  <a:srgbClr val="6C8FA7"/>
                </a:solidFill>
              </a:rPr>
              <a:t>Asm Delowar Hossain, </a:t>
            </a:r>
            <a:r>
              <a:rPr lang="en-US" sz="1400" spc="-100" dirty="0">
                <a:solidFill>
                  <a:srgbClr val="6C8FA7"/>
                </a:solidFill>
              </a:rPr>
              <a:t>Electrical and Telecommunications Engineering Technology </a:t>
            </a:r>
          </a:p>
          <a:p>
            <a:r>
              <a:rPr lang="en-US" sz="1600" b="1" spc="-100" dirty="0">
                <a:solidFill>
                  <a:srgbClr val="6C8FA7"/>
                </a:solidFill>
              </a:rPr>
              <a:t>Jennett Ingrassia, </a:t>
            </a:r>
            <a:r>
              <a:rPr lang="en-US" sz="1400" spc="-100" dirty="0">
                <a:solidFill>
                  <a:srgbClr val="6C8FA7"/>
                </a:solidFill>
              </a:rPr>
              <a:t>Radiologic Technology and Medical Imaging </a:t>
            </a:r>
          </a:p>
          <a:p>
            <a:r>
              <a:rPr lang="en-US" sz="1600" b="1" spc="-100" dirty="0">
                <a:solidFill>
                  <a:srgbClr val="6C8FA7"/>
                </a:solidFill>
              </a:rPr>
              <a:t>Julia Jordan, </a:t>
            </a:r>
            <a:r>
              <a:rPr lang="en-US" sz="1400" spc="-100" dirty="0">
                <a:solidFill>
                  <a:srgbClr val="6C8FA7"/>
                </a:solidFill>
              </a:rPr>
              <a:t>Faculty Commons</a:t>
            </a:r>
          </a:p>
          <a:p>
            <a:r>
              <a:rPr lang="en-US" sz="1600" b="1" spc="-100" dirty="0">
                <a:solidFill>
                  <a:srgbClr val="6C8FA7"/>
                </a:solidFill>
              </a:rPr>
              <a:t>Kara Pasner, </a:t>
            </a:r>
            <a:r>
              <a:rPr lang="en-US" sz="1400" spc="-100" dirty="0">
                <a:solidFill>
                  <a:srgbClr val="6C8FA7"/>
                </a:solidFill>
              </a:rPr>
              <a:t>Vision Care Technologies</a:t>
            </a:r>
          </a:p>
          <a:p>
            <a:r>
              <a:rPr lang="en-US" sz="1600" b="1" spc="-100" dirty="0">
                <a:solidFill>
                  <a:srgbClr val="6C8FA7"/>
                </a:solidFill>
              </a:rPr>
              <a:t>Susan Phillip, </a:t>
            </a:r>
            <a:r>
              <a:rPr lang="en-US" sz="1400" spc="-100" dirty="0">
                <a:solidFill>
                  <a:srgbClr val="6C8FA7"/>
                </a:solidFill>
              </a:rPr>
              <a:t>Hospitality Management</a:t>
            </a:r>
          </a:p>
          <a:p>
            <a:r>
              <a:rPr lang="en-US" sz="1600" b="1" spc="-100" dirty="0">
                <a:solidFill>
                  <a:srgbClr val="6C8FA7"/>
                </a:solidFill>
              </a:rPr>
              <a:t>Jose Reyes Alamo, </a:t>
            </a:r>
            <a:r>
              <a:rPr lang="en-US" sz="1400" spc="-100" dirty="0">
                <a:solidFill>
                  <a:srgbClr val="6C8FA7"/>
                </a:solidFill>
              </a:rPr>
              <a:t>Computer Engineering Technology </a:t>
            </a:r>
          </a:p>
          <a:p>
            <a:r>
              <a:rPr lang="en-US" sz="1600" b="1" spc="-100" dirty="0">
                <a:solidFill>
                  <a:srgbClr val="6C8FA7"/>
                </a:solidFill>
              </a:rPr>
              <a:t>Benjamin Shepard,  </a:t>
            </a:r>
            <a:r>
              <a:rPr lang="en-US" sz="1400" spc="-100" dirty="0">
                <a:solidFill>
                  <a:srgbClr val="6C8FA7"/>
                </a:solidFill>
              </a:rPr>
              <a:t>Health and Human Services</a:t>
            </a:r>
          </a:p>
          <a:p>
            <a:r>
              <a:rPr lang="en-US" sz="1600" b="1" spc="-100" dirty="0">
                <a:solidFill>
                  <a:srgbClr val="6C8FA7"/>
                </a:solidFill>
              </a:rPr>
              <a:t>Maura Smale</a:t>
            </a:r>
            <a:r>
              <a:rPr lang="en-US" sz="1400" spc="-100" dirty="0">
                <a:solidFill>
                  <a:srgbClr val="6C8FA7"/>
                </a:solidFill>
              </a:rPr>
              <a:t>, Library</a:t>
            </a:r>
          </a:p>
        </p:txBody>
      </p:sp>
    </p:spTree>
    <p:extLst>
      <p:ext uri="{BB962C8B-B14F-4D97-AF65-F5344CB8AC3E}">
        <p14:creationId xmlns:p14="http://schemas.microsoft.com/office/powerpoint/2010/main" val="1285570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87" y="1530687"/>
            <a:ext cx="8159088" cy="3318150"/>
          </a:xfrm>
          <a:effectLst>
            <a:reflection stA="24000" endPos="47000" dir="5400000" sy="-100000" algn="bl" rotWithShape="0"/>
          </a:effectLst>
        </p:spPr>
        <p:txBody>
          <a:bodyPr/>
          <a:lstStyle/>
          <a:p>
            <a:pPr algn="ctr"/>
            <a:r>
              <a:rPr lang="en-US" sz="8800" dirty="0" smtClean="0">
                <a:solidFill>
                  <a:schemeClr val="accent4">
                    <a:lumMod val="75000"/>
                  </a:schemeClr>
                </a:solidFill>
                <a:effectLst>
                  <a:glow rad="101600">
                    <a:schemeClr val="accent4">
                      <a:lumMod val="60000"/>
                      <a:lumOff val="40000"/>
                      <a:alpha val="75000"/>
                    </a:schemeClr>
                  </a:glow>
                  <a:outerShdw blurRad="69850" dist="114300" dir="11640000" sx="200000" sy="200000" kx="2700000" rotWithShape="0">
                    <a:schemeClr val="accent4">
                      <a:lumMod val="40000"/>
                      <a:lumOff val="60000"/>
                      <a:alpha val="15000"/>
                    </a:schemeClr>
                  </a:outerShdw>
                </a:effectLst>
              </a:rPr>
              <a:t>Comments and questions are appreciated.</a:t>
            </a:r>
            <a:endParaRPr lang="en-US" sz="8800" dirty="0">
              <a:solidFill>
                <a:schemeClr val="accent4">
                  <a:lumMod val="75000"/>
                </a:schemeClr>
              </a:solidFill>
              <a:effectLst>
                <a:glow rad="101600">
                  <a:schemeClr val="accent4">
                    <a:lumMod val="60000"/>
                    <a:lumOff val="40000"/>
                    <a:alpha val="75000"/>
                  </a:schemeClr>
                </a:glow>
                <a:outerShdw blurRad="69850" dist="114300" dir="11640000" sx="200000" sy="200000" kx="2700000" rotWithShape="0">
                  <a:schemeClr val="accent4">
                    <a:lumMod val="40000"/>
                    <a:lumOff val="60000"/>
                    <a:alpha val="15000"/>
                  </a:schemeClr>
                </a:outerShdw>
              </a:effectLst>
            </a:endParaRPr>
          </a:p>
        </p:txBody>
      </p:sp>
    </p:spTree>
    <p:extLst>
      <p:ext uri="{BB962C8B-B14F-4D97-AF65-F5344CB8AC3E}">
        <p14:creationId xmlns:p14="http://schemas.microsoft.com/office/powerpoint/2010/main" val="38555198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82" y="442386"/>
            <a:ext cx="8047480" cy="13395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b="1" dirty="0">
              <a:solidFill>
                <a:schemeClr val="accent4">
                  <a:lumMod val="60000"/>
                  <a:lumOff val="40000"/>
                </a:schemeClr>
              </a:solidFill>
            </a:endParaRPr>
          </a:p>
        </p:txBody>
      </p:sp>
      <p:sp>
        <p:nvSpPr>
          <p:cNvPr id="5" name="Title 1"/>
          <p:cNvSpPr>
            <a:spLocks noGrp="1"/>
          </p:cNvSpPr>
          <p:nvPr>
            <p:ph type="title"/>
          </p:nvPr>
        </p:nvSpPr>
        <p:spPr>
          <a:xfrm>
            <a:off x="1083344" y="1222080"/>
            <a:ext cx="6434774" cy="4451896"/>
          </a:xfrm>
        </p:spPr>
        <p:txBody>
          <a:bodyPr>
            <a:noAutofit/>
          </a:bodyPr>
          <a:lstStyle/>
          <a:p>
            <a:pPr marL="404813" algn="ctr"/>
            <a:r>
              <a:rPr lang="en-US" sz="3600" b="1" dirty="0" smtClean="0">
                <a:solidFill>
                  <a:schemeClr val="accent4">
                    <a:lumMod val="75000"/>
                  </a:schemeClr>
                </a:solidFill>
              </a:rPr>
              <a:t>Gen Ed Committee </a:t>
            </a:r>
            <a:r>
              <a:rPr lang="en-US" sz="3600" b="1" dirty="0">
                <a:solidFill>
                  <a:schemeClr val="accent4">
                    <a:lumMod val="75000"/>
                  </a:schemeClr>
                </a:solidFill>
              </a:rPr>
              <a:t/>
            </a:r>
            <a:br>
              <a:rPr lang="en-US" sz="3600" b="1" dirty="0">
                <a:solidFill>
                  <a:schemeClr val="accent4">
                    <a:lumMod val="75000"/>
                  </a:schemeClr>
                </a:solidFill>
              </a:rPr>
            </a:br>
            <a:r>
              <a:rPr lang="en-US" sz="1200" b="1" dirty="0" smtClean="0">
                <a:solidFill>
                  <a:schemeClr val="accent4">
                    <a:lumMod val="75000"/>
                  </a:schemeClr>
                </a:solidFill>
              </a:rPr>
              <a:t/>
            </a:r>
            <a:br>
              <a:rPr lang="en-US" sz="1200" b="1" dirty="0" smtClean="0">
                <a:solidFill>
                  <a:schemeClr val="accent4">
                    <a:lumMod val="75000"/>
                  </a:schemeClr>
                </a:solidFill>
              </a:rPr>
            </a:br>
            <a:r>
              <a:rPr lang="en-US" sz="1200" b="1" dirty="0" smtClean="0">
                <a:solidFill>
                  <a:schemeClr val="accent4">
                    <a:lumMod val="75000"/>
                  </a:schemeClr>
                </a:solidFill>
              </a:rPr>
              <a:t/>
            </a:r>
            <a:br>
              <a:rPr lang="en-US" sz="1200" b="1" dirty="0" smtClean="0">
                <a:solidFill>
                  <a:schemeClr val="accent4">
                    <a:lumMod val="75000"/>
                  </a:schemeClr>
                </a:solidFill>
              </a:rPr>
            </a:br>
            <a:r>
              <a:rPr lang="en-US" sz="3600" b="1" dirty="0">
                <a:solidFill>
                  <a:schemeClr val="accent4">
                    <a:lumMod val="75000"/>
                  </a:schemeClr>
                </a:solidFill>
              </a:rPr>
              <a:t/>
            </a:r>
            <a:br>
              <a:rPr lang="en-US" sz="3600" b="1" dirty="0">
                <a:solidFill>
                  <a:schemeClr val="accent4">
                    <a:lumMod val="75000"/>
                  </a:schemeClr>
                </a:solidFill>
              </a:rPr>
            </a:br>
            <a:r>
              <a:rPr lang="en-US" sz="3200" b="1" u="sng" dirty="0" smtClean="0">
                <a:solidFill>
                  <a:schemeClr val="accent4">
                    <a:lumMod val="75000"/>
                  </a:schemeClr>
                </a:solidFill>
              </a:rPr>
              <a:t>Gen Ed Course Coordination Working Group  </a:t>
            </a:r>
            <a:r>
              <a:rPr lang="en-US" sz="3200" b="1" dirty="0" smtClean="0">
                <a:solidFill>
                  <a:schemeClr val="accent4">
                    <a:lumMod val="75000"/>
                  </a:schemeClr>
                </a:solidFill>
              </a:rPr>
              <a:t/>
            </a:r>
            <a:br>
              <a:rPr lang="en-US" sz="3200" b="1" dirty="0" smtClean="0">
                <a:solidFill>
                  <a:schemeClr val="accent4">
                    <a:lumMod val="75000"/>
                  </a:schemeClr>
                </a:solidFill>
              </a:rPr>
            </a:br>
            <a:r>
              <a:rPr lang="en-US" sz="3200" b="1" dirty="0" smtClean="0">
                <a:solidFill>
                  <a:schemeClr val="accent4">
                    <a:lumMod val="75000"/>
                  </a:schemeClr>
                </a:solidFill>
              </a:rPr>
              <a:t/>
            </a:r>
            <a:br>
              <a:rPr lang="en-US" sz="3200" b="1" dirty="0" smtClean="0">
                <a:solidFill>
                  <a:schemeClr val="accent4">
                    <a:lumMod val="75000"/>
                  </a:schemeClr>
                </a:solidFill>
              </a:rPr>
            </a:br>
            <a:r>
              <a:rPr lang="en-US" sz="3200" b="1" dirty="0">
                <a:solidFill>
                  <a:schemeClr val="accent4">
                    <a:lumMod val="75000"/>
                  </a:schemeClr>
                </a:solidFill>
              </a:rPr>
              <a:t/>
            </a:r>
            <a:br>
              <a:rPr lang="en-US" sz="3200" b="1" dirty="0">
                <a:solidFill>
                  <a:schemeClr val="accent4">
                    <a:lumMod val="75000"/>
                  </a:schemeClr>
                </a:solidFill>
              </a:rPr>
            </a:br>
            <a:r>
              <a:rPr lang="en-US" sz="3200" b="1" u="sng" dirty="0" smtClean="0">
                <a:solidFill>
                  <a:schemeClr val="accent4">
                    <a:lumMod val="75000"/>
                  </a:schemeClr>
                </a:solidFill>
              </a:rPr>
              <a:t>Goal</a:t>
            </a:r>
            <a:r>
              <a:rPr lang="en-US" sz="3200" b="1" u="sng" dirty="0">
                <a:solidFill>
                  <a:schemeClr val="accent4">
                    <a:lumMod val="75000"/>
                  </a:schemeClr>
                </a:solidFill>
              </a:rPr>
              <a:t>: </a:t>
            </a:r>
            <a:r>
              <a:rPr lang="en-US" sz="3200" b="1" u="sng" dirty="0" smtClean="0">
                <a:solidFill>
                  <a:schemeClr val="accent4">
                    <a:lumMod val="75000"/>
                  </a:schemeClr>
                </a:solidFill>
              </a:rPr>
              <a:t/>
            </a:r>
            <a:br>
              <a:rPr lang="en-US" sz="3200" b="1" u="sng" dirty="0" smtClean="0">
                <a:solidFill>
                  <a:schemeClr val="accent4">
                    <a:lumMod val="75000"/>
                  </a:schemeClr>
                </a:solidFill>
              </a:rPr>
            </a:br>
            <a:r>
              <a:rPr lang="en-US" sz="3200" b="1" dirty="0" smtClean="0">
                <a:solidFill>
                  <a:schemeClr val="accent4">
                    <a:lumMod val="75000"/>
                  </a:schemeClr>
                </a:solidFill>
              </a:rPr>
              <a:t>Department Course Coordination</a:t>
            </a:r>
            <a:br>
              <a:rPr lang="en-US" sz="3200" b="1" dirty="0" smtClean="0">
                <a:solidFill>
                  <a:schemeClr val="accent4">
                    <a:lumMod val="75000"/>
                  </a:schemeClr>
                </a:solidFill>
              </a:rPr>
            </a:br>
            <a:r>
              <a:rPr lang="en-US" sz="3200" b="1" dirty="0" smtClean="0">
                <a:solidFill>
                  <a:schemeClr val="accent4">
                    <a:lumMod val="75000"/>
                  </a:schemeClr>
                </a:solidFill>
              </a:rPr>
              <a:t> </a:t>
            </a:r>
            <a:r>
              <a:rPr lang="en-US" sz="2000" b="1" dirty="0" smtClean="0">
                <a:solidFill>
                  <a:schemeClr val="accent4">
                    <a:lumMod val="75000"/>
                  </a:schemeClr>
                </a:solidFill>
              </a:rPr>
              <a:t>led by </a:t>
            </a:r>
            <a:br>
              <a:rPr lang="en-US" sz="2000" b="1" dirty="0" smtClean="0">
                <a:solidFill>
                  <a:schemeClr val="accent4">
                    <a:lumMod val="75000"/>
                  </a:schemeClr>
                </a:solidFill>
              </a:rPr>
            </a:br>
            <a:r>
              <a:rPr lang="en-US" sz="2000" b="1" dirty="0" smtClean="0">
                <a:solidFill>
                  <a:schemeClr val="accent4">
                    <a:lumMod val="75000"/>
                  </a:schemeClr>
                </a:solidFill>
              </a:rPr>
              <a:t>Department Course Coordination Liaisons</a:t>
            </a:r>
            <a:endParaRPr lang="en-US" sz="2000" b="1" dirty="0">
              <a:solidFill>
                <a:srgbClr val="618197"/>
              </a:solidFill>
            </a:endParaRPr>
          </a:p>
        </p:txBody>
      </p:sp>
      <p:sp>
        <p:nvSpPr>
          <p:cNvPr id="7" name="Up-Down Arrow 6"/>
          <p:cNvSpPr/>
          <p:nvPr/>
        </p:nvSpPr>
        <p:spPr>
          <a:xfrm>
            <a:off x="4275369" y="1426939"/>
            <a:ext cx="484632" cy="963016"/>
          </a:xfrm>
          <a:prstGeom prst="upDownArrow">
            <a:avLst/>
          </a:prstGeom>
          <a:gradFill flip="none" rotWithShape="1">
            <a:gsLst>
              <a:gs pos="15000">
                <a:schemeClr val="accent4">
                  <a:lumMod val="50000"/>
                </a:schemeClr>
              </a:gs>
              <a:gs pos="35000">
                <a:schemeClr val="accent4">
                  <a:lumMod val="75000"/>
                </a:schemeClr>
              </a:gs>
              <a:gs pos="83000">
                <a:schemeClr val="accent4">
                  <a:lumMod val="50000"/>
                </a:schemeClr>
              </a:gs>
              <a:gs pos="48000">
                <a:schemeClr val="accent4">
                  <a:lumMod val="75000"/>
                </a:schemeClr>
              </a:gs>
              <a:gs pos="64000">
                <a:schemeClr val="accent4">
                  <a:lumMod val="75000"/>
                </a:schemeClr>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Up-Down Arrow 7"/>
          <p:cNvSpPr/>
          <p:nvPr/>
        </p:nvSpPr>
        <p:spPr>
          <a:xfrm>
            <a:off x="4275369" y="3401068"/>
            <a:ext cx="484632" cy="963016"/>
          </a:xfrm>
          <a:prstGeom prst="upDownArrow">
            <a:avLst/>
          </a:prstGeom>
          <a:gradFill flip="none" rotWithShape="1">
            <a:gsLst>
              <a:gs pos="15000">
                <a:schemeClr val="accent4">
                  <a:lumMod val="50000"/>
                </a:schemeClr>
              </a:gs>
              <a:gs pos="35000">
                <a:schemeClr val="accent4">
                  <a:lumMod val="75000"/>
                </a:schemeClr>
              </a:gs>
              <a:gs pos="83000">
                <a:schemeClr val="accent4">
                  <a:lumMod val="50000"/>
                </a:schemeClr>
              </a:gs>
              <a:gs pos="48000">
                <a:schemeClr val="accent4">
                  <a:lumMod val="75000"/>
                </a:schemeClr>
              </a:gs>
              <a:gs pos="64000">
                <a:schemeClr val="accent4">
                  <a:lumMod val="75000"/>
                </a:schemeClr>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10878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82" y="442386"/>
            <a:ext cx="8047480" cy="13395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b="1" dirty="0">
              <a:solidFill>
                <a:schemeClr val="accent4">
                  <a:lumMod val="60000"/>
                  <a:lumOff val="40000"/>
                </a:schemeClr>
              </a:solidFill>
            </a:endParaRPr>
          </a:p>
        </p:txBody>
      </p:sp>
      <p:sp>
        <p:nvSpPr>
          <p:cNvPr id="2" name="Rectangle 1"/>
          <p:cNvSpPr/>
          <p:nvPr/>
        </p:nvSpPr>
        <p:spPr>
          <a:xfrm>
            <a:off x="437147" y="1494272"/>
            <a:ext cx="7763395" cy="4801314"/>
          </a:xfrm>
          <a:prstGeom prst="rect">
            <a:avLst/>
          </a:prstGeom>
        </p:spPr>
        <p:txBody>
          <a:bodyPr wrap="square">
            <a:spAutoFit/>
          </a:bodyPr>
          <a:lstStyle/>
          <a:p>
            <a:r>
              <a:rPr lang="en-US" sz="2800" b="1" dirty="0">
                <a:solidFill>
                  <a:schemeClr val="accent4">
                    <a:lumMod val="75000"/>
                  </a:schemeClr>
                </a:solidFill>
              </a:rPr>
              <a:t>Evolution of Course Coordination Efforts</a:t>
            </a:r>
          </a:p>
          <a:p>
            <a:endParaRPr lang="en-US" sz="800" b="1" dirty="0" smtClean="0">
              <a:solidFill>
                <a:schemeClr val="accent4">
                  <a:lumMod val="75000"/>
                </a:schemeClr>
              </a:solidFill>
            </a:endParaRPr>
          </a:p>
          <a:p>
            <a:r>
              <a:rPr lang="en-US" sz="2000" b="1" dirty="0" smtClean="0">
                <a:solidFill>
                  <a:schemeClr val="accent4">
                    <a:lumMod val="75000"/>
                  </a:schemeClr>
                </a:solidFill>
              </a:rPr>
              <a:t>2013</a:t>
            </a:r>
            <a:r>
              <a:rPr lang="en-US" sz="2000" b="1" dirty="0">
                <a:solidFill>
                  <a:schemeClr val="accent4">
                    <a:lumMod val="75000"/>
                  </a:schemeClr>
                </a:solidFill>
              </a:rPr>
              <a:t>-</a:t>
            </a:r>
            <a:r>
              <a:rPr lang="en-US" sz="2000" b="1" dirty="0" smtClean="0">
                <a:solidFill>
                  <a:schemeClr val="accent4">
                    <a:lumMod val="75000"/>
                  </a:schemeClr>
                </a:solidFill>
              </a:rPr>
              <a:t>2014 Activities &amp; Accomplishments</a:t>
            </a:r>
            <a:endParaRPr lang="en-US" sz="2000" dirty="0">
              <a:solidFill>
                <a:schemeClr val="accent4">
                  <a:lumMod val="75000"/>
                </a:schemeClr>
              </a:solidFill>
            </a:endParaRPr>
          </a:p>
          <a:p>
            <a:pPr marL="285750" lvl="0" indent="-285750">
              <a:buFont typeface="Arial"/>
              <a:buChar char="•"/>
            </a:pPr>
            <a:r>
              <a:rPr lang="en-US" sz="1400" dirty="0">
                <a:solidFill>
                  <a:schemeClr val="accent4">
                    <a:lumMod val="50000"/>
                  </a:schemeClr>
                </a:solidFill>
              </a:rPr>
              <a:t>Surveyed department chairs regarding course coordination, current </a:t>
            </a:r>
            <a:r>
              <a:rPr lang="en-US" sz="1400" dirty="0" smtClean="0">
                <a:solidFill>
                  <a:schemeClr val="accent4">
                    <a:lumMod val="50000"/>
                  </a:schemeClr>
                </a:solidFill>
              </a:rPr>
              <a:t>practices,                            definitions </a:t>
            </a:r>
            <a:r>
              <a:rPr lang="en-US" sz="1400" dirty="0">
                <a:solidFill>
                  <a:schemeClr val="accent4">
                    <a:lumMod val="50000"/>
                  </a:schemeClr>
                </a:solidFill>
              </a:rPr>
              <a:t>and value to the departments</a:t>
            </a:r>
          </a:p>
          <a:p>
            <a:pPr marL="285750" indent="-285750">
              <a:buFont typeface="Arial"/>
              <a:buChar char="•"/>
            </a:pPr>
            <a:r>
              <a:rPr lang="en-US" sz="1400" dirty="0">
                <a:solidFill>
                  <a:schemeClr val="accent4">
                    <a:lumMod val="50000"/>
                  </a:schemeClr>
                </a:solidFill>
              </a:rPr>
              <a:t>Results of the survey were reported at </a:t>
            </a:r>
            <a:r>
              <a:rPr lang="en-US" sz="1400" dirty="0" smtClean="0">
                <a:solidFill>
                  <a:schemeClr val="accent4">
                    <a:lumMod val="50000"/>
                  </a:schemeClr>
                </a:solidFill>
              </a:rPr>
              <a:t>Chairs Colloquium, Spring 2014</a:t>
            </a:r>
            <a:endParaRPr lang="en-US" sz="1400" dirty="0">
              <a:solidFill>
                <a:schemeClr val="accent4">
                  <a:lumMod val="50000"/>
                </a:schemeClr>
              </a:solidFill>
            </a:endParaRPr>
          </a:p>
          <a:p>
            <a:endParaRPr lang="en-US" sz="1400" b="1" dirty="0" smtClean="0">
              <a:solidFill>
                <a:schemeClr val="accent4">
                  <a:lumMod val="50000"/>
                </a:schemeClr>
              </a:solidFill>
            </a:endParaRPr>
          </a:p>
          <a:p>
            <a:r>
              <a:rPr lang="en-US" sz="2000" b="1" dirty="0">
                <a:solidFill>
                  <a:schemeClr val="accent4">
                    <a:lumMod val="75000"/>
                  </a:schemeClr>
                </a:solidFill>
              </a:rPr>
              <a:t>2014-2015 Activities &amp; Accomplishments </a:t>
            </a:r>
          </a:p>
          <a:p>
            <a:pPr marL="285750" indent="-285750">
              <a:buFont typeface="Arial"/>
              <a:buChar char="•"/>
            </a:pPr>
            <a:r>
              <a:rPr lang="en-US" sz="1400" dirty="0" smtClean="0">
                <a:solidFill>
                  <a:schemeClr val="accent4">
                    <a:lumMod val="50000"/>
                  </a:schemeClr>
                </a:solidFill>
              </a:rPr>
              <a:t>Course </a:t>
            </a:r>
            <a:r>
              <a:rPr lang="en-US" sz="1400" dirty="0">
                <a:solidFill>
                  <a:schemeClr val="accent4">
                    <a:lumMod val="50000"/>
                  </a:schemeClr>
                </a:solidFill>
              </a:rPr>
              <a:t>Coordination definition </a:t>
            </a:r>
            <a:r>
              <a:rPr lang="en-US" sz="1400" dirty="0" smtClean="0">
                <a:solidFill>
                  <a:schemeClr val="accent4">
                    <a:lumMod val="50000"/>
                  </a:schemeClr>
                </a:solidFill>
              </a:rPr>
              <a:t>and </a:t>
            </a:r>
            <a:r>
              <a:rPr lang="en-US" sz="1400" dirty="0">
                <a:solidFill>
                  <a:schemeClr val="accent4">
                    <a:lumMod val="50000"/>
                  </a:schemeClr>
                </a:solidFill>
              </a:rPr>
              <a:t>responsibilities completed by all departments</a:t>
            </a:r>
          </a:p>
          <a:p>
            <a:pPr marL="285750" lvl="0" indent="-285750">
              <a:buFont typeface="Arial"/>
              <a:buChar char="•"/>
            </a:pPr>
            <a:r>
              <a:rPr lang="en-US" sz="1400" dirty="0">
                <a:solidFill>
                  <a:schemeClr val="accent4">
                    <a:lumMod val="50000"/>
                  </a:schemeClr>
                </a:solidFill>
              </a:rPr>
              <a:t>Gen Ed Course Coordination </a:t>
            </a:r>
            <a:r>
              <a:rPr lang="en-US" sz="1400" dirty="0" smtClean="0">
                <a:solidFill>
                  <a:schemeClr val="accent4">
                    <a:lumMod val="50000"/>
                  </a:schemeClr>
                </a:solidFill>
              </a:rPr>
              <a:t>Day: Making Gen Ed Live,  </a:t>
            </a:r>
            <a:r>
              <a:rPr lang="en-US" sz="1400" dirty="0">
                <a:solidFill>
                  <a:schemeClr val="accent4">
                    <a:lumMod val="50000"/>
                  </a:schemeClr>
                </a:solidFill>
              </a:rPr>
              <a:t>Thursday, January 22, 2015</a:t>
            </a:r>
          </a:p>
          <a:p>
            <a:pPr marL="285750" lvl="0" indent="-285750">
              <a:buFont typeface="Arial"/>
              <a:buChar char="•"/>
            </a:pPr>
            <a:r>
              <a:rPr lang="en-US" sz="1400" dirty="0">
                <a:solidFill>
                  <a:schemeClr val="accent4">
                    <a:lumMod val="50000"/>
                  </a:schemeClr>
                </a:solidFill>
              </a:rPr>
              <a:t>Gen Ed was made visible through Course Coordination </a:t>
            </a:r>
            <a:r>
              <a:rPr lang="en-US" sz="1400" dirty="0" smtClean="0">
                <a:solidFill>
                  <a:schemeClr val="accent4">
                    <a:lumMod val="50000"/>
                  </a:schemeClr>
                </a:solidFill>
              </a:rPr>
              <a:t>framework </a:t>
            </a:r>
            <a:r>
              <a:rPr lang="en-US" sz="1400" dirty="0">
                <a:solidFill>
                  <a:schemeClr val="accent4">
                    <a:lumMod val="50000"/>
                  </a:schemeClr>
                </a:solidFill>
              </a:rPr>
              <a:t>in concert with Living Lab </a:t>
            </a:r>
          </a:p>
          <a:p>
            <a:pPr marL="285750" lvl="0" indent="-285750">
              <a:buFont typeface="Arial"/>
              <a:buChar char="•"/>
            </a:pPr>
            <a:r>
              <a:rPr lang="en-US" sz="1400" dirty="0">
                <a:solidFill>
                  <a:schemeClr val="accent4">
                    <a:lumMod val="50000"/>
                  </a:schemeClr>
                </a:solidFill>
              </a:rPr>
              <a:t>Selected Course Coordinators reviewed Gen Ed </a:t>
            </a:r>
            <a:r>
              <a:rPr lang="en-US" sz="1400" dirty="0" smtClean="0">
                <a:solidFill>
                  <a:schemeClr val="accent4">
                    <a:lumMod val="50000"/>
                  </a:schemeClr>
                </a:solidFill>
              </a:rPr>
              <a:t>outcomes; developed </a:t>
            </a:r>
            <a:r>
              <a:rPr lang="en-US" sz="1400" dirty="0">
                <a:solidFill>
                  <a:schemeClr val="accent4">
                    <a:lumMod val="50000"/>
                  </a:schemeClr>
                </a:solidFill>
              </a:rPr>
              <a:t>implementation </a:t>
            </a:r>
            <a:r>
              <a:rPr lang="en-US" sz="1400" dirty="0" smtClean="0">
                <a:solidFill>
                  <a:schemeClr val="accent4">
                    <a:lumMod val="50000"/>
                  </a:schemeClr>
                </a:solidFill>
              </a:rPr>
              <a:t>strategy</a:t>
            </a:r>
            <a:endParaRPr lang="en-US" sz="1400" dirty="0">
              <a:solidFill>
                <a:schemeClr val="accent4">
                  <a:lumMod val="50000"/>
                </a:schemeClr>
              </a:solidFill>
            </a:endParaRPr>
          </a:p>
          <a:p>
            <a:pPr marL="285750" lvl="0" indent="-285750">
              <a:buFont typeface="Arial"/>
              <a:buChar char="•"/>
            </a:pPr>
            <a:r>
              <a:rPr lang="en-US" sz="1400" dirty="0">
                <a:solidFill>
                  <a:schemeClr val="accent4">
                    <a:lumMod val="50000"/>
                  </a:schemeClr>
                </a:solidFill>
              </a:rPr>
              <a:t>Progress reported at Chairs Colloquium and Gen Ed Committee Meeting in Spring </a:t>
            </a:r>
            <a:r>
              <a:rPr lang="en-US" sz="1400" dirty="0" smtClean="0">
                <a:solidFill>
                  <a:schemeClr val="accent4">
                    <a:lumMod val="50000"/>
                  </a:schemeClr>
                </a:solidFill>
              </a:rPr>
              <a:t>2015</a:t>
            </a:r>
            <a:endParaRPr lang="en-US" sz="1400" b="1" dirty="0" smtClean="0">
              <a:solidFill>
                <a:schemeClr val="accent4">
                  <a:lumMod val="50000"/>
                </a:schemeClr>
              </a:solidFill>
            </a:endParaRPr>
          </a:p>
          <a:p>
            <a:endParaRPr lang="en-US" sz="1400" b="1" dirty="0" smtClean="0">
              <a:solidFill>
                <a:schemeClr val="accent4">
                  <a:lumMod val="50000"/>
                </a:schemeClr>
              </a:solidFill>
            </a:endParaRPr>
          </a:p>
          <a:p>
            <a:r>
              <a:rPr lang="en-US" sz="2000" b="1" dirty="0">
                <a:solidFill>
                  <a:schemeClr val="accent4">
                    <a:lumMod val="75000"/>
                  </a:schemeClr>
                </a:solidFill>
              </a:rPr>
              <a:t>2015-2016 Activities &amp; Accomplishments </a:t>
            </a:r>
          </a:p>
          <a:p>
            <a:pPr marL="285750" indent="-285750">
              <a:buFont typeface="Arial"/>
              <a:buChar char="•"/>
            </a:pPr>
            <a:r>
              <a:rPr lang="en-US" sz="1400" dirty="0" smtClean="0">
                <a:solidFill>
                  <a:schemeClr val="accent4">
                    <a:lumMod val="50000"/>
                  </a:schemeClr>
                </a:solidFill>
              </a:rPr>
              <a:t>Department </a:t>
            </a:r>
            <a:r>
              <a:rPr lang="en-US" sz="1400" dirty="0">
                <a:solidFill>
                  <a:schemeClr val="accent4">
                    <a:lumMod val="50000"/>
                  </a:schemeClr>
                </a:solidFill>
              </a:rPr>
              <a:t>CC Liaisons conducted Workshops w/full-time and part-time faculty</a:t>
            </a:r>
          </a:p>
          <a:p>
            <a:pPr marL="285750" lvl="0" indent="-285750">
              <a:buFont typeface="Arial"/>
              <a:buChar char="•"/>
            </a:pPr>
            <a:r>
              <a:rPr lang="en-US" sz="1400" dirty="0">
                <a:solidFill>
                  <a:schemeClr val="accent4">
                    <a:lumMod val="50000"/>
                  </a:schemeClr>
                </a:solidFill>
              </a:rPr>
              <a:t>Progress report meetings with </a:t>
            </a:r>
            <a:r>
              <a:rPr lang="en-US" sz="1400" dirty="0" smtClean="0">
                <a:solidFill>
                  <a:schemeClr val="accent4">
                    <a:lumMod val="50000"/>
                  </a:schemeClr>
                </a:solidFill>
              </a:rPr>
              <a:t>department </a:t>
            </a:r>
            <a:r>
              <a:rPr lang="en-US" sz="1400" dirty="0">
                <a:solidFill>
                  <a:schemeClr val="accent4">
                    <a:lumMod val="50000"/>
                  </a:schemeClr>
                </a:solidFill>
              </a:rPr>
              <a:t>CC Liaisons and School Deans; sharing </a:t>
            </a:r>
            <a:r>
              <a:rPr lang="en-US" sz="1400" dirty="0" smtClean="0">
                <a:solidFill>
                  <a:schemeClr val="accent4">
                    <a:lumMod val="50000"/>
                  </a:schemeClr>
                </a:solidFill>
              </a:rPr>
              <a:t>best practices</a:t>
            </a:r>
            <a:endParaRPr lang="en-US" sz="1400" dirty="0">
              <a:solidFill>
                <a:schemeClr val="accent4">
                  <a:lumMod val="50000"/>
                </a:schemeClr>
              </a:solidFill>
            </a:endParaRPr>
          </a:p>
          <a:p>
            <a:pPr marL="285750" indent="-285750">
              <a:buFont typeface="Arial"/>
              <a:buChar char="•"/>
            </a:pPr>
            <a:r>
              <a:rPr lang="en-US" sz="1400" dirty="0" smtClean="0">
                <a:solidFill>
                  <a:schemeClr val="accent4">
                    <a:lumMod val="50000"/>
                  </a:schemeClr>
                </a:solidFill>
              </a:rPr>
              <a:t>Faculty lead collaborative effort in course coordination  and implementation </a:t>
            </a:r>
            <a:r>
              <a:rPr lang="en-US" sz="1400" dirty="0">
                <a:solidFill>
                  <a:schemeClr val="accent4">
                    <a:lumMod val="50000"/>
                  </a:schemeClr>
                </a:solidFill>
              </a:rPr>
              <a:t>of Gen Ed SLOs in chosen courses, 100% </a:t>
            </a:r>
            <a:r>
              <a:rPr lang="en-US" sz="1400" dirty="0" smtClean="0">
                <a:solidFill>
                  <a:schemeClr val="accent4">
                    <a:lumMod val="50000"/>
                  </a:schemeClr>
                </a:solidFill>
              </a:rPr>
              <a:t>departmental participation</a:t>
            </a:r>
            <a:endParaRPr lang="en-US" sz="1400" dirty="0">
              <a:solidFill>
                <a:schemeClr val="accent4">
                  <a:lumMod val="50000"/>
                </a:schemeClr>
              </a:solidFill>
            </a:endParaRPr>
          </a:p>
          <a:p>
            <a:pPr marL="285750" lvl="0" indent="-285750">
              <a:buFont typeface="Arial"/>
              <a:buChar char="•"/>
            </a:pPr>
            <a:r>
              <a:rPr lang="en-US" sz="1400" dirty="0">
                <a:solidFill>
                  <a:schemeClr val="accent4">
                    <a:lumMod val="50000"/>
                  </a:schemeClr>
                </a:solidFill>
              </a:rPr>
              <a:t>2-year cycle outcomes reported at </a:t>
            </a:r>
            <a:r>
              <a:rPr lang="en-US" sz="1400" dirty="0" smtClean="0">
                <a:solidFill>
                  <a:schemeClr val="accent4">
                    <a:lumMod val="50000"/>
                  </a:schemeClr>
                </a:solidFill>
              </a:rPr>
              <a:t>Gen </a:t>
            </a:r>
            <a:r>
              <a:rPr lang="en-US" sz="1400" dirty="0">
                <a:solidFill>
                  <a:schemeClr val="accent4">
                    <a:lumMod val="50000"/>
                  </a:schemeClr>
                </a:solidFill>
              </a:rPr>
              <a:t>Ed Committee </a:t>
            </a:r>
            <a:r>
              <a:rPr lang="en-US" sz="1400" dirty="0" smtClean="0">
                <a:solidFill>
                  <a:schemeClr val="accent4">
                    <a:lumMod val="50000"/>
                  </a:schemeClr>
                </a:solidFill>
              </a:rPr>
              <a:t>Meeting and CUE Conference in </a:t>
            </a:r>
            <a:r>
              <a:rPr lang="en-US" sz="1400" dirty="0">
                <a:solidFill>
                  <a:schemeClr val="accent4">
                    <a:lumMod val="50000"/>
                  </a:schemeClr>
                </a:solidFill>
              </a:rPr>
              <a:t>Spring </a:t>
            </a:r>
            <a:r>
              <a:rPr lang="en-US" sz="1400" dirty="0" smtClean="0">
                <a:solidFill>
                  <a:schemeClr val="accent4">
                    <a:lumMod val="50000"/>
                  </a:schemeClr>
                </a:solidFill>
              </a:rPr>
              <a:t>2016</a:t>
            </a:r>
          </a:p>
        </p:txBody>
      </p:sp>
      <p:sp>
        <p:nvSpPr>
          <p:cNvPr id="5" name="Title 1"/>
          <p:cNvSpPr>
            <a:spLocks noGrp="1"/>
          </p:cNvSpPr>
          <p:nvPr>
            <p:ph type="title"/>
          </p:nvPr>
        </p:nvSpPr>
        <p:spPr>
          <a:xfrm>
            <a:off x="1" y="432967"/>
            <a:ext cx="8218376" cy="1143000"/>
          </a:xfrm>
        </p:spPr>
        <p:txBody>
          <a:bodyPr>
            <a:noAutofit/>
          </a:bodyPr>
          <a:lstStyle/>
          <a:p>
            <a:pPr marL="404813"/>
            <a:r>
              <a:rPr lang="en-US" sz="2400" b="1" dirty="0" smtClean="0">
                <a:solidFill>
                  <a:srgbClr val="4A6373"/>
                </a:solidFill>
              </a:rPr>
              <a:t>Gen Ed Committee </a:t>
            </a:r>
            <a:r>
              <a:rPr lang="en-US" sz="2400" b="1" dirty="0" smtClean="0">
                <a:solidFill>
                  <a:schemeClr val="accent4">
                    <a:lumMod val="75000"/>
                  </a:schemeClr>
                </a:solidFill>
              </a:rPr>
              <a:t/>
            </a:r>
            <a:br>
              <a:rPr lang="en-US" sz="2400" b="1" dirty="0" smtClean="0">
                <a:solidFill>
                  <a:schemeClr val="accent4">
                    <a:lumMod val="75000"/>
                  </a:schemeClr>
                </a:solidFill>
              </a:rPr>
            </a:br>
            <a:r>
              <a:rPr lang="en-US" sz="2400" b="1" u="sng" dirty="0" smtClean="0">
                <a:solidFill>
                  <a:srgbClr val="708DA8"/>
                </a:solidFill>
              </a:rPr>
              <a:t>Gen Ed Course Coordination Working Group  </a:t>
            </a:r>
            <a:r>
              <a:rPr lang="en-US" sz="2400" b="1" dirty="0" smtClean="0">
                <a:solidFill>
                  <a:schemeClr val="accent4">
                    <a:lumMod val="60000"/>
                    <a:lumOff val="40000"/>
                  </a:schemeClr>
                </a:solidFill>
              </a:rPr>
              <a:t/>
            </a:r>
            <a:br>
              <a:rPr lang="en-US" sz="2400" b="1" dirty="0" smtClean="0">
                <a:solidFill>
                  <a:schemeClr val="accent4">
                    <a:lumMod val="60000"/>
                    <a:lumOff val="40000"/>
                  </a:schemeClr>
                </a:solidFill>
              </a:rPr>
            </a:br>
            <a:r>
              <a:rPr lang="en-US" sz="2400" b="1" dirty="0" smtClean="0">
                <a:solidFill>
                  <a:schemeClr val="accent4">
                    <a:lumMod val="60000"/>
                    <a:lumOff val="40000"/>
                  </a:schemeClr>
                </a:solidFill>
              </a:rPr>
              <a:t>Goal: </a:t>
            </a:r>
            <a:r>
              <a:rPr lang="en-US" sz="2400" b="1" dirty="0" smtClean="0">
                <a:solidFill>
                  <a:srgbClr val="749AB5"/>
                </a:solidFill>
              </a:rPr>
              <a:t>Department Course Coordination </a:t>
            </a:r>
            <a:r>
              <a:rPr lang="en-US" sz="2800" b="1" dirty="0" smtClean="0">
                <a:solidFill>
                  <a:schemeClr val="bg2">
                    <a:lumMod val="75000"/>
                  </a:schemeClr>
                </a:solidFill>
              </a:rPr>
              <a:t/>
            </a:r>
            <a:br>
              <a:rPr lang="en-US" sz="2800" b="1" dirty="0" smtClean="0">
                <a:solidFill>
                  <a:schemeClr val="bg2">
                    <a:lumMod val="75000"/>
                  </a:schemeClr>
                </a:solidFill>
              </a:rPr>
            </a:br>
            <a:endParaRPr lang="en-US" sz="2800" b="1" dirty="0">
              <a:solidFill>
                <a:srgbClr val="618197"/>
              </a:solidFill>
            </a:endParaRPr>
          </a:p>
        </p:txBody>
      </p:sp>
    </p:spTree>
    <p:extLst>
      <p:ext uri="{BB962C8B-B14F-4D97-AF65-F5344CB8AC3E}">
        <p14:creationId xmlns:p14="http://schemas.microsoft.com/office/powerpoint/2010/main" val="32588133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76" y="274638"/>
            <a:ext cx="7728324" cy="1143000"/>
          </a:xfrm>
        </p:spPr>
        <p:txBody>
          <a:bodyPr/>
          <a:lstStyle/>
          <a:p>
            <a:pPr algn="ctr"/>
            <a:r>
              <a:rPr lang="en-US" sz="2800" b="1" dirty="0" smtClean="0">
                <a:solidFill>
                  <a:srgbClr val="2D4A5B"/>
                </a:solidFill>
              </a:rPr>
              <a:t>Two-year </a:t>
            </a:r>
            <a:r>
              <a:rPr lang="en-US" sz="2800" b="1" dirty="0">
                <a:solidFill>
                  <a:srgbClr val="2D4A5B"/>
                </a:solidFill>
              </a:rPr>
              <a:t>Course Coordination </a:t>
            </a:r>
            <a:r>
              <a:rPr lang="en-US" sz="2800" b="1" dirty="0" smtClean="0">
                <a:solidFill>
                  <a:srgbClr val="2D4A5B"/>
                </a:solidFill>
              </a:rPr>
              <a:t>Cycle</a:t>
            </a:r>
            <a:r>
              <a:rPr lang="en-US" sz="2800" dirty="0">
                <a:solidFill>
                  <a:srgbClr val="2D4A5B"/>
                </a:solidFill>
              </a:rPr>
              <a:t/>
            </a:r>
            <a:br>
              <a:rPr lang="en-US" sz="2800" dirty="0">
                <a:solidFill>
                  <a:srgbClr val="2D4A5B"/>
                </a:solidFill>
              </a:rPr>
            </a:br>
            <a:r>
              <a:rPr lang="en-US" sz="1800" b="1" dirty="0" smtClean="0">
                <a:solidFill>
                  <a:schemeClr val="accent4">
                    <a:lumMod val="75000"/>
                  </a:schemeClr>
                </a:solidFill>
              </a:rPr>
              <a:t>Fall </a:t>
            </a:r>
            <a:r>
              <a:rPr lang="en-US" sz="1800" b="1" dirty="0">
                <a:solidFill>
                  <a:schemeClr val="accent4">
                    <a:lumMod val="75000"/>
                  </a:schemeClr>
                </a:solidFill>
              </a:rPr>
              <a:t>2014 – Spring 2016</a:t>
            </a:r>
            <a:br>
              <a:rPr lang="en-US" sz="1800" b="1" dirty="0">
                <a:solidFill>
                  <a:schemeClr val="accent4">
                    <a:lumMod val="75000"/>
                  </a:schemeClr>
                </a:solidFill>
              </a:rPr>
            </a:br>
            <a:endParaRPr lang="en-US" sz="1800" dirty="0">
              <a:solidFill>
                <a:schemeClr val="accent4">
                  <a:lumMod val="75000"/>
                </a:schemeClr>
              </a:solidFill>
            </a:endParaRPr>
          </a:p>
        </p:txBody>
      </p:sp>
      <p:sp>
        <p:nvSpPr>
          <p:cNvPr id="4" name="Connector 3"/>
          <p:cNvSpPr/>
          <p:nvPr/>
        </p:nvSpPr>
        <p:spPr>
          <a:xfrm>
            <a:off x="2483986" y="3182152"/>
            <a:ext cx="2832861" cy="2958832"/>
          </a:xfrm>
          <a:prstGeom prst="flowChartConnector">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Department</a:t>
            </a:r>
            <a:r>
              <a:rPr lang="en-US" sz="2000" b="1" dirty="0" smtClean="0"/>
              <a:t> Course Coordination Liaison</a:t>
            </a:r>
          </a:p>
          <a:p>
            <a:pPr algn="ctr"/>
            <a:r>
              <a:rPr lang="en-US" sz="2000" b="1" dirty="0" smtClean="0"/>
              <a:t>(CCL)</a:t>
            </a:r>
          </a:p>
          <a:p>
            <a:pPr algn="ctr"/>
            <a:r>
              <a:rPr lang="en-US" sz="1400" b="1" dirty="0" smtClean="0"/>
              <a:t>Function: Course-level Coordination of </a:t>
            </a:r>
            <a:r>
              <a:rPr lang="en-US" sz="1400" b="1" dirty="0" err="1" smtClean="0"/>
              <a:t>GenEd</a:t>
            </a:r>
            <a:r>
              <a:rPr lang="en-US" sz="1400" b="1" dirty="0" smtClean="0"/>
              <a:t> SLOs</a:t>
            </a:r>
            <a:endParaRPr lang="en-US" sz="1400" b="1" dirty="0"/>
          </a:p>
        </p:txBody>
      </p:sp>
      <p:sp>
        <p:nvSpPr>
          <p:cNvPr id="5" name="Process 4"/>
          <p:cNvSpPr/>
          <p:nvPr/>
        </p:nvSpPr>
        <p:spPr>
          <a:xfrm>
            <a:off x="348877" y="3162262"/>
            <a:ext cx="1632730" cy="1402737"/>
          </a:xfrm>
          <a:prstGeom prst="flowChartProcess">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Gen Ed Course Coordination Working Group</a:t>
            </a:r>
          </a:p>
          <a:p>
            <a:pPr algn="ctr"/>
            <a:r>
              <a:rPr lang="en-US" sz="1600" b="1" dirty="0" smtClean="0"/>
              <a:t>(CCWG)</a:t>
            </a:r>
          </a:p>
          <a:p>
            <a:pPr algn="ctr"/>
            <a:r>
              <a:rPr lang="en-US" sz="1400" b="1" dirty="0" smtClean="0"/>
              <a:t>Function: Support  </a:t>
            </a:r>
            <a:endParaRPr lang="en-US" sz="1400" b="1" dirty="0"/>
          </a:p>
        </p:txBody>
      </p:sp>
      <p:sp>
        <p:nvSpPr>
          <p:cNvPr id="6" name="Line Callout 1 (Accent Bar) 5"/>
          <p:cNvSpPr/>
          <p:nvPr/>
        </p:nvSpPr>
        <p:spPr>
          <a:xfrm>
            <a:off x="5554082" y="3513857"/>
            <a:ext cx="879164" cy="774816"/>
          </a:xfrm>
          <a:prstGeom prst="accentCallout1">
            <a:avLst>
              <a:gd name="adj1" fmla="val 43809"/>
              <a:gd name="adj2" fmla="val -8333"/>
              <a:gd name="adj3" fmla="val 89719"/>
              <a:gd name="adj4" fmla="val -34077"/>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Fall 2015</a:t>
            </a:r>
          </a:p>
          <a:p>
            <a:pPr algn="ctr"/>
            <a:endParaRPr lang="en-US" b="1" dirty="0"/>
          </a:p>
        </p:txBody>
      </p:sp>
      <p:sp>
        <p:nvSpPr>
          <p:cNvPr id="7" name="Line Callout 1 (Accent Bar) 6"/>
          <p:cNvSpPr/>
          <p:nvPr/>
        </p:nvSpPr>
        <p:spPr>
          <a:xfrm>
            <a:off x="5554082" y="5088663"/>
            <a:ext cx="879164" cy="791301"/>
          </a:xfrm>
          <a:prstGeom prst="accentCallout1">
            <a:avLst>
              <a:gd name="adj1" fmla="val 43809"/>
              <a:gd name="adj2" fmla="val -8333"/>
              <a:gd name="adj3" fmla="val 873"/>
              <a:gd name="adj4" fmla="val -35141"/>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Spring </a:t>
            </a:r>
          </a:p>
          <a:p>
            <a:pPr algn="ctr"/>
            <a:r>
              <a:rPr lang="en-US" b="1" dirty="0" smtClean="0"/>
              <a:t>2016</a:t>
            </a:r>
            <a:endParaRPr lang="en-US" b="1" dirty="0"/>
          </a:p>
        </p:txBody>
      </p:sp>
      <p:sp>
        <p:nvSpPr>
          <p:cNvPr id="8" name="Line Callout 1 (Border and Accent Bar) 7"/>
          <p:cNvSpPr/>
          <p:nvPr/>
        </p:nvSpPr>
        <p:spPr>
          <a:xfrm>
            <a:off x="6716239" y="3182153"/>
            <a:ext cx="1447424" cy="1382846"/>
          </a:xfrm>
          <a:prstGeom prst="accentBorderCallout1">
            <a:avLst>
              <a:gd name="adj1" fmla="val 50643"/>
              <a:gd name="adj2" fmla="val -5506"/>
              <a:gd name="adj3" fmla="val 50992"/>
              <a:gd name="adj4" fmla="val -26638"/>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CCLs Report   Plans to School Deans &amp; CCWG</a:t>
            </a:r>
            <a:endParaRPr lang="en-US" sz="1600" b="1" dirty="0"/>
          </a:p>
        </p:txBody>
      </p:sp>
      <p:sp>
        <p:nvSpPr>
          <p:cNvPr id="9" name="Line Callout 1 (Border and Accent Bar) 8"/>
          <p:cNvSpPr/>
          <p:nvPr/>
        </p:nvSpPr>
        <p:spPr>
          <a:xfrm>
            <a:off x="6715134" y="4743083"/>
            <a:ext cx="1448529" cy="1397900"/>
          </a:xfrm>
          <a:prstGeom prst="accentBorderCallout1">
            <a:avLst>
              <a:gd name="adj1" fmla="val 50643"/>
              <a:gd name="adj2" fmla="val -5506"/>
              <a:gd name="adj3" fmla="val 50992"/>
              <a:gd name="adj4" fmla="val -22784"/>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CCLs Report Progress to School Deans &amp; CCWG</a:t>
            </a:r>
            <a:endParaRPr lang="en-US" sz="1600" b="1" dirty="0"/>
          </a:p>
        </p:txBody>
      </p:sp>
      <p:sp>
        <p:nvSpPr>
          <p:cNvPr id="12" name="Process 11"/>
          <p:cNvSpPr/>
          <p:nvPr/>
        </p:nvSpPr>
        <p:spPr>
          <a:xfrm>
            <a:off x="348877" y="4743083"/>
            <a:ext cx="1632730" cy="1397901"/>
          </a:xfrm>
          <a:prstGeom prst="flowChartProcess">
            <a:avLst/>
          </a:prstGeom>
          <a:gradFill flip="none" rotWithShape="1">
            <a:gsLst>
              <a:gs pos="80000">
                <a:srgbClr val="284251"/>
              </a:gs>
              <a:gs pos="100000">
                <a:schemeClr val="accent4">
                  <a:lumMod val="50000"/>
                </a:schemeClr>
              </a:gs>
              <a:gs pos="92000">
                <a:schemeClr val="accent4">
                  <a:lumMod val="75000"/>
                </a:schemeClr>
              </a:gs>
            </a:gsLst>
            <a:path path="shape">
              <a:fillToRect l="50000" t="50000" r="50000" b="50000"/>
            </a:path>
            <a:tileRect/>
          </a:gradFill>
          <a:effectLst>
            <a:innerShdw blurRad="63500" dist="50800" dir="13500000">
              <a:srgbClr val="000000">
                <a:alpha val="50000"/>
              </a:srgbClr>
            </a:innerShdw>
            <a:reflection stA="22000" endPos="24000" dist="762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School Deans</a:t>
            </a:r>
          </a:p>
          <a:p>
            <a:pPr algn="ctr"/>
            <a:endParaRPr lang="en-US" sz="800" b="1" dirty="0" smtClean="0"/>
          </a:p>
          <a:p>
            <a:pPr algn="ctr"/>
            <a:r>
              <a:rPr lang="en-US" sz="1400" b="1" dirty="0" smtClean="0"/>
              <a:t>Function: </a:t>
            </a:r>
          </a:p>
          <a:p>
            <a:pPr algn="ctr"/>
            <a:r>
              <a:rPr lang="en-US" sz="1400" b="1" dirty="0" smtClean="0"/>
              <a:t>Charge CCL</a:t>
            </a:r>
            <a:endParaRPr lang="en-US" sz="1400" b="1" dirty="0"/>
          </a:p>
        </p:txBody>
      </p:sp>
      <p:sp>
        <p:nvSpPr>
          <p:cNvPr id="14" name="TextBox 13"/>
          <p:cNvSpPr txBox="1"/>
          <p:nvPr/>
        </p:nvSpPr>
        <p:spPr>
          <a:xfrm>
            <a:off x="2288617" y="6489891"/>
            <a:ext cx="184666" cy="369332"/>
          </a:xfrm>
          <a:prstGeom prst="rect">
            <a:avLst/>
          </a:prstGeom>
          <a:noFill/>
        </p:spPr>
        <p:txBody>
          <a:bodyPr wrap="none" rtlCol="0">
            <a:spAutoFit/>
          </a:bodyPr>
          <a:lstStyle/>
          <a:p>
            <a:endParaRPr lang="en-US" dirty="0"/>
          </a:p>
        </p:txBody>
      </p:sp>
      <p:sp>
        <p:nvSpPr>
          <p:cNvPr id="16" name="Rectangle 15"/>
          <p:cNvSpPr/>
          <p:nvPr/>
        </p:nvSpPr>
        <p:spPr>
          <a:xfrm>
            <a:off x="348876" y="1208283"/>
            <a:ext cx="7814787" cy="1692771"/>
          </a:xfrm>
          <a:prstGeom prst="rect">
            <a:avLst/>
          </a:prstGeom>
        </p:spPr>
        <p:txBody>
          <a:bodyPr wrap="square">
            <a:spAutoFit/>
          </a:bodyPr>
          <a:lstStyle/>
          <a:p>
            <a:r>
              <a:rPr lang="en-US" sz="2000" b="1" spc="-100" dirty="0" smtClean="0">
                <a:solidFill>
                  <a:schemeClr val="accent4">
                    <a:lumMod val="75000"/>
                  </a:schemeClr>
                </a:solidFill>
                <a:latin typeface="+mj-lt"/>
                <a:ea typeface="+mj-ea"/>
                <a:cs typeface="+mj-cs"/>
              </a:rPr>
              <a:t>2014-2016    </a:t>
            </a:r>
            <a:r>
              <a:rPr lang="en-US" sz="2000" b="1" spc="-100" dirty="0" smtClean="0">
                <a:solidFill>
                  <a:srgbClr val="2D4A5B"/>
                </a:solidFill>
                <a:latin typeface="+mj-lt"/>
                <a:ea typeface="+mj-ea"/>
                <a:cs typeface="+mj-cs"/>
              </a:rPr>
              <a:t>Liaison </a:t>
            </a:r>
            <a:r>
              <a:rPr lang="en-US" sz="2000" b="1" spc="-100" dirty="0">
                <a:solidFill>
                  <a:srgbClr val="2D4A5B"/>
                </a:solidFill>
                <a:latin typeface="+mj-lt"/>
                <a:ea typeface="+mj-ea"/>
                <a:cs typeface="+mj-cs"/>
              </a:rPr>
              <a:t>Charge:  </a:t>
            </a:r>
            <a:endParaRPr lang="en-US" sz="2000" b="1" spc="-100" dirty="0" smtClean="0">
              <a:solidFill>
                <a:srgbClr val="2D4A5B"/>
              </a:solidFill>
              <a:latin typeface="+mj-lt"/>
              <a:ea typeface="+mj-ea"/>
              <a:cs typeface="+mj-cs"/>
            </a:endParaRPr>
          </a:p>
          <a:p>
            <a:r>
              <a:rPr lang="en-US" sz="1400" b="1" dirty="0" smtClean="0">
                <a:solidFill>
                  <a:srgbClr val="2D4A5B"/>
                </a:solidFill>
              </a:rPr>
              <a:t>Two</a:t>
            </a:r>
            <a:r>
              <a:rPr lang="en-US" sz="1400" b="1" dirty="0">
                <a:solidFill>
                  <a:srgbClr val="2D4A5B"/>
                </a:solidFill>
              </a:rPr>
              <a:t>-</a:t>
            </a:r>
            <a:r>
              <a:rPr lang="en-US" sz="1400" b="1" dirty="0" smtClean="0">
                <a:solidFill>
                  <a:srgbClr val="2D4A5B"/>
                </a:solidFill>
              </a:rPr>
              <a:t>year </a:t>
            </a:r>
            <a:r>
              <a:rPr lang="en-US" sz="1400" b="1" dirty="0">
                <a:solidFill>
                  <a:srgbClr val="2D4A5B"/>
                </a:solidFill>
              </a:rPr>
              <a:t>commitment as part of a continuous cycle of defining, delivering, refining, and sharing effective course coordination practices with the </a:t>
            </a:r>
            <a:r>
              <a:rPr lang="en-US" sz="1400" b="1" dirty="0" smtClean="0">
                <a:solidFill>
                  <a:srgbClr val="2D4A5B"/>
                </a:solidFill>
              </a:rPr>
              <a:t>Schools </a:t>
            </a:r>
            <a:r>
              <a:rPr lang="en-US" sz="1400" b="1" dirty="0">
                <a:solidFill>
                  <a:srgbClr val="2D4A5B"/>
                </a:solidFill>
              </a:rPr>
              <a:t>and Gen Ed </a:t>
            </a:r>
            <a:r>
              <a:rPr lang="en-US" sz="1400" b="1" dirty="0" smtClean="0">
                <a:solidFill>
                  <a:srgbClr val="2D4A5B"/>
                </a:solidFill>
              </a:rPr>
              <a:t>Committees</a:t>
            </a:r>
            <a:endParaRPr lang="en-US" sz="800" b="1" dirty="0" smtClean="0">
              <a:solidFill>
                <a:srgbClr val="2D4A5B"/>
              </a:solidFill>
            </a:endParaRPr>
          </a:p>
          <a:p>
            <a:endParaRPr lang="en-US" sz="800" b="1" spc="-100" dirty="0" smtClean="0">
              <a:solidFill>
                <a:schemeClr val="accent4">
                  <a:lumMod val="75000"/>
                </a:schemeClr>
              </a:solidFill>
              <a:latin typeface="+mj-lt"/>
              <a:ea typeface="+mj-ea"/>
              <a:cs typeface="+mj-cs"/>
            </a:endParaRPr>
          </a:p>
          <a:p>
            <a:r>
              <a:rPr lang="en-US" sz="2000" b="1" spc="-100" dirty="0" smtClean="0">
                <a:solidFill>
                  <a:schemeClr val="accent4">
                    <a:lumMod val="75000"/>
                  </a:schemeClr>
                </a:solidFill>
                <a:latin typeface="+mj-lt"/>
                <a:ea typeface="+mj-ea"/>
                <a:cs typeface="+mj-cs"/>
              </a:rPr>
              <a:t>2014-2016    </a:t>
            </a:r>
            <a:r>
              <a:rPr lang="en-US" sz="2000" b="1" spc="-100" dirty="0" smtClean="0">
                <a:solidFill>
                  <a:srgbClr val="2D4A5B"/>
                </a:solidFill>
                <a:latin typeface="+mj-lt"/>
                <a:ea typeface="+mj-ea"/>
                <a:cs typeface="+mj-cs"/>
              </a:rPr>
              <a:t>Long</a:t>
            </a:r>
            <a:r>
              <a:rPr lang="en-US" sz="2000" b="1" spc="-100" dirty="0">
                <a:solidFill>
                  <a:srgbClr val="2D4A5B"/>
                </a:solidFill>
                <a:latin typeface="+mj-lt"/>
                <a:ea typeface="+mj-ea"/>
                <a:cs typeface="+mj-cs"/>
              </a:rPr>
              <a:t>-term Goal</a:t>
            </a:r>
            <a:r>
              <a:rPr lang="en-US" sz="2000" b="1" spc="-100" dirty="0" smtClean="0">
                <a:solidFill>
                  <a:srgbClr val="2D4A5B"/>
                </a:solidFill>
                <a:latin typeface="+mj-lt"/>
                <a:ea typeface="+mj-ea"/>
                <a:cs typeface="+mj-cs"/>
              </a:rPr>
              <a:t>:</a:t>
            </a:r>
          </a:p>
          <a:p>
            <a:r>
              <a:rPr lang="en-US" sz="1400" b="1" dirty="0" smtClean="0">
                <a:solidFill>
                  <a:srgbClr val="2D4A5B"/>
                </a:solidFill>
              </a:rPr>
              <a:t>Design </a:t>
            </a:r>
            <a:r>
              <a:rPr lang="en-US" sz="1400" b="1" dirty="0">
                <a:solidFill>
                  <a:srgbClr val="2D4A5B"/>
                </a:solidFill>
              </a:rPr>
              <a:t>a college-wide framework that supports course coordination, integrates selected Gen Ed SLO/s in each course, and review the process on a cyclical basis in synch with Gen Ed Assessment cycle.</a:t>
            </a:r>
          </a:p>
        </p:txBody>
      </p:sp>
      <p:sp>
        <p:nvSpPr>
          <p:cNvPr id="13" name="Left Brace 12"/>
          <p:cNvSpPr/>
          <p:nvPr/>
        </p:nvSpPr>
        <p:spPr>
          <a:xfrm>
            <a:off x="2024576" y="3162262"/>
            <a:ext cx="431500" cy="2978721"/>
          </a:xfrm>
          <a:prstGeom prst="leftBrace">
            <a:avLst/>
          </a:prstGeom>
          <a:noFill/>
          <a:ln w="6032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11603153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2-08 at 9.13.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64" y="2828566"/>
            <a:ext cx="3851912" cy="1623769"/>
          </a:xfrm>
          <a:prstGeom prst="rect">
            <a:avLst/>
          </a:prstGeom>
          <a:ln>
            <a:solidFill>
              <a:schemeClr val="accent4">
                <a:lumMod val="75000"/>
              </a:schemeClr>
            </a:solidFill>
          </a:ln>
          <a:effectLst>
            <a:outerShdw blurRad="746125" dist="330200" dir="5640000" algn="tl" rotWithShape="0">
              <a:srgbClr val="749AB5">
                <a:alpha val="30000"/>
              </a:srgbClr>
            </a:outerShdw>
          </a:effectLst>
        </p:spPr>
      </p:pic>
      <p:sp>
        <p:nvSpPr>
          <p:cNvPr id="3" name="Content Placeholder 2"/>
          <p:cNvSpPr>
            <a:spLocks noGrp="1"/>
          </p:cNvSpPr>
          <p:nvPr>
            <p:ph idx="1"/>
          </p:nvPr>
        </p:nvSpPr>
        <p:spPr>
          <a:xfrm>
            <a:off x="4611960" y="2178962"/>
            <a:ext cx="3521803" cy="3712169"/>
          </a:xfrm>
        </p:spPr>
        <p:txBody>
          <a:bodyPr>
            <a:normAutofit/>
          </a:bodyPr>
          <a:lstStyle/>
          <a:p>
            <a:pPr lvl="0">
              <a:spcBef>
                <a:spcPts val="0"/>
              </a:spcBef>
            </a:pPr>
            <a:r>
              <a:rPr lang="en-US" sz="2400" dirty="0" smtClean="0">
                <a:solidFill>
                  <a:srgbClr val="2D4A5B"/>
                </a:solidFill>
              </a:rPr>
              <a:t>In </a:t>
            </a:r>
            <a:r>
              <a:rPr lang="en-US" sz="2400" dirty="0">
                <a:solidFill>
                  <a:srgbClr val="2D4A5B"/>
                </a:solidFill>
              </a:rPr>
              <a:t>P</a:t>
            </a:r>
            <a:r>
              <a:rPr lang="en-US" sz="2400" dirty="0" smtClean="0">
                <a:solidFill>
                  <a:srgbClr val="2D4A5B"/>
                </a:solidFill>
              </a:rPr>
              <a:t>erson </a:t>
            </a:r>
            <a:r>
              <a:rPr lang="en-US" sz="2400" dirty="0">
                <a:solidFill>
                  <a:srgbClr val="2D4A5B"/>
                </a:solidFill>
              </a:rPr>
              <a:t>M</a:t>
            </a:r>
            <a:r>
              <a:rPr lang="en-US" sz="2400" dirty="0" smtClean="0">
                <a:solidFill>
                  <a:srgbClr val="2D4A5B"/>
                </a:solidFill>
              </a:rPr>
              <a:t>eeting </a:t>
            </a:r>
            <a:r>
              <a:rPr lang="en-US" sz="1800" dirty="0">
                <a:solidFill>
                  <a:srgbClr val="2D4A5B"/>
                </a:solidFill>
              </a:rPr>
              <a:t>(formal and informal)</a:t>
            </a:r>
          </a:p>
          <a:p>
            <a:pPr lvl="0">
              <a:spcBef>
                <a:spcPts val="0"/>
              </a:spcBef>
            </a:pPr>
            <a:endParaRPr lang="en-US" sz="900" dirty="0" smtClean="0">
              <a:solidFill>
                <a:srgbClr val="2D4A5B"/>
              </a:solidFill>
            </a:endParaRPr>
          </a:p>
          <a:p>
            <a:pPr lvl="0">
              <a:spcBef>
                <a:spcPts val="0"/>
              </a:spcBef>
            </a:pPr>
            <a:r>
              <a:rPr lang="en-US" sz="2400" dirty="0" smtClean="0">
                <a:solidFill>
                  <a:srgbClr val="2D4A5B"/>
                </a:solidFill>
              </a:rPr>
              <a:t>Open Lab</a:t>
            </a:r>
          </a:p>
          <a:p>
            <a:pPr marL="331788" lvl="0" indent="0">
              <a:spcBef>
                <a:spcPts val="0"/>
              </a:spcBef>
              <a:buNone/>
            </a:pPr>
            <a:r>
              <a:rPr lang="en-US" sz="1800" dirty="0">
                <a:solidFill>
                  <a:srgbClr val="2D4A5B"/>
                </a:solidFill>
              </a:rPr>
              <a:t>(discussion groups)</a:t>
            </a:r>
          </a:p>
          <a:p>
            <a:pPr lvl="0">
              <a:spcBef>
                <a:spcPts val="0"/>
              </a:spcBef>
            </a:pPr>
            <a:endParaRPr lang="en-US" sz="900" dirty="0" smtClean="0">
              <a:solidFill>
                <a:srgbClr val="2D4A5B"/>
              </a:solidFill>
            </a:endParaRPr>
          </a:p>
          <a:p>
            <a:pPr lvl="0">
              <a:spcBef>
                <a:spcPts val="0"/>
              </a:spcBef>
            </a:pPr>
            <a:r>
              <a:rPr lang="en-US" sz="2400" dirty="0" smtClean="0">
                <a:solidFill>
                  <a:srgbClr val="2D4A5B"/>
                </a:solidFill>
              </a:rPr>
              <a:t>Emails</a:t>
            </a:r>
            <a:endParaRPr lang="en-US" sz="2400" dirty="0">
              <a:solidFill>
                <a:srgbClr val="2D4A5B"/>
              </a:solidFill>
            </a:endParaRPr>
          </a:p>
          <a:p>
            <a:pPr lvl="0">
              <a:spcBef>
                <a:spcPts val="0"/>
              </a:spcBef>
            </a:pPr>
            <a:endParaRPr lang="en-US" sz="800" dirty="0" smtClean="0">
              <a:solidFill>
                <a:srgbClr val="2D4A5B"/>
              </a:solidFill>
            </a:endParaRPr>
          </a:p>
          <a:p>
            <a:pPr lvl="0">
              <a:spcBef>
                <a:spcPts val="0"/>
              </a:spcBef>
            </a:pPr>
            <a:r>
              <a:rPr lang="en-US" sz="2400" dirty="0" smtClean="0">
                <a:solidFill>
                  <a:srgbClr val="2D4A5B"/>
                </a:solidFill>
              </a:rPr>
              <a:t>Surveys </a:t>
            </a:r>
          </a:p>
          <a:p>
            <a:pPr lvl="0">
              <a:spcBef>
                <a:spcPts val="0"/>
              </a:spcBef>
            </a:pPr>
            <a:endParaRPr lang="en-US" sz="800" dirty="0" smtClean="0">
              <a:solidFill>
                <a:srgbClr val="2D4A5B"/>
              </a:solidFill>
            </a:endParaRPr>
          </a:p>
          <a:p>
            <a:pPr lvl="0">
              <a:spcBef>
                <a:spcPts val="0"/>
              </a:spcBef>
            </a:pPr>
            <a:r>
              <a:rPr lang="en-US" sz="2400" dirty="0" smtClean="0">
                <a:solidFill>
                  <a:srgbClr val="2D4A5B"/>
                </a:solidFill>
              </a:rPr>
              <a:t>Phone Conversations</a:t>
            </a:r>
            <a:endParaRPr lang="en-US" sz="2400" dirty="0">
              <a:solidFill>
                <a:srgbClr val="2D4A5B"/>
              </a:solidFill>
            </a:endParaRPr>
          </a:p>
          <a:p>
            <a:pPr>
              <a:spcBef>
                <a:spcPts val="0"/>
              </a:spcBef>
            </a:pPr>
            <a:endParaRPr lang="en-US" dirty="0">
              <a:solidFill>
                <a:srgbClr val="2D4A5B"/>
              </a:solidFill>
            </a:endParaRPr>
          </a:p>
        </p:txBody>
      </p:sp>
      <p:sp>
        <p:nvSpPr>
          <p:cNvPr id="4" name="Title 1"/>
          <p:cNvSpPr txBox="1">
            <a:spLocks/>
          </p:cNvSpPr>
          <p:nvPr/>
        </p:nvSpPr>
        <p:spPr>
          <a:xfrm>
            <a:off x="483366" y="623826"/>
            <a:ext cx="8047480" cy="13395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2D4A5B"/>
                </a:solidFill>
              </a:rPr>
              <a:t>Activities</a:t>
            </a:r>
            <a:r>
              <a:rPr lang="en-US" sz="2800" b="1" i="1" dirty="0" smtClean="0">
                <a:solidFill>
                  <a:srgbClr val="2D4A5B"/>
                </a:solidFill>
              </a:rPr>
              <a:t>: Train </a:t>
            </a:r>
            <a:r>
              <a:rPr lang="en-US" sz="2800" b="1" i="1" dirty="0">
                <a:solidFill>
                  <a:srgbClr val="2D4A5B"/>
                </a:solidFill>
              </a:rPr>
              <a:t>the Trainer </a:t>
            </a:r>
            <a:r>
              <a:rPr lang="en-US" sz="2800" b="1" i="1" dirty="0" smtClean="0">
                <a:solidFill>
                  <a:srgbClr val="2D4A5B"/>
                </a:solidFill>
              </a:rPr>
              <a:t>Workshop  </a:t>
            </a:r>
          </a:p>
          <a:p>
            <a:pPr algn="l"/>
            <a:r>
              <a:rPr lang="en-US" sz="2400" b="1" dirty="0" smtClean="0">
                <a:solidFill>
                  <a:schemeClr val="accent4">
                    <a:lumMod val="75000"/>
                  </a:schemeClr>
                </a:solidFill>
              </a:rPr>
              <a:t>Effective </a:t>
            </a:r>
            <a:r>
              <a:rPr lang="en-US" sz="2400" b="1" dirty="0">
                <a:solidFill>
                  <a:schemeClr val="accent4">
                    <a:lumMod val="75000"/>
                  </a:schemeClr>
                </a:solidFill>
              </a:rPr>
              <a:t>Workshop Design       </a:t>
            </a:r>
            <a:endParaRPr lang="en-US" sz="2400" b="1" dirty="0" smtClean="0">
              <a:solidFill>
                <a:schemeClr val="accent4">
                  <a:lumMod val="75000"/>
                </a:schemeClr>
              </a:solidFill>
            </a:endParaRPr>
          </a:p>
          <a:p>
            <a:pPr algn="l"/>
            <a:r>
              <a:rPr lang="en-US" sz="1800" b="1" i="1" dirty="0" smtClean="0">
                <a:solidFill>
                  <a:srgbClr val="2D4A5B"/>
                </a:solidFill>
              </a:rPr>
              <a:t>Participants:</a:t>
            </a:r>
            <a:r>
              <a:rPr lang="en-US" sz="1800" b="1" dirty="0" smtClean="0">
                <a:solidFill>
                  <a:schemeClr val="accent4">
                    <a:lumMod val="75000"/>
                  </a:schemeClr>
                </a:solidFill>
              </a:rPr>
              <a:t> Course Coordination Liaisons &amp; Gen Ed Working Group</a:t>
            </a:r>
          </a:p>
          <a:p>
            <a:pPr algn="l"/>
            <a:r>
              <a:rPr lang="en-US" sz="1800" b="1" dirty="0" smtClean="0">
                <a:solidFill>
                  <a:schemeClr val="accent4">
                    <a:lumMod val="75000"/>
                  </a:schemeClr>
                </a:solidFill>
              </a:rPr>
              <a:t>Spring </a:t>
            </a:r>
            <a:r>
              <a:rPr lang="en-US" sz="1800" b="1" dirty="0">
                <a:solidFill>
                  <a:schemeClr val="accent4">
                    <a:lumMod val="75000"/>
                  </a:schemeClr>
                </a:solidFill>
              </a:rPr>
              <a:t>2015</a:t>
            </a:r>
          </a:p>
          <a:p>
            <a:pPr algn="l"/>
            <a:endParaRPr lang="en-US" sz="1800" b="1" dirty="0" smtClean="0">
              <a:solidFill>
                <a:schemeClr val="accent4">
                  <a:lumMod val="75000"/>
                </a:schemeClr>
              </a:solidFill>
            </a:endParaRPr>
          </a:p>
        </p:txBody>
      </p:sp>
      <p:sp>
        <p:nvSpPr>
          <p:cNvPr id="2" name="Rectangle 1"/>
          <p:cNvSpPr/>
          <p:nvPr/>
        </p:nvSpPr>
        <p:spPr>
          <a:xfrm>
            <a:off x="485807" y="5913283"/>
            <a:ext cx="7733676" cy="523220"/>
          </a:xfrm>
          <a:prstGeom prst="rect">
            <a:avLst/>
          </a:prstGeom>
        </p:spPr>
        <p:txBody>
          <a:bodyPr wrap="square">
            <a:spAutoFit/>
          </a:bodyPr>
          <a:lstStyle/>
          <a:p>
            <a:r>
              <a:rPr lang="en-US" sz="1400" dirty="0" smtClean="0">
                <a:solidFill>
                  <a:srgbClr val="2D4A5B"/>
                </a:solidFill>
              </a:rPr>
              <a:t>Resources for Effective Workshop Design developed in collaboration with Living Lab can be found at:</a:t>
            </a:r>
          </a:p>
          <a:p>
            <a:r>
              <a:rPr lang="en-US" sz="1400" u="sng" dirty="0" smtClean="0">
                <a:hlinkClick r:id="rId4"/>
              </a:rPr>
              <a:t>https</a:t>
            </a:r>
            <a:r>
              <a:rPr lang="en-US" sz="1400" u="sng" dirty="0">
                <a:hlinkClick r:id="rId4"/>
              </a:rPr>
              <a:t>://openlab.citytech.cuny.edu/livinglab/train-the-trainers-workshop/</a:t>
            </a:r>
            <a:r>
              <a:rPr lang="en-US" sz="1400" dirty="0"/>
              <a:t> </a:t>
            </a:r>
          </a:p>
        </p:txBody>
      </p:sp>
    </p:spTree>
    <p:extLst>
      <p:ext uri="{BB962C8B-B14F-4D97-AF65-F5344CB8AC3E}">
        <p14:creationId xmlns:p14="http://schemas.microsoft.com/office/powerpoint/2010/main" val="4268105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10 at 11.1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7" y="28859"/>
            <a:ext cx="8435242" cy="6800281"/>
          </a:xfrm>
          <a:prstGeom prst="rect">
            <a:avLst/>
          </a:prstGeom>
        </p:spPr>
      </p:pic>
    </p:spTree>
    <p:extLst>
      <p:ext uri="{BB962C8B-B14F-4D97-AF65-F5344CB8AC3E}">
        <p14:creationId xmlns:p14="http://schemas.microsoft.com/office/powerpoint/2010/main" val="6538462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6-05-10 at 11.12.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6" y="101010"/>
            <a:ext cx="8287134" cy="6695660"/>
          </a:xfrm>
          <a:prstGeom prst="rect">
            <a:avLst/>
          </a:prstGeom>
        </p:spPr>
      </p:pic>
    </p:spTree>
    <p:extLst>
      <p:ext uri="{BB962C8B-B14F-4D97-AF65-F5344CB8AC3E}">
        <p14:creationId xmlns:p14="http://schemas.microsoft.com/office/powerpoint/2010/main" val="19582902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5 12 7 General Education Committee » Course Coordination.pdf"/>
          <p:cNvPicPr>
            <a:picLocks noChangeAspect="1"/>
          </p:cNvPicPr>
          <p:nvPr/>
        </p:nvPicPr>
        <p:blipFill rotWithShape="1">
          <a:blip r:embed="rId3">
            <a:extLst>
              <a:ext uri="{28A0092B-C50C-407E-A947-70E740481C1C}">
                <a14:useLocalDpi xmlns:a14="http://schemas.microsoft.com/office/drawing/2010/main" val="0"/>
              </a:ext>
            </a:extLst>
          </a:blip>
          <a:srcRect l="3019" t="7290" r="50376" b="54648"/>
          <a:stretch/>
        </p:blipFill>
        <p:spPr>
          <a:xfrm>
            <a:off x="380516" y="1062056"/>
            <a:ext cx="4225161" cy="4465911"/>
          </a:xfrm>
          <a:prstGeom prst="rect">
            <a:avLst/>
          </a:prstGeom>
        </p:spPr>
      </p:pic>
      <p:sp>
        <p:nvSpPr>
          <p:cNvPr id="7" name="Title 1"/>
          <p:cNvSpPr txBox="1">
            <a:spLocks/>
          </p:cNvSpPr>
          <p:nvPr/>
        </p:nvSpPr>
        <p:spPr>
          <a:xfrm>
            <a:off x="277363" y="162005"/>
            <a:ext cx="8029059" cy="8058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accent4">
                    <a:lumMod val="50000"/>
                  </a:schemeClr>
                </a:solidFill>
              </a:rPr>
              <a:t>Gen Ed CC Working Group Website</a:t>
            </a:r>
          </a:p>
          <a:p>
            <a:pPr algn="l"/>
            <a:r>
              <a:rPr lang="en-US" sz="1800" b="1" dirty="0" smtClean="0">
                <a:solidFill>
                  <a:schemeClr val="accent4">
                    <a:lumMod val="75000"/>
                  </a:schemeClr>
                </a:solidFill>
              </a:rPr>
              <a:t>Developed by Prof</a:t>
            </a:r>
            <a:r>
              <a:rPr lang="en-US" sz="1800" b="1" dirty="0">
                <a:solidFill>
                  <a:schemeClr val="accent4">
                    <a:lumMod val="75000"/>
                  </a:schemeClr>
                </a:solidFill>
              </a:rPr>
              <a:t>. Jose. M. Reyes </a:t>
            </a:r>
            <a:r>
              <a:rPr lang="en-US" sz="1800" b="1" dirty="0" smtClean="0">
                <a:solidFill>
                  <a:schemeClr val="accent4">
                    <a:lumMod val="75000"/>
                  </a:schemeClr>
                </a:solidFill>
              </a:rPr>
              <a:t>Alamo, </a:t>
            </a:r>
            <a:r>
              <a:rPr lang="en-US" sz="1400" b="1" dirty="0" smtClean="0">
                <a:solidFill>
                  <a:schemeClr val="accent4">
                    <a:lumMod val="75000"/>
                  </a:schemeClr>
                </a:solidFill>
              </a:rPr>
              <a:t>Computer Engineering Technology, NYCCT </a:t>
            </a:r>
            <a:endParaRPr lang="en-US" sz="1400" b="1" dirty="0">
              <a:solidFill>
                <a:schemeClr val="accent4">
                  <a:lumMod val="75000"/>
                </a:schemeClr>
              </a:solidFill>
            </a:endParaRPr>
          </a:p>
        </p:txBody>
      </p:sp>
      <p:pic>
        <p:nvPicPr>
          <p:cNvPr id="9" name="Picture 8" descr="2015 12 7 General Education Committee » Course Coordination Group Documents.pdf"/>
          <p:cNvPicPr>
            <a:picLocks noChangeAspect="1"/>
          </p:cNvPicPr>
          <p:nvPr/>
        </p:nvPicPr>
        <p:blipFill rotWithShape="1">
          <a:blip r:embed="rId4">
            <a:extLst>
              <a:ext uri="{28A0092B-C50C-407E-A947-70E740481C1C}">
                <a14:useLocalDpi xmlns:a14="http://schemas.microsoft.com/office/drawing/2010/main" val="0"/>
              </a:ext>
            </a:extLst>
          </a:blip>
          <a:srcRect l="85" t="5781" r="50923" b="27295"/>
          <a:stretch/>
        </p:blipFill>
        <p:spPr>
          <a:xfrm>
            <a:off x="5208648" y="939174"/>
            <a:ext cx="2932233" cy="5396903"/>
          </a:xfrm>
          <a:prstGeom prst="rect">
            <a:avLst/>
          </a:prstGeom>
        </p:spPr>
      </p:pic>
      <p:sp>
        <p:nvSpPr>
          <p:cNvPr id="2" name="Rectangle 1"/>
          <p:cNvSpPr/>
          <p:nvPr/>
        </p:nvSpPr>
        <p:spPr>
          <a:xfrm>
            <a:off x="248168" y="5527967"/>
            <a:ext cx="5094806" cy="938719"/>
          </a:xfrm>
          <a:prstGeom prst="rect">
            <a:avLst/>
          </a:prstGeom>
        </p:spPr>
        <p:txBody>
          <a:bodyPr wrap="square">
            <a:spAutoFit/>
          </a:bodyPr>
          <a:lstStyle/>
          <a:p>
            <a:pPr lvl="0"/>
            <a:r>
              <a:rPr lang="en-US" sz="1200" dirty="0"/>
              <a:t>Gen Ed CC Working Group </a:t>
            </a:r>
            <a:r>
              <a:rPr lang="en-US" sz="1200" dirty="0" smtClean="0"/>
              <a:t>website:  </a:t>
            </a:r>
            <a:r>
              <a:rPr lang="en-US" sz="1100" u="sng" dirty="0" smtClean="0">
                <a:hlinkClick r:id="rId5"/>
              </a:rPr>
              <a:t>https</a:t>
            </a:r>
            <a:r>
              <a:rPr lang="en-US" sz="1100" u="sng" dirty="0">
                <a:hlinkClick r:id="rId5"/>
              </a:rPr>
              <a:t>://openlab.citytech.cuny.edu/gened/working-groups/course-coordination/</a:t>
            </a:r>
            <a:r>
              <a:rPr lang="en-US" sz="1100" dirty="0"/>
              <a:t> </a:t>
            </a:r>
          </a:p>
          <a:p>
            <a:pPr lvl="0"/>
            <a:endParaRPr lang="en-US" sz="1200" dirty="0"/>
          </a:p>
          <a:p>
            <a:pPr lvl="0"/>
            <a:r>
              <a:rPr lang="en-US" sz="1000" dirty="0"/>
              <a:t>Gen Ed CC Working Group Documents: </a:t>
            </a:r>
            <a:r>
              <a:rPr lang="en-US" sz="1000" u="sng" dirty="0">
                <a:hlinkClick r:id="rId6"/>
              </a:rPr>
              <a:t>https://openlab.citytech.cuny.edu/gened/working-groups/course-coordination/ccdocuments/</a:t>
            </a:r>
            <a:endParaRPr lang="en-US" sz="1000" dirty="0"/>
          </a:p>
        </p:txBody>
      </p:sp>
    </p:spTree>
    <p:extLst>
      <p:ext uri="{BB962C8B-B14F-4D97-AF65-F5344CB8AC3E}">
        <p14:creationId xmlns:p14="http://schemas.microsoft.com/office/powerpoint/2010/main" val="30755382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3695" y="603713"/>
            <a:ext cx="8079933" cy="901339"/>
          </a:xfrm>
        </p:spPr>
        <p:txBody>
          <a:bodyPr>
            <a:noAutofit/>
          </a:bodyPr>
          <a:lstStyle/>
          <a:p>
            <a:r>
              <a:rPr lang="en-US" sz="2600" b="1" dirty="0" smtClean="0">
                <a:solidFill>
                  <a:schemeClr val="accent4">
                    <a:lumMod val="75000"/>
                  </a:schemeClr>
                </a:solidFill>
              </a:rPr>
              <a:t>School Progress Meetings with Department CC Liaisons</a:t>
            </a:r>
            <a:r>
              <a:rPr lang="en-US" sz="2600" b="1" dirty="0" smtClean="0">
                <a:solidFill>
                  <a:schemeClr val="bg2">
                    <a:lumMod val="75000"/>
                  </a:schemeClr>
                </a:solidFill>
              </a:rPr>
              <a:t/>
            </a:r>
            <a:br>
              <a:rPr lang="en-US" sz="2600" b="1" dirty="0" smtClean="0">
                <a:solidFill>
                  <a:schemeClr val="bg2">
                    <a:lumMod val="75000"/>
                  </a:schemeClr>
                </a:solidFill>
              </a:rPr>
            </a:br>
            <a:r>
              <a:rPr lang="en-US" sz="2000" b="1" dirty="0" smtClean="0">
                <a:solidFill>
                  <a:schemeClr val="accent4">
                    <a:lumMod val="60000"/>
                    <a:lumOff val="40000"/>
                  </a:schemeClr>
                </a:solidFill>
              </a:rPr>
              <a:t>Gen </a:t>
            </a:r>
            <a:r>
              <a:rPr lang="en-US" sz="2000" b="1" dirty="0">
                <a:solidFill>
                  <a:schemeClr val="accent4">
                    <a:lumMod val="60000"/>
                    <a:lumOff val="40000"/>
                  </a:schemeClr>
                </a:solidFill>
              </a:rPr>
              <a:t>Ed CC Working </a:t>
            </a:r>
            <a:r>
              <a:rPr lang="en-US" sz="2000" b="1" dirty="0" smtClean="0">
                <a:solidFill>
                  <a:schemeClr val="accent4">
                    <a:lumMod val="60000"/>
                    <a:lumOff val="40000"/>
                  </a:schemeClr>
                </a:solidFill>
              </a:rPr>
              <a:t>Group</a:t>
            </a:r>
            <a:br>
              <a:rPr lang="en-US" sz="2000" b="1" dirty="0" smtClean="0">
                <a:solidFill>
                  <a:schemeClr val="accent4">
                    <a:lumMod val="60000"/>
                    <a:lumOff val="40000"/>
                  </a:schemeClr>
                </a:solidFill>
              </a:rPr>
            </a:br>
            <a:r>
              <a:rPr lang="en-US" sz="2000" dirty="0">
                <a:solidFill>
                  <a:schemeClr val="accent4">
                    <a:lumMod val="60000"/>
                    <a:lumOff val="40000"/>
                  </a:schemeClr>
                </a:solidFill>
              </a:rPr>
              <a:t>Fall 2015 &amp; Spring </a:t>
            </a:r>
            <a:r>
              <a:rPr lang="en-US" sz="2000" dirty="0" smtClean="0">
                <a:solidFill>
                  <a:schemeClr val="accent4">
                    <a:lumMod val="60000"/>
                    <a:lumOff val="40000"/>
                  </a:schemeClr>
                </a:solidFill>
              </a:rPr>
              <a:t>2016</a:t>
            </a:r>
            <a:r>
              <a:rPr lang="en-US" sz="2000" dirty="0">
                <a:solidFill>
                  <a:schemeClr val="accent4">
                    <a:lumMod val="75000"/>
                  </a:schemeClr>
                </a:solidFill>
              </a:rPr>
              <a:t/>
            </a:r>
            <a:br>
              <a:rPr lang="en-US" sz="2000" dirty="0">
                <a:solidFill>
                  <a:schemeClr val="accent4">
                    <a:lumMod val="75000"/>
                  </a:schemeClr>
                </a:solidFill>
              </a:rPr>
            </a:br>
            <a:r>
              <a:rPr lang="en-US" sz="900" dirty="0">
                <a:solidFill>
                  <a:schemeClr val="accent4">
                    <a:lumMod val="75000"/>
                  </a:schemeClr>
                </a:solidFill>
              </a:rPr>
              <a:t/>
            </a:r>
            <a:br>
              <a:rPr lang="en-US" sz="900" dirty="0">
                <a:solidFill>
                  <a:schemeClr val="accent4">
                    <a:lumMod val="75000"/>
                  </a:schemeClr>
                </a:solidFill>
              </a:rPr>
            </a:br>
            <a:endParaRPr lang="en-US" sz="2400" b="1" dirty="0">
              <a:solidFill>
                <a:schemeClr val="accent4">
                  <a:lumMod val="60000"/>
                  <a:lumOff val="40000"/>
                </a:schemeClr>
              </a:solidFill>
            </a:endParaRPr>
          </a:p>
        </p:txBody>
      </p:sp>
      <p:sp>
        <p:nvSpPr>
          <p:cNvPr id="3" name="Content Placeholder 2"/>
          <p:cNvSpPr>
            <a:spLocks noGrp="1"/>
          </p:cNvSpPr>
          <p:nvPr>
            <p:ph idx="1"/>
          </p:nvPr>
        </p:nvSpPr>
        <p:spPr>
          <a:xfrm>
            <a:off x="494270" y="2767018"/>
            <a:ext cx="4126250" cy="3479634"/>
          </a:xfrm>
        </p:spPr>
        <p:txBody>
          <a:bodyPr>
            <a:normAutofit/>
          </a:bodyPr>
          <a:lstStyle/>
          <a:p>
            <a:pPr lvl="0"/>
            <a:r>
              <a:rPr lang="en-US" sz="2400" dirty="0" smtClean="0">
                <a:solidFill>
                  <a:srgbClr val="2D4A5B"/>
                </a:solidFill>
              </a:rPr>
              <a:t>One Course</a:t>
            </a:r>
            <a:endParaRPr lang="en-US" sz="800" dirty="0" smtClean="0">
              <a:solidFill>
                <a:srgbClr val="2D4A5B"/>
              </a:solidFill>
            </a:endParaRPr>
          </a:p>
          <a:p>
            <a:pPr lvl="0"/>
            <a:r>
              <a:rPr lang="en-US" sz="2400" dirty="0" smtClean="0">
                <a:solidFill>
                  <a:srgbClr val="2D4A5B"/>
                </a:solidFill>
              </a:rPr>
              <a:t>Multiple Courses</a:t>
            </a:r>
            <a:endParaRPr lang="en-US" sz="800" dirty="0">
              <a:solidFill>
                <a:srgbClr val="2D4A5B"/>
              </a:solidFill>
            </a:endParaRPr>
          </a:p>
          <a:p>
            <a:pPr lvl="0"/>
            <a:r>
              <a:rPr lang="en-US" sz="2400" dirty="0" smtClean="0">
                <a:solidFill>
                  <a:srgbClr val="2D4A5B"/>
                </a:solidFill>
              </a:rPr>
              <a:t>Curriculum </a:t>
            </a:r>
            <a:r>
              <a:rPr lang="en-US" sz="2400" dirty="0">
                <a:solidFill>
                  <a:srgbClr val="2D4A5B"/>
                </a:solidFill>
              </a:rPr>
              <a:t>S</a:t>
            </a:r>
            <a:r>
              <a:rPr lang="en-US" sz="2400" dirty="0" smtClean="0">
                <a:solidFill>
                  <a:srgbClr val="2D4A5B"/>
                </a:solidFill>
              </a:rPr>
              <a:t>pecific Courses</a:t>
            </a:r>
            <a:endParaRPr lang="en-US" sz="800" dirty="0" smtClean="0">
              <a:solidFill>
                <a:srgbClr val="2D4A5B"/>
              </a:solidFill>
            </a:endParaRPr>
          </a:p>
          <a:p>
            <a:pPr lvl="0"/>
            <a:r>
              <a:rPr lang="en-US" sz="2400" dirty="0" smtClean="0">
                <a:solidFill>
                  <a:srgbClr val="2D4A5B"/>
                </a:solidFill>
              </a:rPr>
              <a:t>Interdisciplinary Courses</a:t>
            </a:r>
            <a:endParaRPr lang="en-US" sz="800" dirty="0" smtClean="0">
              <a:solidFill>
                <a:srgbClr val="2D4A5B"/>
              </a:solidFill>
            </a:endParaRPr>
          </a:p>
          <a:p>
            <a:pPr lvl="0"/>
            <a:r>
              <a:rPr lang="en-US" sz="2400" dirty="0" smtClean="0">
                <a:solidFill>
                  <a:srgbClr val="2D4A5B"/>
                </a:solidFill>
              </a:rPr>
              <a:t>Entire Curriculum</a:t>
            </a:r>
            <a:endParaRPr lang="en-US" sz="2400" dirty="0">
              <a:solidFill>
                <a:srgbClr val="2D4A5B"/>
              </a:solidFill>
            </a:endParaRPr>
          </a:p>
        </p:txBody>
      </p:sp>
      <p:sp>
        <p:nvSpPr>
          <p:cNvPr id="4" name="Title 1"/>
          <p:cNvSpPr txBox="1">
            <a:spLocks/>
          </p:cNvSpPr>
          <p:nvPr/>
        </p:nvSpPr>
        <p:spPr>
          <a:xfrm>
            <a:off x="4670759" y="1617326"/>
            <a:ext cx="382719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600" b="1" dirty="0" smtClean="0">
                <a:solidFill>
                  <a:srgbClr val="618197"/>
                </a:solidFill>
              </a:rPr>
              <a:t>Varied Gen Ed SLOs  </a:t>
            </a:r>
          </a:p>
          <a:p>
            <a:r>
              <a:rPr lang="en-US" sz="2600" b="1" dirty="0" smtClean="0">
                <a:solidFill>
                  <a:srgbClr val="618197"/>
                </a:solidFill>
              </a:rPr>
              <a:t>Assessment Strategies</a:t>
            </a:r>
            <a:endParaRPr lang="en-US" sz="2600" b="1" dirty="0">
              <a:solidFill>
                <a:srgbClr val="618197"/>
              </a:solidFill>
            </a:endParaRPr>
          </a:p>
        </p:txBody>
      </p:sp>
      <p:sp>
        <p:nvSpPr>
          <p:cNvPr id="6" name="Content Placeholder 2"/>
          <p:cNvSpPr txBox="1">
            <a:spLocks/>
          </p:cNvSpPr>
          <p:nvPr/>
        </p:nvSpPr>
        <p:spPr>
          <a:xfrm>
            <a:off x="4545336" y="2738973"/>
            <a:ext cx="3564429" cy="328211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solidFill>
                  <a:srgbClr val="2D4A5B"/>
                </a:solidFill>
              </a:rPr>
              <a:t>Visual Tools</a:t>
            </a:r>
          </a:p>
          <a:p>
            <a:r>
              <a:rPr lang="en-US" sz="2400" dirty="0">
                <a:solidFill>
                  <a:srgbClr val="2D4A5B"/>
                </a:solidFill>
              </a:rPr>
              <a:t>Testing Tools</a:t>
            </a:r>
          </a:p>
          <a:p>
            <a:r>
              <a:rPr lang="en-US" sz="2400" dirty="0">
                <a:solidFill>
                  <a:srgbClr val="2D4A5B"/>
                </a:solidFill>
              </a:rPr>
              <a:t>Assessment Tools</a:t>
            </a:r>
          </a:p>
          <a:p>
            <a:r>
              <a:rPr lang="en-US" sz="2400" dirty="0">
                <a:solidFill>
                  <a:srgbClr val="2D4A5B"/>
                </a:solidFill>
              </a:rPr>
              <a:t>Students Feedback</a:t>
            </a:r>
          </a:p>
          <a:p>
            <a:r>
              <a:rPr lang="en-US" sz="2400" dirty="0">
                <a:solidFill>
                  <a:srgbClr val="2D4A5B"/>
                </a:solidFill>
              </a:rPr>
              <a:t>Faculty Feedback</a:t>
            </a:r>
          </a:p>
          <a:p>
            <a:r>
              <a:rPr lang="en-US" sz="2400" dirty="0">
                <a:solidFill>
                  <a:srgbClr val="2D4A5B"/>
                </a:solidFill>
              </a:rPr>
              <a:t>Reviewing courses on the cyclical </a:t>
            </a:r>
            <a:r>
              <a:rPr lang="en-US" sz="2400" dirty="0" smtClean="0">
                <a:solidFill>
                  <a:srgbClr val="2D4A5B"/>
                </a:solidFill>
              </a:rPr>
              <a:t>basis</a:t>
            </a:r>
            <a:endParaRPr lang="en-US" sz="2400" dirty="0">
              <a:solidFill>
                <a:srgbClr val="2D4A5B"/>
              </a:solidFill>
            </a:endParaRPr>
          </a:p>
        </p:txBody>
      </p:sp>
      <p:sp>
        <p:nvSpPr>
          <p:cNvPr id="7" name="Title 1"/>
          <p:cNvSpPr txBox="1">
            <a:spLocks/>
          </p:cNvSpPr>
          <p:nvPr/>
        </p:nvSpPr>
        <p:spPr>
          <a:xfrm>
            <a:off x="626077" y="1608338"/>
            <a:ext cx="358189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600" b="1" dirty="0" smtClean="0">
                <a:solidFill>
                  <a:srgbClr val="618197"/>
                </a:solidFill>
              </a:rPr>
              <a:t>Approaches to Gen Ed SLOs Implementation</a:t>
            </a:r>
            <a:endParaRPr lang="en-US" sz="2600" b="1" dirty="0">
              <a:solidFill>
                <a:srgbClr val="618197"/>
              </a:solidFill>
            </a:endParaRPr>
          </a:p>
        </p:txBody>
      </p:sp>
    </p:spTree>
    <p:extLst>
      <p:ext uri="{BB962C8B-B14F-4D97-AF65-F5344CB8AC3E}">
        <p14:creationId xmlns:p14="http://schemas.microsoft.com/office/powerpoint/2010/main" val="41291289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2460</TotalTime>
  <Words>1525</Words>
  <Application>Microsoft Macintosh PowerPoint</Application>
  <PresentationFormat>On-screen Show (4:3)</PresentationFormat>
  <Paragraphs>217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Gen Ed Committee Course Coordination Working Group</vt:lpstr>
      <vt:lpstr>Gen Ed Committee     Gen Ed Course Coordination Working Group     Goal:  Department Course Coordination  led by  Department Course Coordination Liaisons</vt:lpstr>
      <vt:lpstr>Gen Ed Committee  Gen Ed Course Coordination Working Group   Goal: Department Course Coordination  </vt:lpstr>
      <vt:lpstr>Two-year Course Coordination Cycle Fall 2014 – Spring 2016 </vt:lpstr>
      <vt:lpstr>PowerPoint Presentation</vt:lpstr>
      <vt:lpstr>PowerPoint Presentation</vt:lpstr>
      <vt:lpstr>PowerPoint Presentation</vt:lpstr>
      <vt:lpstr>PowerPoint Presentation</vt:lpstr>
      <vt:lpstr>School Progress Meetings with Department CC Liaisons Gen Ed CC Working Group Fall 2015 &amp; Spring 2016  </vt:lpstr>
      <vt:lpstr>School Progress Meetings with Department CC Liaisons Gen Ed CC Working Group Fall 2015 &amp; Spring 2016   Outcomes:</vt:lpstr>
      <vt:lpstr>School Progress Meetings with Department CC Liaisons Gen Ed CC Working Group Fall 2015 &amp; Spring 2016  Identified  Challenges</vt:lpstr>
      <vt:lpstr>Next Steps: 2-year Course Coordination Cycle Fall 2016 – Spring 2018 </vt:lpstr>
      <vt:lpstr>School of  Professional Studies</vt:lpstr>
      <vt:lpstr> School of  Professional Studies </vt:lpstr>
      <vt:lpstr>PowerPoint Presentation</vt:lpstr>
      <vt:lpstr>Comments and questions are appreciated.</vt:lpstr>
    </vt:vector>
  </TitlesOfParts>
  <Company>NYCCT, CUNY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Budny</dc:creator>
  <cp:lastModifiedBy>Renata Budny</cp:lastModifiedBy>
  <cp:revision>130</cp:revision>
  <cp:lastPrinted>2016-05-10T00:48:29Z</cp:lastPrinted>
  <dcterms:created xsi:type="dcterms:W3CDTF">2015-12-02T21:10:48Z</dcterms:created>
  <dcterms:modified xsi:type="dcterms:W3CDTF">2016-05-11T03:14:43Z</dcterms:modified>
</cp:coreProperties>
</file>