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3" d="100"/>
          <a:sy n="73" d="100"/>
        </p:scale>
        <p:origin x="147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2/7/2018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2/7/2018</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2/7/2018</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Elements of Fiction</a:t>
            </a:r>
            <a:endParaRPr lang="en-US" dirty="0"/>
          </a:p>
        </p:txBody>
      </p:sp>
      <p:sp>
        <p:nvSpPr>
          <p:cNvPr id="3" name="Subtitle 2"/>
          <p:cNvSpPr>
            <a:spLocks noGrp="1"/>
          </p:cNvSpPr>
          <p:nvPr>
            <p:ph type="subTitle" idx="1"/>
          </p:nvPr>
        </p:nvSpPr>
        <p:spPr/>
        <p:txBody>
          <a:bodyPr/>
          <a:lstStyle/>
          <a:p>
            <a:r>
              <a:rPr lang="en-US" dirty="0" smtClean="0"/>
              <a:t>From “The Elements of Fiction” by Ann </a:t>
            </a:r>
            <a:r>
              <a:rPr lang="en-US" dirty="0" err="1" smtClean="0"/>
              <a:t>Chaters</a:t>
            </a:r>
            <a:endParaRPr lang="en-US" dirty="0"/>
          </a:p>
        </p:txBody>
      </p:sp>
    </p:spTree>
    <p:extLst>
      <p:ext uri="{BB962C8B-B14F-4D97-AF65-F5344CB8AC3E}">
        <p14:creationId xmlns:p14="http://schemas.microsoft.com/office/powerpoint/2010/main" val="14758658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04801" y="5495544"/>
            <a:ext cx="7772400" cy="975052"/>
          </a:xfrm>
        </p:spPr>
        <p:txBody>
          <a:bodyPr/>
          <a:lstStyle/>
          <a:p>
            <a:r>
              <a:rPr lang="en-US" sz="4000" dirty="0" smtClean="0"/>
              <a:t>So just read it!</a:t>
            </a:r>
            <a:endParaRPr lang="en-US" sz="4000" dirty="0"/>
          </a:p>
        </p:txBody>
      </p:sp>
      <p:sp>
        <p:nvSpPr>
          <p:cNvPr id="9" name="Content Placeholder 8"/>
          <p:cNvSpPr>
            <a:spLocks noGrp="1"/>
          </p:cNvSpPr>
          <p:nvPr>
            <p:ph sz="quarter" idx="13"/>
          </p:nvPr>
        </p:nvSpPr>
        <p:spPr/>
        <p:txBody>
          <a:bodyPr>
            <a:normAutofit/>
          </a:bodyPr>
          <a:lstStyle/>
          <a:p>
            <a:r>
              <a:rPr lang="en-US" sz="2800" dirty="0" smtClean="0"/>
              <a:t>“Finding a summary of the plot or a statement of the theme does not mean that you understand a story and so can skip reading it, however. The theme or meaning of any good story is inseparable from the language of the complete narrative. In fact, the way the writer fleshes out a dramatic structure to embody the theme is, in the final sense, the most important achievement of the story, infinitely more significant than the bare theme standing alone in its unconvincing nakedness on a sheet of notebook paper.”</a:t>
            </a:r>
            <a:endParaRPr lang="en-US" sz="2800" dirty="0"/>
          </a:p>
        </p:txBody>
      </p:sp>
    </p:spTree>
    <p:extLst>
      <p:ext uri="{BB962C8B-B14F-4D97-AF65-F5344CB8AC3E}">
        <p14:creationId xmlns:p14="http://schemas.microsoft.com/office/powerpoint/2010/main" val="26072271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a:t>
            </a:r>
            <a:endParaRPr lang="en-US" dirty="0"/>
          </a:p>
        </p:txBody>
      </p:sp>
      <p:sp>
        <p:nvSpPr>
          <p:cNvPr id="3" name="Content Placeholder 2"/>
          <p:cNvSpPr>
            <a:spLocks noGrp="1"/>
          </p:cNvSpPr>
          <p:nvPr>
            <p:ph idx="1"/>
          </p:nvPr>
        </p:nvSpPr>
        <p:spPr/>
        <p:txBody>
          <a:bodyPr/>
          <a:lstStyle/>
          <a:p>
            <a:r>
              <a:rPr lang="en-US" dirty="0" smtClean="0"/>
              <a:t>The sequence of events in a story and their relation to one another as they develop and usually resolve a conflict</a:t>
            </a:r>
          </a:p>
          <a:p>
            <a:pPr lvl="1"/>
            <a:r>
              <a:rPr lang="en-US" dirty="0" smtClean="0"/>
              <a:t>The interaction of character and circumstance</a:t>
            </a:r>
          </a:p>
          <a:p>
            <a:pPr lvl="1"/>
            <a:r>
              <a:rPr lang="en-US" dirty="0" smtClean="0"/>
              <a:t>Usually in a coherent time frame</a:t>
            </a:r>
          </a:p>
          <a:p>
            <a:pPr lvl="1"/>
            <a:endParaRPr lang="en-US" dirty="0"/>
          </a:p>
          <a:p>
            <a:pPr marL="411480" lvl="1" indent="0">
              <a:buNone/>
            </a:pPr>
            <a:endParaRPr lang="en-US" dirty="0" smtClean="0"/>
          </a:p>
          <a:p>
            <a:pPr marL="411480" lvl="1" indent="0">
              <a:buNone/>
            </a:pPr>
            <a:endParaRPr lang="en-US" dirty="0" smtClean="0"/>
          </a:p>
          <a:p>
            <a:r>
              <a:rPr lang="en-US" dirty="0" smtClean="0"/>
              <a:t>Answers </a:t>
            </a:r>
            <a:r>
              <a:rPr lang="en-US" i="1" dirty="0" smtClean="0"/>
              <a:t>what</a:t>
            </a:r>
            <a:r>
              <a:rPr lang="en-US" dirty="0" smtClean="0"/>
              <a:t> happens</a:t>
            </a:r>
          </a:p>
          <a:p>
            <a:r>
              <a:rPr lang="en-US" dirty="0" smtClean="0"/>
              <a:t>Answers </a:t>
            </a:r>
            <a:r>
              <a:rPr lang="en-US" i="1" dirty="0" smtClean="0"/>
              <a:t>why </a:t>
            </a:r>
            <a:r>
              <a:rPr lang="en-US" dirty="0" smtClean="0"/>
              <a:t>did it happen</a:t>
            </a:r>
            <a:endParaRPr lang="en-US" dirty="0"/>
          </a:p>
        </p:txBody>
      </p:sp>
      <p:pic>
        <p:nvPicPr>
          <p:cNvPr id="4" name="Picture 3" descr="IMG_0272.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117175" y="3210857"/>
            <a:ext cx="4253257" cy="3189943"/>
          </a:xfrm>
          <a:prstGeom prst="rect">
            <a:avLst/>
          </a:prstGeom>
        </p:spPr>
      </p:pic>
    </p:spTree>
    <p:extLst>
      <p:ext uri="{BB962C8B-B14F-4D97-AF65-F5344CB8AC3E}">
        <p14:creationId xmlns:p14="http://schemas.microsoft.com/office/powerpoint/2010/main" val="20551379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a:t>
            </a:r>
            <a:endParaRPr lang="en-US" dirty="0"/>
          </a:p>
        </p:txBody>
      </p:sp>
      <p:sp>
        <p:nvSpPr>
          <p:cNvPr id="3" name="Content Placeholder 2"/>
          <p:cNvSpPr>
            <a:spLocks noGrp="1"/>
          </p:cNvSpPr>
          <p:nvPr>
            <p:ph idx="1"/>
          </p:nvPr>
        </p:nvSpPr>
        <p:spPr/>
        <p:txBody>
          <a:bodyPr/>
          <a:lstStyle/>
          <a:p>
            <a:r>
              <a:rPr lang="en-US" dirty="0" smtClean="0"/>
              <a:t>The people who make something happen or produce an effect</a:t>
            </a:r>
          </a:p>
          <a:p>
            <a:r>
              <a:rPr lang="en-US" dirty="0" smtClean="0"/>
              <a:t>They perform the action of the plot</a:t>
            </a:r>
          </a:p>
          <a:p>
            <a:r>
              <a:rPr lang="en-US" dirty="0" smtClean="0"/>
              <a:t>Created by details about</a:t>
            </a:r>
          </a:p>
          <a:p>
            <a:pPr lvl="1"/>
            <a:r>
              <a:rPr lang="en-US" dirty="0" smtClean="0"/>
              <a:t>Appearance</a:t>
            </a:r>
          </a:p>
          <a:p>
            <a:pPr lvl="1"/>
            <a:r>
              <a:rPr lang="en-US" dirty="0" smtClean="0"/>
              <a:t>Actions</a:t>
            </a:r>
          </a:p>
          <a:p>
            <a:pPr lvl="1"/>
            <a:r>
              <a:rPr lang="en-US" dirty="0" smtClean="0"/>
              <a:t>Responses</a:t>
            </a:r>
          </a:p>
          <a:p>
            <a:pPr marL="114300" indent="0">
              <a:buNone/>
            </a:pPr>
            <a:endParaRPr lang="en-US" dirty="0"/>
          </a:p>
        </p:txBody>
      </p:sp>
    </p:spTree>
    <p:extLst>
      <p:ext uri="{BB962C8B-B14F-4D97-AF65-F5344CB8AC3E}">
        <p14:creationId xmlns:p14="http://schemas.microsoft.com/office/powerpoint/2010/main" val="41584956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Character</a:t>
            </a:r>
            <a:endParaRPr lang="en-US" dirty="0"/>
          </a:p>
        </p:txBody>
      </p:sp>
      <p:sp>
        <p:nvSpPr>
          <p:cNvPr id="6" name="Content Placeholder 5"/>
          <p:cNvSpPr>
            <a:spLocks noGrp="1"/>
          </p:cNvSpPr>
          <p:nvPr>
            <p:ph sz="half" idx="2"/>
          </p:nvPr>
        </p:nvSpPr>
        <p:spPr>
          <a:xfrm>
            <a:off x="457200" y="3809790"/>
            <a:ext cx="3657600" cy="2482674"/>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Dynamic</a:t>
            </a:r>
          </a:p>
          <a:p>
            <a:pPr lvl="1"/>
            <a:r>
              <a:rPr lang="en-US" dirty="0" smtClean="0"/>
              <a:t>Character changes in the course of the story</a:t>
            </a:r>
            <a:endParaRPr lang="en-US" dirty="0"/>
          </a:p>
        </p:txBody>
      </p:sp>
      <p:sp>
        <p:nvSpPr>
          <p:cNvPr id="8" name="Content Placeholder 7"/>
          <p:cNvSpPr>
            <a:spLocks noGrp="1"/>
          </p:cNvSpPr>
          <p:nvPr>
            <p:ph sz="quarter" idx="4"/>
          </p:nvPr>
        </p:nvSpPr>
        <p:spPr>
          <a:xfrm>
            <a:off x="4437681" y="3809790"/>
            <a:ext cx="3657600" cy="2482674"/>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Static</a:t>
            </a:r>
          </a:p>
          <a:p>
            <a:pPr lvl="1"/>
            <a:r>
              <a:rPr lang="en-US" dirty="0" smtClean="0"/>
              <a:t>Character remains the same throughout</a:t>
            </a:r>
            <a:endParaRPr lang="en-US" dirty="0"/>
          </a:p>
        </p:txBody>
      </p:sp>
      <p:sp>
        <p:nvSpPr>
          <p:cNvPr id="9" name="Content Placeholder 5"/>
          <p:cNvSpPr>
            <a:spLocks noGrp="1"/>
          </p:cNvSpPr>
          <p:nvPr/>
        </p:nvSpPr>
        <p:spPr>
          <a:xfrm>
            <a:off x="457200" y="1417637"/>
            <a:ext cx="3657600" cy="22213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6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6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9pPr>
          </a:lstStyle>
          <a:p>
            <a:r>
              <a:rPr lang="en-US" dirty="0" smtClean="0"/>
              <a:t>Round</a:t>
            </a:r>
          </a:p>
          <a:p>
            <a:pPr lvl="1"/>
            <a:r>
              <a:rPr lang="en-US" dirty="0" smtClean="0"/>
              <a:t>Complex, real, capable of alternatives, believable responses to situations</a:t>
            </a:r>
            <a:endParaRPr lang="en-US" dirty="0"/>
          </a:p>
        </p:txBody>
      </p:sp>
      <p:sp>
        <p:nvSpPr>
          <p:cNvPr id="10" name="Content Placeholder 5"/>
          <p:cNvSpPr>
            <a:spLocks noGrp="1"/>
          </p:cNvSpPr>
          <p:nvPr/>
        </p:nvSpPr>
        <p:spPr>
          <a:xfrm>
            <a:off x="4419600" y="1417637"/>
            <a:ext cx="3657600" cy="22773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6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6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9pPr>
          </a:lstStyle>
          <a:p>
            <a:r>
              <a:rPr lang="en-US" dirty="0" smtClean="0"/>
              <a:t>Flat</a:t>
            </a:r>
          </a:p>
          <a:p>
            <a:pPr lvl="1"/>
            <a:r>
              <a:rPr lang="en-US" dirty="0" smtClean="0"/>
              <a:t>Lacking depth, undeveloped</a:t>
            </a:r>
            <a:endParaRPr lang="en-US" dirty="0"/>
          </a:p>
        </p:txBody>
      </p:sp>
    </p:spTree>
    <p:extLst>
      <p:ext uri="{BB962C8B-B14F-4D97-AF65-F5344CB8AC3E}">
        <p14:creationId xmlns:p14="http://schemas.microsoft.com/office/powerpoint/2010/main" val="32407995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Setting</a:t>
            </a:r>
            <a:endParaRPr lang="en-US" dirty="0"/>
          </a:p>
        </p:txBody>
      </p:sp>
      <p:sp>
        <p:nvSpPr>
          <p:cNvPr id="8" name="Content Placeholder 7"/>
          <p:cNvSpPr>
            <a:spLocks noGrp="1"/>
          </p:cNvSpPr>
          <p:nvPr>
            <p:ph sz="half" idx="1"/>
          </p:nvPr>
        </p:nvSpPr>
        <p:spPr/>
        <p:txBody>
          <a:bodyPr>
            <a:normAutofit fontScale="92500" lnSpcReduction="10000"/>
          </a:bodyPr>
          <a:lstStyle/>
          <a:p>
            <a:r>
              <a:rPr lang="en-US" dirty="0" smtClean="0"/>
              <a:t>The place and time of the story</a:t>
            </a:r>
          </a:p>
          <a:p>
            <a:r>
              <a:rPr lang="en-US" dirty="0" smtClean="0"/>
              <a:t>The illusion of a solid world in which the story takes place</a:t>
            </a:r>
          </a:p>
          <a:p>
            <a:r>
              <a:rPr lang="en-US" dirty="0" smtClean="0"/>
              <a:t>A sense of place is necessary for readers to engage in the characters’ situations</a:t>
            </a:r>
          </a:p>
          <a:p>
            <a:r>
              <a:rPr lang="en-US" dirty="0" smtClean="0"/>
              <a:t>Has dramatic use</a:t>
            </a:r>
          </a:p>
          <a:p>
            <a:pPr lvl="1"/>
            <a:r>
              <a:rPr lang="en-US" dirty="0" smtClean="0"/>
              <a:t>Affects the characters or plot</a:t>
            </a:r>
            <a:endParaRPr lang="en-US" dirty="0"/>
          </a:p>
        </p:txBody>
      </p:sp>
      <p:pic>
        <p:nvPicPr>
          <p:cNvPr id="10" name="Content Placeholder 9" descr="IMG_0310.JPG"/>
          <p:cNvPicPr>
            <a:picLocks noGrp="1" noChangeAspect="1"/>
          </p:cNvPicPr>
          <p:nvPr>
            <p:ph sz="half" idx="2"/>
          </p:nvPr>
        </p:nvPicPr>
        <p:blipFill>
          <a:blip r:embed="rId2" cstate="email">
            <a:extLst>
              <a:ext uri="{28A0092B-C50C-407E-A947-70E740481C1C}">
                <a14:useLocalDpi xmlns:a14="http://schemas.microsoft.com/office/drawing/2010/main" val="0"/>
              </a:ext>
            </a:extLst>
          </a:blip>
          <a:srcRect l="10152" r="10152"/>
          <a:stretch>
            <a:fillRect/>
          </a:stretch>
        </p:blipFill>
        <p:spPr/>
      </p:pic>
    </p:spTree>
    <p:extLst>
      <p:ext uri="{BB962C8B-B14F-4D97-AF65-F5344CB8AC3E}">
        <p14:creationId xmlns:p14="http://schemas.microsoft.com/office/powerpoint/2010/main" val="34192246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of view</a:t>
            </a:r>
            <a:endParaRPr lang="en-US" dirty="0"/>
          </a:p>
        </p:txBody>
      </p:sp>
      <p:sp>
        <p:nvSpPr>
          <p:cNvPr id="8" name="Text Placeholder 7"/>
          <p:cNvSpPr>
            <a:spLocks noGrp="1"/>
          </p:cNvSpPr>
          <p:nvPr>
            <p:ph type="body" idx="1"/>
          </p:nvPr>
        </p:nvSpPr>
        <p:spPr>
          <a:xfrm>
            <a:off x="457200" y="1535113"/>
            <a:ext cx="3657600" cy="1488530"/>
          </a:xfrm>
        </p:spPr>
        <p:txBody>
          <a:bodyPr/>
          <a:lstStyle/>
          <a:p>
            <a:r>
              <a:rPr lang="en-US" dirty="0" smtClean="0"/>
              <a:t>First-person narration</a:t>
            </a:r>
          </a:p>
          <a:p>
            <a:r>
              <a:rPr lang="en-US" dirty="0" smtClean="0"/>
              <a:t>“I”</a:t>
            </a:r>
          </a:p>
          <a:p>
            <a:r>
              <a:rPr lang="en-US" dirty="0" smtClean="0"/>
              <a:t>Narrator, participant</a:t>
            </a:r>
            <a:endParaRPr lang="en-US" dirty="0"/>
          </a:p>
        </p:txBody>
      </p:sp>
      <p:sp>
        <p:nvSpPr>
          <p:cNvPr id="3" name="Content Placeholder 2"/>
          <p:cNvSpPr>
            <a:spLocks noGrp="1"/>
          </p:cNvSpPr>
          <p:nvPr>
            <p:ph sz="half" idx="2"/>
          </p:nvPr>
        </p:nvSpPr>
        <p:spPr>
          <a:xfrm>
            <a:off x="457200" y="3220181"/>
            <a:ext cx="3657600" cy="2905982"/>
          </a:xfrm>
        </p:spPr>
        <p:txBody>
          <a:bodyPr/>
          <a:lstStyle/>
          <a:p>
            <a:r>
              <a:rPr lang="en-US" dirty="0" smtClean="0"/>
              <a:t>A major character</a:t>
            </a:r>
          </a:p>
          <a:p>
            <a:r>
              <a:rPr lang="en-US" dirty="0" smtClean="0"/>
              <a:t>A minor character</a:t>
            </a:r>
          </a:p>
          <a:p>
            <a:r>
              <a:rPr lang="en-US" dirty="0" smtClean="0"/>
              <a:t>Limited authority</a:t>
            </a:r>
          </a:p>
          <a:p>
            <a:r>
              <a:rPr lang="en-US" dirty="0" smtClean="0"/>
              <a:t>Not always trustworthy</a:t>
            </a:r>
          </a:p>
          <a:p>
            <a:pPr marL="114300" indent="0">
              <a:buNone/>
            </a:pPr>
            <a:endParaRPr lang="en-US" dirty="0"/>
          </a:p>
        </p:txBody>
      </p:sp>
      <p:sp>
        <p:nvSpPr>
          <p:cNvPr id="9" name="Text Placeholder 8"/>
          <p:cNvSpPr>
            <a:spLocks noGrp="1"/>
          </p:cNvSpPr>
          <p:nvPr>
            <p:ph type="body" sz="quarter" idx="3"/>
          </p:nvPr>
        </p:nvSpPr>
        <p:spPr>
          <a:xfrm>
            <a:off x="4419600" y="1535113"/>
            <a:ext cx="3657600" cy="1488530"/>
          </a:xfrm>
        </p:spPr>
        <p:txBody>
          <a:bodyPr/>
          <a:lstStyle/>
          <a:p>
            <a:r>
              <a:rPr lang="en-US" dirty="0" smtClean="0"/>
              <a:t>Third-person narration</a:t>
            </a:r>
          </a:p>
          <a:p>
            <a:r>
              <a:rPr lang="en-US" dirty="0" smtClean="0"/>
              <a:t>“he,” “she,” “they”</a:t>
            </a:r>
          </a:p>
          <a:p>
            <a:r>
              <a:rPr lang="en-US" dirty="0" smtClean="0"/>
              <a:t>Narrator, nonparticipant</a:t>
            </a:r>
            <a:endParaRPr lang="en-US" dirty="0"/>
          </a:p>
        </p:txBody>
      </p:sp>
      <p:sp>
        <p:nvSpPr>
          <p:cNvPr id="10" name="Content Placeholder 9"/>
          <p:cNvSpPr>
            <a:spLocks noGrp="1"/>
          </p:cNvSpPr>
          <p:nvPr>
            <p:ph sz="quarter" idx="4"/>
          </p:nvPr>
        </p:nvSpPr>
        <p:spPr>
          <a:xfrm>
            <a:off x="4419600" y="3220180"/>
            <a:ext cx="3657600" cy="3386479"/>
          </a:xfrm>
        </p:spPr>
        <p:txBody>
          <a:bodyPr>
            <a:normAutofit lnSpcReduction="10000"/>
          </a:bodyPr>
          <a:lstStyle/>
          <a:p>
            <a:r>
              <a:rPr lang="en-US" dirty="0" smtClean="0"/>
              <a:t>Omniscient (sees into the minds of all characters)</a:t>
            </a:r>
          </a:p>
          <a:p>
            <a:r>
              <a:rPr lang="en-US" dirty="0" smtClean="0"/>
              <a:t>Limited omniscient (sees into one or two of the characters’ minds)</a:t>
            </a:r>
          </a:p>
          <a:p>
            <a:r>
              <a:rPr lang="en-US" dirty="0" smtClean="0"/>
              <a:t>Objective (sees into none of the characters’ minds, detached)</a:t>
            </a:r>
            <a:endParaRPr lang="en-US" dirty="0"/>
          </a:p>
        </p:txBody>
      </p:sp>
    </p:spTree>
    <p:extLst>
      <p:ext uri="{BB962C8B-B14F-4D97-AF65-F5344CB8AC3E}">
        <p14:creationId xmlns:p14="http://schemas.microsoft.com/office/powerpoint/2010/main" val="12500303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Style and Voice</a:t>
            </a:r>
            <a:endParaRPr lang="en-US" dirty="0"/>
          </a:p>
        </p:txBody>
      </p:sp>
      <p:sp>
        <p:nvSpPr>
          <p:cNvPr id="7" name="Content Placeholder 6"/>
          <p:cNvSpPr>
            <a:spLocks noGrp="1"/>
          </p:cNvSpPr>
          <p:nvPr>
            <p:ph sz="half" idx="1"/>
          </p:nvPr>
        </p:nvSpPr>
        <p:spPr/>
        <p:txBody>
          <a:bodyPr/>
          <a:lstStyle/>
          <a:p>
            <a:r>
              <a:rPr lang="en-US" dirty="0" smtClean="0"/>
              <a:t>Style</a:t>
            </a:r>
          </a:p>
          <a:p>
            <a:pPr lvl="1"/>
            <a:r>
              <a:rPr lang="en-US" dirty="0" smtClean="0"/>
              <a:t>The characteristic way an author uses language</a:t>
            </a:r>
          </a:p>
          <a:p>
            <a:pPr lvl="1"/>
            <a:r>
              <a:rPr lang="en-US" dirty="0" smtClean="0"/>
              <a:t>Rhetorical patterns (sentence length/complexity, word choice, placement, punctuation)</a:t>
            </a:r>
            <a:endParaRPr lang="en-US" dirty="0"/>
          </a:p>
        </p:txBody>
      </p:sp>
      <p:sp>
        <p:nvSpPr>
          <p:cNvPr id="8" name="Content Placeholder 7"/>
          <p:cNvSpPr>
            <a:spLocks noGrp="1"/>
          </p:cNvSpPr>
          <p:nvPr>
            <p:ph sz="half" idx="2"/>
          </p:nvPr>
        </p:nvSpPr>
        <p:spPr/>
        <p:txBody>
          <a:bodyPr/>
          <a:lstStyle/>
          <a:p>
            <a:r>
              <a:rPr lang="en-US" dirty="0" smtClean="0"/>
              <a:t>Voice</a:t>
            </a:r>
          </a:p>
          <a:p>
            <a:pPr lvl="1"/>
            <a:r>
              <a:rPr lang="en-US" dirty="0" smtClean="0"/>
              <a:t>The total effect of the author’s rhetorical or stylistic choices</a:t>
            </a:r>
            <a:endParaRPr lang="en-US" dirty="0"/>
          </a:p>
        </p:txBody>
      </p:sp>
    </p:spTree>
    <p:extLst>
      <p:ext uri="{BB962C8B-B14F-4D97-AF65-F5344CB8AC3E}">
        <p14:creationId xmlns:p14="http://schemas.microsoft.com/office/powerpoint/2010/main" val="18979234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2684"/>
            <a:ext cx="7620000" cy="5418116"/>
          </a:xfrm>
        </p:spPr>
        <p:txBody>
          <a:bodyPr/>
          <a:lstStyle/>
          <a:p>
            <a:r>
              <a:rPr lang="en-US" dirty="0" smtClean="0"/>
              <a:t>Tone</a:t>
            </a:r>
          </a:p>
          <a:p>
            <a:pPr lvl="1"/>
            <a:r>
              <a:rPr lang="en-US" dirty="0" smtClean="0"/>
              <a:t>Conveys the author’s unstated attitudes toward the story</a:t>
            </a:r>
          </a:p>
          <a:p>
            <a:pPr marL="411480" lvl="1" indent="0">
              <a:buNone/>
            </a:pPr>
            <a:endParaRPr lang="en-US" dirty="0" smtClean="0"/>
          </a:p>
          <a:p>
            <a:r>
              <a:rPr lang="en-US" dirty="0" smtClean="0"/>
              <a:t>Symbol</a:t>
            </a:r>
          </a:p>
          <a:p>
            <a:pPr lvl="1"/>
            <a:r>
              <a:rPr lang="en-US" dirty="0" smtClean="0"/>
              <a:t>Anything in a story’s setting, plot or characterization that suggests an abstract meaning to the reader in addition to its literal significance</a:t>
            </a:r>
          </a:p>
          <a:p>
            <a:pPr marL="411480" lvl="1" indent="0">
              <a:buNone/>
            </a:pPr>
            <a:endParaRPr lang="en-US" dirty="0" smtClean="0"/>
          </a:p>
          <a:p>
            <a:r>
              <a:rPr lang="en-US" dirty="0" smtClean="0"/>
              <a:t>Allegory</a:t>
            </a:r>
          </a:p>
          <a:p>
            <a:pPr lvl="1"/>
            <a:r>
              <a:rPr lang="en-US" dirty="0" smtClean="0"/>
              <a:t>When all of the characters, places, things, and events represent symbolic qualities, and their interactions are meant to reveal a moral truth</a:t>
            </a:r>
            <a:endParaRPr lang="en-US" dirty="0"/>
          </a:p>
        </p:txBody>
      </p:sp>
    </p:spTree>
    <p:extLst>
      <p:ext uri="{BB962C8B-B14F-4D97-AF65-F5344CB8AC3E}">
        <p14:creationId xmlns:p14="http://schemas.microsoft.com/office/powerpoint/2010/main" val="9414662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7"/>
            <a:ext cx="7620000" cy="1373247"/>
          </a:xfrm>
        </p:spPr>
        <p:txBody>
          <a:bodyPr/>
          <a:lstStyle/>
          <a:p>
            <a:r>
              <a:rPr lang="en-US" dirty="0" smtClean="0"/>
              <a:t>Theme: </a:t>
            </a:r>
            <a:r>
              <a:rPr lang="en-US" sz="3600" dirty="0"/>
              <a:t>A generalization about the meaning of a story</a:t>
            </a:r>
            <a:br>
              <a:rPr lang="en-US" sz="3600" dirty="0"/>
            </a:br>
            <a:endParaRPr lang="en-US" sz="3600" dirty="0"/>
          </a:p>
        </p:txBody>
      </p:sp>
      <p:sp>
        <p:nvSpPr>
          <p:cNvPr id="6" name="Text Placeholder 5"/>
          <p:cNvSpPr>
            <a:spLocks noGrp="1"/>
          </p:cNvSpPr>
          <p:nvPr>
            <p:ph type="body" idx="1"/>
          </p:nvPr>
        </p:nvSpPr>
        <p:spPr/>
        <p:txBody>
          <a:bodyPr/>
          <a:lstStyle/>
          <a:p>
            <a:r>
              <a:rPr lang="en-US" sz="2800" dirty="0" smtClean="0"/>
              <a:t>First…</a:t>
            </a:r>
            <a:endParaRPr lang="en-US" sz="2800" dirty="0"/>
          </a:p>
        </p:txBody>
      </p:sp>
      <p:sp>
        <p:nvSpPr>
          <p:cNvPr id="3" name="Content Placeholder 2"/>
          <p:cNvSpPr>
            <a:spLocks noGrp="1"/>
          </p:cNvSpPr>
          <p:nvPr>
            <p:ph sz="half" idx="2"/>
          </p:nvPr>
        </p:nvSpPr>
        <p:spPr>
          <a:xfrm>
            <a:off x="457200" y="2313087"/>
            <a:ext cx="3657600" cy="3813076"/>
          </a:xfrm>
        </p:spPr>
        <p:txBody>
          <a:bodyPr>
            <a:normAutofit/>
          </a:bodyPr>
          <a:lstStyle/>
          <a:p>
            <a:pPr marL="114300" indent="0">
              <a:buNone/>
            </a:pPr>
            <a:endParaRPr lang="en-US" dirty="0"/>
          </a:p>
          <a:p>
            <a:r>
              <a:rPr lang="en-US" dirty="0"/>
              <a:t>“Boil down” the meaning of a story to one sentence</a:t>
            </a:r>
          </a:p>
          <a:p>
            <a:endParaRPr lang="en-US" dirty="0"/>
          </a:p>
        </p:txBody>
      </p:sp>
      <p:sp>
        <p:nvSpPr>
          <p:cNvPr id="7" name="Text Placeholder 6"/>
          <p:cNvSpPr>
            <a:spLocks noGrp="1"/>
          </p:cNvSpPr>
          <p:nvPr>
            <p:ph type="body" sz="quarter" idx="3"/>
          </p:nvPr>
        </p:nvSpPr>
        <p:spPr/>
        <p:txBody>
          <a:bodyPr/>
          <a:lstStyle/>
          <a:p>
            <a:r>
              <a:rPr lang="en-US" sz="2800" dirty="0" smtClean="0"/>
              <a:t>Then…</a:t>
            </a:r>
            <a:endParaRPr lang="en-US" sz="2800" dirty="0"/>
          </a:p>
        </p:txBody>
      </p:sp>
      <p:sp>
        <p:nvSpPr>
          <p:cNvPr id="5" name="Content Placeholder 4"/>
          <p:cNvSpPr>
            <a:spLocks noGrp="1"/>
          </p:cNvSpPr>
          <p:nvPr>
            <p:ph sz="quarter" idx="4"/>
          </p:nvPr>
        </p:nvSpPr>
        <p:spPr>
          <a:xfrm>
            <a:off x="4419600" y="2585215"/>
            <a:ext cx="3657600" cy="3540948"/>
          </a:xfrm>
        </p:spPr>
        <p:txBody>
          <a:bodyPr>
            <a:normAutofit/>
          </a:bodyPr>
          <a:lstStyle/>
          <a:p>
            <a:r>
              <a:rPr lang="en-US" dirty="0"/>
              <a:t>Check to see if this statement is true to any and all of the specific details in the narrative</a:t>
            </a:r>
          </a:p>
          <a:p>
            <a:endParaRPr lang="en-US" dirty="0"/>
          </a:p>
        </p:txBody>
      </p:sp>
    </p:spTree>
    <p:extLst>
      <p:ext uri="{BB962C8B-B14F-4D97-AF65-F5344CB8AC3E}">
        <p14:creationId xmlns:p14="http://schemas.microsoft.com/office/powerpoint/2010/main" val="21756958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54</TotalTime>
  <Words>475</Words>
  <Application>Microsoft Office PowerPoint</Application>
  <PresentationFormat>On-screen Show (4:3)</PresentationFormat>
  <Paragraphs>69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Cambria</vt:lpstr>
      <vt:lpstr>Adjacency</vt:lpstr>
      <vt:lpstr>The Elements of Fiction</vt:lpstr>
      <vt:lpstr>Plot</vt:lpstr>
      <vt:lpstr>Character</vt:lpstr>
      <vt:lpstr>Character</vt:lpstr>
      <vt:lpstr>Setting</vt:lpstr>
      <vt:lpstr>Point of view</vt:lpstr>
      <vt:lpstr>Style and Voice</vt:lpstr>
      <vt:lpstr>PowerPoint Presentation</vt:lpstr>
      <vt:lpstr>Theme: A generalization about the meaning of a story </vt:lpstr>
      <vt:lpstr>So just read 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Elements of Fiction</dc:title>
  <dc:creator>Laura Westengard</dc:creator>
  <cp:lastModifiedBy>Ruth Garcia</cp:lastModifiedBy>
  <cp:revision>29</cp:revision>
  <dcterms:created xsi:type="dcterms:W3CDTF">2013-01-29T02:22:23Z</dcterms:created>
  <dcterms:modified xsi:type="dcterms:W3CDTF">2018-02-07T14:55:23Z</dcterms:modified>
</cp:coreProperties>
</file>