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7"/>
  </p:normalViewPr>
  <p:slideViewPr>
    <p:cSldViewPr snapToGrid="0" snapToObjects="1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170EF-115E-954E-A03D-26F4F488154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EF877-0DEF-D747-8F3B-7B63E415B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F877-0DEF-D747-8F3B-7B63E415BC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F877-0DEF-D747-8F3B-7B63E415BC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0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6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2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7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322A-2BA9-4941-9B10-0E8F6EA1F4D6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6D08-33A2-FB46-A363-FC1423EF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Storytelling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writer’s purpose might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understand what </a:t>
            </a:r>
            <a:r>
              <a:rPr lang="en-US" dirty="0" smtClean="0"/>
              <a:t>happened </a:t>
            </a:r>
            <a:r>
              <a:rPr lang="en-US" dirty="0"/>
              <a:t>and why, perhaps to confront unconscious and possibly uncomplimentary </a:t>
            </a:r>
            <a:r>
              <a:rPr lang="en-US" dirty="0" smtClean="0"/>
              <a:t>motives </a:t>
            </a:r>
          </a:p>
          <a:p>
            <a:r>
              <a:rPr lang="en-US" dirty="0" smtClean="0"/>
              <a:t>to </a:t>
            </a:r>
            <a:r>
              <a:rPr lang="en-US" dirty="0"/>
              <a:t>relive an intense </a:t>
            </a:r>
            <a:r>
              <a:rPr lang="en-US" dirty="0" smtClean="0"/>
              <a:t>experience</a:t>
            </a:r>
            <a:r>
              <a:rPr lang="en-US" dirty="0"/>
              <a:t> </a:t>
            </a:r>
            <a:r>
              <a:rPr lang="en-US" dirty="0" smtClean="0"/>
              <a:t>that might resonate with readers and lead them to reflect on similar experiences of their own</a:t>
            </a:r>
          </a:p>
          <a:p>
            <a:r>
              <a:rPr lang="en-US" dirty="0" smtClean="0"/>
              <a:t>to use personal experience as an example that readers are likely to understand/relate to</a:t>
            </a:r>
          </a:p>
          <a:p>
            <a:r>
              <a:rPr lang="en-US" dirty="0" smtClean="0"/>
              <a:t>to </a:t>
            </a:r>
            <a:r>
              <a:rPr lang="en-US" dirty="0"/>
              <a:t>work through complex and ambivalent </a:t>
            </a:r>
            <a:r>
              <a:rPr lang="en-US" dirty="0" smtClean="0"/>
              <a:t>feelings </a:t>
            </a:r>
          </a:p>
          <a:p>
            <a:r>
              <a:rPr lang="en-US" dirty="0" smtClean="0"/>
              <a:t>to </a:t>
            </a:r>
            <a:r>
              <a:rPr lang="en-US" dirty="0"/>
              <a:t>win over readers, perhaps to justify or rationalize choices made, actions taken, or words </a:t>
            </a:r>
            <a:r>
              <a:rPr lang="en-US" dirty="0" smtClean="0"/>
              <a:t>used </a:t>
            </a:r>
          </a:p>
          <a:p>
            <a:r>
              <a:rPr lang="en-US" dirty="0" smtClean="0"/>
              <a:t>to </a:t>
            </a:r>
            <a:r>
              <a:rPr lang="en-US" dirty="0"/>
              <a:t>reflect on cultural attitudes at the time the event occurred, perhaps in contrast to current ways of </a:t>
            </a:r>
            <a:r>
              <a:rPr lang="en-US" dirty="0" smtClean="0"/>
              <a:t>thinking </a:t>
            </a:r>
          </a:p>
          <a:p>
            <a:endParaRPr lang="en-US" dirty="0"/>
          </a:p>
          <a:p>
            <a:r>
              <a:rPr lang="en-US" dirty="0" smtClean="0"/>
              <a:t>When reading, you should always ask yourself: What seems to be the writer’s purpose?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5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reading, you should also, ask yourself:</a:t>
            </a:r>
          </a:p>
          <a:p>
            <a:pPr lvl="1"/>
            <a:r>
              <a:rPr lang="en-US" dirty="0" smtClean="0"/>
              <a:t>What does the writer assume about the audience? </a:t>
            </a:r>
          </a:p>
          <a:p>
            <a:pPr lvl="1"/>
            <a:r>
              <a:rPr lang="en-US" dirty="0" smtClean="0"/>
              <a:t>How does the writer want the reader to react?</a:t>
            </a:r>
          </a:p>
          <a:p>
            <a:pPr lvl="1"/>
            <a:endParaRPr lang="en-US" dirty="0"/>
          </a:p>
          <a:p>
            <a:r>
              <a:rPr lang="en-US" dirty="0" smtClean="0"/>
              <a:t>Perhaps the writer assumes that :</a:t>
            </a:r>
          </a:p>
          <a:p>
            <a:pPr lvl="1"/>
            <a:r>
              <a:rPr lang="en-US" dirty="0" smtClean="0"/>
              <a:t>readers </a:t>
            </a:r>
            <a:r>
              <a:rPr lang="en-US" dirty="0"/>
              <a:t>will have had similar experiences </a:t>
            </a:r>
            <a:endParaRPr lang="en-US" dirty="0" smtClean="0"/>
          </a:p>
          <a:p>
            <a:pPr lvl="1"/>
            <a:r>
              <a:rPr lang="en-US" dirty="0" smtClean="0"/>
              <a:t>readers will </a:t>
            </a:r>
            <a:r>
              <a:rPr lang="en-US" dirty="0"/>
              <a:t>see the writer as innocent, well meaning, a victim, or something </a:t>
            </a:r>
            <a:r>
              <a:rPr lang="en-US" dirty="0" smtClean="0"/>
              <a:t>else </a:t>
            </a:r>
          </a:p>
          <a:p>
            <a:pPr lvl="1"/>
            <a:r>
              <a:rPr lang="en-US" dirty="0" smtClean="0"/>
              <a:t>readers </a:t>
            </a:r>
            <a:r>
              <a:rPr lang="en-US" dirty="0"/>
              <a:t>will laugh with and not at the </a:t>
            </a:r>
            <a:r>
              <a:rPr lang="en-US" dirty="0" smtClean="0"/>
              <a:t>writer</a:t>
            </a:r>
          </a:p>
          <a:p>
            <a:pPr lvl="1"/>
            <a:r>
              <a:rPr lang="en-US" dirty="0" smtClean="0"/>
              <a:t>readers </a:t>
            </a:r>
            <a:r>
              <a:rPr lang="en-US" dirty="0"/>
              <a:t>will reflect on the cultural context in which the event occurred and how it influenced the </a:t>
            </a:r>
            <a:r>
              <a:rPr lang="en-US" dirty="0" smtClean="0"/>
              <a:t>writer </a:t>
            </a:r>
          </a:p>
          <a:p>
            <a:r>
              <a:rPr lang="en-US" dirty="0" smtClean="0"/>
              <a:t>The writer might want the reader to:</a:t>
            </a:r>
          </a:p>
          <a:p>
            <a:pPr lvl="1"/>
            <a:r>
              <a:rPr lang="en-US" dirty="0" smtClean="0"/>
              <a:t>Understand and empathize with the writer</a:t>
            </a:r>
          </a:p>
          <a:p>
            <a:pPr lvl="1"/>
            <a:r>
              <a:rPr lang="en-US" dirty="0" smtClean="0"/>
              <a:t>Rethink similar experiences of their own</a:t>
            </a:r>
          </a:p>
          <a:p>
            <a:pPr lvl="1"/>
            <a:r>
              <a:rPr lang="en-US" dirty="0" smtClean="0"/>
              <a:t>See writer’s experience as part of a larger social phenomenon</a:t>
            </a:r>
          </a:p>
          <a:p>
            <a:pPr lvl="1"/>
            <a:r>
              <a:rPr lang="en-US" dirty="0" smtClean="0"/>
              <a:t>Assess how the </a:t>
            </a:r>
            <a:r>
              <a:rPr lang="en-US" smtClean="0"/>
              <a:t>story applies to other people and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Well-Told Story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dirty="0" smtClean="0"/>
              <a:t>ivid </a:t>
            </a:r>
            <a:r>
              <a:rPr lang="en-US" dirty="0"/>
              <a:t>D</a:t>
            </a:r>
            <a:r>
              <a:rPr lang="en-US" dirty="0" smtClean="0"/>
              <a:t>escription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Significance</a:t>
            </a:r>
          </a:p>
        </p:txBody>
      </p:sp>
    </p:spTree>
    <p:extLst>
      <p:ext uri="{BB962C8B-B14F-4D97-AF65-F5344CB8AC3E}">
        <p14:creationId xmlns:p14="http://schemas.microsoft.com/office/powerpoint/2010/main" val="158539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Well-Told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ngages readers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dramatic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well-focused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well-organized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8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engage readers: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By letting the reader into the writer’s or storyteller’s or narrator’s perspective—for example, using first-person pronoun </a:t>
            </a:r>
            <a:r>
              <a:rPr lang="en-US" b="1" i="1" dirty="0" smtClean="0"/>
              <a:t>I</a:t>
            </a:r>
            <a:r>
              <a:rPr lang="en-US" dirty="0" smtClean="0"/>
              <a:t> to narrate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By arousing curiosity and suspense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 smtClean="0"/>
              <a:t>By clarifying or resolving a conflict through a change or discovery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9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Well-Told Story is also well organized and focused</a:t>
            </a:r>
          </a:p>
          <a:p>
            <a:r>
              <a:rPr lang="en-US" dirty="0" smtClean="0"/>
              <a:t>The dramatic arc is helpful for thinking about organization and how the writer develops the story to create effect.</a:t>
            </a:r>
          </a:p>
          <a:p>
            <a:r>
              <a:rPr lang="en-US" dirty="0" smtClean="0"/>
              <a:t>The elements of the dramatic arc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Exposition/Inciting incident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Rising 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Climax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Falling 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Conclusion/Reflection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6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Arc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Exposition/Inciting Incident: </a:t>
            </a:r>
            <a:r>
              <a:rPr lang="en-US" sz="2000" dirty="0"/>
              <a:t>Background information, scene setting, or an introduction to the </a:t>
            </a:r>
            <a:r>
              <a:rPr lang="en-US" sz="2000" dirty="0" smtClean="0"/>
              <a:t>characters </a:t>
            </a:r>
            <a:r>
              <a:rPr lang="en-US" sz="2000" dirty="0"/>
              <a:t>or an initial conflict or problem that sets off the action, arousing curiosity and suspense </a:t>
            </a:r>
            <a:endParaRPr lang="en-US" sz="2000" dirty="0" smtClean="0"/>
          </a:p>
          <a:p>
            <a:r>
              <a:rPr lang="en-US" sz="2000" b="1" dirty="0"/>
              <a:t>Rising Action: </a:t>
            </a:r>
            <a:r>
              <a:rPr lang="en-US" sz="2000" dirty="0"/>
              <a:t>The developing crisis, possibly leading to other conflicts and complications </a:t>
            </a:r>
            <a:endParaRPr lang="en-US" sz="2000" dirty="0" smtClean="0"/>
          </a:p>
          <a:p>
            <a:r>
              <a:rPr lang="en-US" sz="2000" b="1" dirty="0"/>
              <a:t>Climax: </a:t>
            </a:r>
            <a:r>
              <a:rPr lang="en-US" sz="2000" dirty="0"/>
              <a:t>The emotional high point, a turning point marking a change for good or ill </a:t>
            </a:r>
            <a:endParaRPr lang="en-US" sz="2000" dirty="0" smtClean="0"/>
          </a:p>
          <a:p>
            <a:r>
              <a:rPr lang="en-US" sz="2000" b="1" dirty="0"/>
              <a:t>Falling Action: </a:t>
            </a:r>
            <a:r>
              <a:rPr lang="en-US" sz="2000" dirty="0"/>
              <a:t>Resolution of tension and unraveling of conflicts; may include a final surprise </a:t>
            </a:r>
            <a:endParaRPr lang="en-US" sz="2000" dirty="0" smtClean="0"/>
          </a:p>
          <a:p>
            <a:r>
              <a:rPr lang="en-US" sz="2000" b="1" dirty="0"/>
              <a:t>Resolution/Reflection: </a:t>
            </a:r>
            <a:r>
              <a:rPr lang="en-US" sz="2000" dirty="0"/>
              <a:t>Conflicts come to an end but may not be fully resolved, and writer reflects on the event’s meaning and importance—its significance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shape of the arc varies. Not all stories devote the same amount of space to each element, and some may omit an element or include more than one. </a:t>
            </a:r>
          </a:p>
        </p:txBody>
      </p:sp>
    </p:spTree>
    <p:extLst>
      <p:ext uri="{BB962C8B-B14F-4D97-AF65-F5344CB8AC3E}">
        <p14:creationId xmlns:p14="http://schemas.microsoft.com/office/powerpoint/2010/main" val="151986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Vivid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sequences to move the narrative along, to create effect, to convey significance</a:t>
            </a:r>
          </a:p>
          <a:p>
            <a:r>
              <a:rPr lang="en-US" dirty="0" smtClean="0"/>
              <a:t>Dialogue--quoting or paraphrasing (what you choose depends on what you want to highlight)</a:t>
            </a:r>
          </a:p>
          <a:p>
            <a:r>
              <a:rPr lang="en-US" dirty="0" smtClean="0"/>
              <a:t>Naming—people, things, places</a:t>
            </a:r>
          </a:p>
          <a:p>
            <a:r>
              <a:rPr lang="en-US" dirty="0" smtClean="0"/>
              <a:t>Detailing with descriptive languages people, places, things</a:t>
            </a:r>
          </a:p>
          <a:p>
            <a:r>
              <a:rPr lang="en-US" dirty="0" smtClean="0"/>
              <a:t>Comparing to convey images and emotions</a:t>
            </a:r>
          </a:p>
        </p:txBody>
      </p:sp>
    </p:spTree>
    <p:extLst>
      <p:ext uri="{BB962C8B-B14F-4D97-AF65-F5344CB8AC3E}">
        <p14:creationId xmlns:p14="http://schemas.microsoft.com/office/powerpoint/2010/main" val="69146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story should have a </a:t>
            </a:r>
            <a:r>
              <a:rPr lang="en-US" sz="2400" b="1" dirty="0"/>
              <a:t>clear point </a:t>
            </a:r>
            <a:r>
              <a:rPr lang="en-US" sz="2400" dirty="0"/>
              <a:t>and it should convey a </a:t>
            </a:r>
            <a:r>
              <a:rPr lang="en-US" sz="2400" b="1" dirty="0"/>
              <a:t>richness of meaning</a:t>
            </a:r>
            <a:r>
              <a:rPr lang="en-US" sz="2400" dirty="0"/>
              <a:t> that makes the event worth writing about</a:t>
            </a:r>
          </a:p>
          <a:p>
            <a:r>
              <a:rPr lang="en-US" sz="2400" dirty="0"/>
              <a:t>You can convey this by:</a:t>
            </a:r>
          </a:p>
          <a:p>
            <a:pPr lvl="1"/>
            <a:r>
              <a:rPr lang="en-US" i="1" dirty="0"/>
              <a:t>Describing feelings and thoughts </a:t>
            </a:r>
            <a:r>
              <a:rPr lang="en-US" dirty="0"/>
              <a:t>from the time the event took place</a:t>
            </a:r>
          </a:p>
          <a:p>
            <a:pPr lvl="1"/>
            <a:r>
              <a:rPr lang="en-US" dirty="0"/>
              <a:t>Reflecting on the past </a:t>
            </a:r>
            <a:r>
              <a:rPr lang="en-US" i="1" dirty="0"/>
              <a:t>from the present perspective</a:t>
            </a:r>
          </a:p>
          <a:p>
            <a:pPr lvl="1"/>
            <a:r>
              <a:rPr lang="en-US" dirty="0"/>
              <a:t>Choosing details and words that create a </a:t>
            </a:r>
            <a:r>
              <a:rPr lang="en-US" i="1" dirty="0"/>
              <a:t>dominant impression</a:t>
            </a:r>
          </a:p>
        </p:txBody>
      </p:sp>
    </p:spTree>
    <p:extLst>
      <p:ext uri="{BB962C8B-B14F-4D97-AF65-F5344CB8AC3E}">
        <p14:creationId xmlns:p14="http://schemas.microsoft.com/office/powerpoint/2010/main" val="53502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can be both the significance of the story and also others beyond </a:t>
            </a:r>
            <a:r>
              <a:rPr lang="en-US" dirty="0"/>
              <a:t>those the writer consciously intends to communicate or even acknowledges.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some reasons or purposes why we might tell a particular story?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646</Words>
  <Application>Microsoft Office PowerPoint</Application>
  <PresentationFormat>Widescreen</PresentationFormat>
  <Paragraphs>75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Narrative</vt:lpstr>
      <vt:lpstr>Basic Features</vt:lpstr>
      <vt:lpstr>A Well-Told Story</vt:lpstr>
      <vt:lpstr>Ways to engage readers:</vt:lpstr>
      <vt:lpstr>Dramatic Arc</vt:lpstr>
      <vt:lpstr>Dramatic Arc Definitions</vt:lpstr>
      <vt:lpstr>Elements of Vivid Description</vt:lpstr>
      <vt:lpstr>Significance</vt:lpstr>
      <vt:lpstr>Purpose</vt:lpstr>
      <vt:lpstr>The writer’s purpose might be:</vt:lpstr>
      <vt:lpstr>Audience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Ruth Garcia</dc:creator>
  <cp:lastModifiedBy>Ruth Garcia</cp:lastModifiedBy>
  <cp:revision>14</cp:revision>
  <dcterms:created xsi:type="dcterms:W3CDTF">2017-09-02T23:08:08Z</dcterms:created>
  <dcterms:modified xsi:type="dcterms:W3CDTF">2018-02-05T17:37:52Z</dcterms:modified>
</cp:coreProperties>
</file>