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Arguing a 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Features</a:t>
            </a:r>
          </a:p>
        </p:txBody>
      </p:sp>
    </p:spTree>
    <p:extLst>
      <p:ext uri="{BB962C8B-B14F-4D97-AF65-F5344CB8AC3E}">
        <p14:creationId xmlns:p14="http://schemas.microsoft.com/office/powerpoint/2010/main" val="18964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Focused, Well-Presented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426" y="2413416"/>
            <a:ext cx="8378771" cy="3837482"/>
          </a:xfrm>
        </p:spPr>
        <p:txBody>
          <a:bodyPr>
            <a:normAutofit/>
          </a:bodyPr>
          <a:lstStyle/>
          <a:p>
            <a:r>
              <a:rPr lang="en-US" sz="2800" dirty="0"/>
              <a:t>Frame the issue and provide context</a:t>
            </a:r>
          </a:p>
          <a:p>
            <a:pPr lvl="1"/>
            <a:r>
              <a:rPr lang="en-US" sz="2600" dirty="0"/>
              <a:t>Identify the </a:t>
            </a:r>
            <a:r>
              <a:rPr lang="en-US" sz="2600" b="1" dirty="0"/>
              <a:t>author and title </a:t>
            </a:r>
            <a:r>
              <a:rPr lang="en-US" sz="2600" dirty="0"/>
              <a:t>of the essay whose arguments you are responding to</a:t>
            </a:r>
          </a:p>
          <a:p>
            <a:pPr lvl="1"/>
            <a:r>
              <a:rPr lang="en-US" sz="2600" b="1" dirty="0"/>
              <a:t>Summarize</a:t>
            </a:r>
            <a:r>
              <a:rPr lang="en-US" sz="2600" dirty="0"/>
              <a:t> the author’s thesis and main points</a:t>
            </a:r>
          </a:p>
          <a:p>
            <a:pPr lvl="1"/>
            <a:r>
              <a:rPr lang="en-US" sz="2600" dirty="0"/>
              <a:t>Clearly </a:t>
            </a:r>
            <a:r>
              <a:rPr lang="en-US" sz="2600" b="1" dirty="0"/>
              <a:t>identify</a:t>
            </a:r>
            <a:r>
              <a:rPr lang="en-US" sz="2600" dirty="0"/>
              <a:t> which point you will be responding to specifically</a:t>
            </a:r>
          </a:p>
        </p:txBody>
      </p:sp>
    </p:spTree>
    <p:extLst>
      <p:ext uri="{BB962C8B-B14F-4D97-AF65-F5344CB8AC3E}">
        <p14:creationId xmlns:p14="http://schemas.microsoft.com/office/powerpoint/2010/main" val="1677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Well-Supported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142" y="2536371"/>
            <a:ext cx="10421772" cy="4127969"/>
          </a:xfrm>
        </p:spPr>
        <p:txBody>
          <a:bodyPr/>
          <a:lstStyle/>
          <a:p>
            <a:pPr lvl="1"/>
            <a:r>
              <a:rPr lang="en-US" sz="2800" b="1" dirty="0"/>
              <a:t>Thesis Statement </a:t>
            </a:r>
            <a:r>
              <a:rPr lang="en-US" sz="2800" dirty="0"/>
              <a:t>(with forecasting element):</a:t>
            </a:r>
          </a:p>
          <a:p>
            <a:pPr lvl="2"/>
            <a:r>
              <a:rPr lang="en-US" sz="2800" dirty="0"/>
              <a:t>Assert a position in response to the author’s claim that will </a:t>
            </a:r>
            <a:r>
              <a:rPr lang="en-US" sz="2800" b="1" dirty="0"/>
              <a:t>confirm, challenge, or change </a:t>
            </a:r>
            <a:r>
              <a:rPr lang="en-US" sz="2800" dirty="0"/>
              <a:t>your readers’ views on the topic</a:t>
            </a:r>
          </a:p>
          <a:p>
            <a:pPr lvl="2"/>
            <a:r>
              <a:rPr lang="en-US" sz="2800" dirty="0"/>
              <a:t>Your position should be </a:t>
            </a:r>
            <a:r>
              <a:rPr lang="en-US" sz="2800" b="1" dirty="0"/>
              <a:t>arguable</a:t>
            </a:r>
            <a:r>
              <a:rPr lang="en-US" sz="2800" dirty="0"/>
              <a:t>: an opinion, not a fact that can be proved or disproved or a belief taken on faith</a:t>
            </a:r>
          </a:p>
          <a:p>
            <a:pPr lvl="2"/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2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Well-Supported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85342"/>
          </a:xfrm>
        </p:spPr>
        <p:txBody>
          <a:bodyPr>
            <a:noAutofit/>
          </a:bodyPr>
          <a:lstStyle/>
          <a:p>
            <a:pPr lvl="1"/>
            <a:r>
              <a:rPr lang="en-US" sz="2000" b="1" dirty="0"/>
              <a:t>Convincing Reasons</a:t>
            </a:r>
            <a:r>
              <a:rPr lang="en-US" sz="2000" dirty="0"/>
              <a:t>:</a:t>
            </a:r>
          </a:p>
          <a:p>
            <a:pPr lvl="2"/>
            <a:r>
              <a:rPr lang="en-US" sz="2000" b="1" i="1" dirty="0"/>
              <a:t>Logos</a:t>
            </a:r>
            <a:r>
              <a:rPr lang="en-US" sz="2000" dirty="0"/>
              <a:t>: Appeal to readers’ intellect, presenting them with logical reasoning and reliable evidence</a:t>
            </a:r>
          </a:p>
          <a:p>
            <a:pPr lvl="2"/>
            <a:r>
              <a:rPr lang="en-US" sz="2000" b="1" i="1" dirty="0"/>
              <a:t>Ethos</a:t>
            </a:r>
            <a:r>
              <a:rPr lang="en-US" sz="2000" dirty="0"/>
              <a:t>: Appeal to readers’ perception of your credibility and fairness</a:t>
            </a:r>
          </a:p>
          <a:p>
            <a:pPr lvl="2"/>
            <a:r>
              <a:rPr lang="en-US" sz="2000" b="1" i="1" dirty="0"/>
              <a:t>Pathos</a:t>
            </a:r>
            <a:r>
              <a:rPr lang="en-US" sz="2000" dirty="0"/>
              <a:t>: Appeal to readers’ values and feelings</a:t>
            </a:r>
          </a:p>
          <a:p>
            <a:pPr lvl="1"/>
            <a:r>
              <a:rPr lang="en-US" sz="2000" b="1" dirty="0"/>
              <a:t>Trustworthy Evidence</a:t>
            </a:r>
            <a:r>
              <a:rPr lang="en-US" sz="2000" dirty="0"/>
              <a:t>:</a:t>
            </a:r>
          </a:p>
          <a:p>
            <a:pPr lvl="2"/>
            <a:r>
              <a:rPr lang="en-US" sz="2000" dirty="0"/>
              <a:t>Use </a:t>
            </a:r>
            <a:r>
              <a:rPr lang="en-US" sz="2000" b="1" dirty="0"/>
              <a:t>credible</a:t>
            </a:r>
            <a:r>
              <a:rPr lang="en-US" sz="2000" dirty="0"/>
              <a:t> outside sources to support your reasons</a:t>
            </a:r>
          </a:p>
          <a:p>
            <a:pPr lvl="2"/>
            <a:r>
              <a:rPr lang="en-US" sz="2000" dirty="0"/>
              <a:t>Use the Ursula K. Schwerin Library and/or library database to find your sources</a:t>
            </a:r>
          </a:p>
          <a:p>
            <a:pPr lvl="3"/>
            <a:r>
              <a:rPr lang="en-US" sz="2000" dirty="0"/>
              <a:t>Provide complete </a:t>
            </a:r>
            <a:r>
              <a:rPr lang="en-US" sz="2000" b="1" dirty="0"/>
              <a:t>citations</a:t>
            </a:r>
            <a:r>
              <a:rPr lang="en-US" sz="2000" dirty="0"/>
              <a:t>, both in the essay and on your works cited page</a:t>
            </a:r>
          </a:p>
        </p:txBody>
      </p:sp>
    </p:spTree>
    <p:extLst>
      <p:ext uri="{BB962C8B-B14F-4D97-AF65-F5344CB8AC3E}">
        <p14:creationId xmlns:p14="http://schemas.microsoft.com/office/powerpoint/2010/main" val="260295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Effective Response to Opposing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/>
          <a:lstStyle/>
          <a:p>
            <a:r>
              <a:rPr lang="en-US" sz="2800" dirty="0"/>
              <a:t>Anticipate readers’ objections and opposing arguments</a:t>
            </a:r>
          </a:p>
          <a:p>
            <a:pPr lvl="1"/>
            <a:r>
              <a:rPr lang="en-US" sz="2800" b="1" dirty="0"/>
              <a:t>Refute</a:t>
            </a:r>
            <a:r>
              <a:rPr lang="en-US" sz="2800" dirty="0"/>
              <a:t>: argue against the opposing view to show that it is weak or flawed</a:t>
            </a:r>
          </a:p>
          <a:p>
            <a:pPr lvl="1"/>
            <a:r>
              <a:rPr lang="en-US" sz="2800" b="1" dirty="0"/>
              <a:t>Concede</a:t>
            </a:r>
            <a:r>
              <a:rPr lang="en-US" sz="2800" dirty="0"/>
              <a:t>: accept valid objections, concerns, and reasons, but then assert how this acceptance makes your argument even stronger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Clear, Logical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2222287"/>
            <a:ext cx="11662611" cy="4387060"/>
          </a:xfrm>
        </p:spPr>
        <p:txBody>
          <a:bodyPr>
            <a:normAutofit/>
          </a:bodyPr>
          <a:lstStyle/>
          <a:p>
            <a:r>
              <a:rPr lang="en-US" sz="2800" dirty="0"/>
              <a:t>Include a clear, identifiable </a:t>
            </a:r>
            <a:r>
              <a:rPr lang="en-US" sz="2800" b="1" dirty="0"/>
              <a:t>thesis statement</a:t>
            </a:r>
          </a:p>
          <a:p>
            <a:r>
              <a:rPr lang="en-US" sz="2800" dirty="0"/>
              <a:t>Start each body paragraph with a </a:t>
            </a:r>
            <a:r>
              <a:rPr lang="en-US" sz="2800" b="1" dirty="0"/>
              <a:t>topic sentence</a:t>
            </a:r>
          </a:p>
          <a:p>
            <a:r>
              <a:rPr lang="en-US" sz="2800" dirty="0"/>
              <a:t>Use logical </a:t>
            </a:r>
            <a:r>
              <a:rPr lang="en-US" sz="2800" b="1" dirty="0"/>
              <a:t>transitions</a:t>
            </a:r>
            <a:r>
              <a:rPr lang="en-US" sz="2600" dirty="0"/>
              <a:t> to show how your argument progresses and to indicate that you are presenting supporting evidence</a:t>
            </a:r>
          </a:p>
          <a:p>
            <a:r>
              <a:rPr lang="en-US" sz="2600" dirty="0"/>
              <a:t>Create an </a:t>
            </a:r>
            <a:r>
              <a:rPr lang="en-US" sz="2600" b="1" dirty="0"/>
              <a:t>outline</a:t>
            </a:r>
            <a:r>
              <a:rPr lang="en-US" sz="2600" dirty="0"/>
              <a:t> to plan your essay structure in advance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023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42</TotalTime>
  <Words>287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Arguing a Position</vt:lpstr>
      <vt:lpstr>A Focused, Well-Presented Issue</vt:lpstr>
      <vt:lpstr>A Well-Supported Position</vt:lpstr>
      <vt:lpstr>A Well-Supported Position</vt:lpstr>
      <vt:lpstr>An Effective Response to Opposing Views</vt:lpstr>
      <vt:lpstr>A Clear, Logical Organization</vt:lpstr>
    </vt:vector>
  </TitlesOfParts>
  <Company>NYCCT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Laura LWestengard</dc:creator>
  <cp:lastModifiedBy>Ruth Garcia</cp:lastModifiedBy>
  <cp:revision>21</cp:revision>
  <dcterms:created xsi:type="dcterms:W3CDTF">2016-11-01T22:36:38Z</dcterms:created>
  <dcterms:modified xsi:type="dcterms:W3CDTF">2018-09-19T15:59:10Z</dcterms:modified>
</cp:coreProperties>
</file>