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5" r:id="rId1"/>
  </p:sldMasterIdLst>
  <p:notesMasterIdLst>
    <p:notesMasterId r:id="rId11"/>
  </p:notesMasterIdLst>
  <p:sldIdLst>
    <p:sldId id="256" r:id="rId2"/>
    <p:sldId id="257" r:id="rId3"/>
    <p:sldId id="263" r:id="rId4"/>
    <p:sldId id="259" r:id="rId5"/>
    <p:sldId id="260" r:id="rId6"/>
    <p:sldId id="261" r:id="rId7"/>
    <p:sldId id="262" r:id="rId8"/>
    <p:sldId id="258"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p:restoredTop sz="94934"/>
  </p:normalViewPr>
  <p:slideViewPr>
    <p:cSldViewPr snapToGrid="0" snapToObjects="1">
      <p:cViewPr varScale="1">
        <p:scale>
          <a:sx n="86" d="100"/>
          <a:sy n="86" d="100"/>
        </p:scale>
        <p:origin x="13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88FF74-9809-914E-8747-53E93D242746}" type="datetimeFigureOut">
              <a:rPr lang="en-US" smtClean="0"/>
              <a:t>7/21/22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6B3CA-90D4-C647-94F5-4704FEA6A430}" type="slidenum">
              <a:rPr lang="en-US" smtClean="0"/>
              <a:t>‹#›</a:t>
            </a:fld>
            <a:endParaRPr lang="en-US"/>
          </a:p>
        </p:txBody>
      </p:sp>
    </p:spTree>
    <p:extLst>
      <p:ext uri="{BB962C8B-B14F-4D97-AF65-F5344CB8AC3E}">
        <p14:creationId xmlns:p14="http://schemas.microsoft.com/office/powerpoint/2010/main" val="1679313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Source: Developing a Research Question Worksheet. University of Guelph McLaughlin Library http://</a:t>
            </a:r>
            <a:r>
              <a:rPr lang="en-US" dirty="0" err="1"/>
              <a:t>lib.uoguelph.ca</a:t>
            </a:r>
            <a:r>
              <a:rPr lang="en-US" dirty="0"/>
              <a:t>/</a:t>
            </a:r>
            <a:r>
              <a:rPr lang="en-US" sz="1200" kern="1200" dirty="0">
                <a:solidFill>
                  <a:schemeClr val="tx1"/>
                </a:solidFill>
                <a:effectLst/>
                <a:latin typeface="+mn-lt"/>
                <a:ea typeface="+mn-ea"/>
                <a:cs typeface="+mn-cs"/>
              </a:rPr>
              <a:t>This work is licensed under a Creative Commons Attribution </a:t>
            </a:r>
            <a:r>
              <a:rPr lang="en-US" sz="1200" kern="1200" dirty="0" err="1">
                <a:solidFill>
                  <a:schemeClr val="tx1"/>
                </a:solidFill>
                <a:effectLst/>
                <a:latin typeface="+mn-lt"/>
                <a:ea typeface="+mn-ea"/>
                <a:cs typeface="+mn-cs"/>
              </a:rPr>
              <a:t>NonCommercial-ShareAlike</a:t>
            </a:r>
            <a:r>
              <a:rPr lang="en-US" sz="1200" kern="1200" dirty="0">
                <a:solidFill>
                  <a:schemeClr val="tx1"/>
                </a:solidFill>
                <a:effectLst/>
                <a:latin typeface="+mn-lt"/>
                <a:ea typeface="+mn-ea"/>
                <a:cs typeface="+mn-cs"/>
              </a:rPr>
              <a:t> 4.0 International License </a:t>
            </a:r>
          </a:p>
          <a:p>
            <a:endParaRPr lang="en-US" dirty="0"/>
          </a:p>
        </p:txBody>
      </p:sp>
      <p:sp>
        <p:nvSpPr>
          <p:cNvPr id="4" name="Slide Number Placeholder 3"/>
          <p:cNvSpPr>
            <a:spLocks noGrp="1"/>
          </p:cNvSpPr>
          <p:nvPr>
            <p:ph type="sldNum" sz="quarter" idx="5"/>
          </p:nvPr>
        </p:nvSpPr>
        <p:spPr/>
        <p:txBody>
          <a:bodyPr/>
          <a:lstStyle/>
          <a:p>
            <a:fld id="{AFE6B3CA-90D4-C647-94F5-4704FEA6A430}" type="slidenum">
              <a:rPr lang="en-US" smtClean="0"/>
              <a:t>3</a:t>
            </a:fld>
            <a:endParaRPr lang="en-US"/>
          </a:p>
        </p:txBody>
      </p:sp>
    </p:spTree>
    <p:extLst>
      <p:ext uri="{BB962C8B-B14F-4D97-AF65-F5344CB8AC3E}">
        <p14:creationId xmlns:p14="http://schemas.microsoft.com/office/powerpoint/2010/main" val="1320857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08B9EBBA-996F-894A-B54A-D6246ED52CEA}" type="datetimeFigureOut">
              <a:rPr lang="en-US" smtClean="0"/>
              <a:pPr/>
              <a:t>7/21/22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167656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7/21/22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60467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7/21/22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2154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7/21/22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9313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A1323-8D79-1946-B0D7-40001CF92E9D}" type="datetimeFigureOut">
              <a:rPr lang="en-US" smtClean="0"/>
              <a:pPr/>
              <a:t>7/21/22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4551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DFA1846-DA80-1C48-A609-854EA85C59AD}" type="datetimeFigureOut">
              <a:rPr lang="en-US" smtClean="0"/>
              <a:pPr/>
              <a:t>7/21/22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09989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7302355-E14B-8545-A8F8-0FE83CC9D524}" type="datetimeFigureOut">
              <a:rPr lang="en-US" smtClean="0"/>
              <a:pPr/>
              <a:t>7/21/22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4008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09B482E8-6E0E-1B4F-B1FD-C69DB9E858D9}" type="datetimeFigureOut">
              <a:rPr lang="en-US" smtClean="0"/>
              <a:pPr/>
              <a:t>7/21/22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96618144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7/21/22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34842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7/21/22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2876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0DF5E60-9974-AC48-9591-99C2BB44B7CF}" type="datetimeFigureOut">
              <a:rPr lang="en-US" smtClean="0"/>
              <a:pPr/>
              <a:t>7/21/22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3012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9B482E8-6E0E-1B4F-B1FD-C69DB9E858D9}" type="datetimeFigureOut">
              <a:rPr lang="en-US" smtClean="0"/>
              <a:pPr/>
              <a:t>7/21/22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679525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09B482E8-6E0E-1B4F-B1FD-C69DB9E858D9}" type="datetimeFigureOut">
              <a:rPr lang="en-US" smtClean="0"/>
              <a:pPr/>
              <a:t>7/21/22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3299000"/>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openlab.citytech.cuny.edu/fyw-pedagogy/files/2021/01/Quote-Sandwich-.pdf"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30FDB-375C-7D45-9F47-0AF214E5CB68}"/>
              </a:ext>
            </a:extLst>
          </p:cNvPr>
          <p:cNvSpPr>
            <a:spLocks noGrp="1"/>
          </p:cNvSpPr>
          <p:nvPr>
            <p:ph type="ctrTitle"/>
          </p:nvPr>
        </p:nvSpPr>
        <p:spPr/>
        <p:txBody>
          <a:bodyPr>
            <a:normAutofit/>
          </a:bodyPr>
          <a:lstStyle/>
          <a:p>
            <a:r>
              <a:rPr lang="en-US" dirty="0"/>
              <a:t>Reflective Annotated Bibliography</a:t>
            </a:r>
          </a:p>
        </p:txBody>
      </p:sp>
      <p:sp>
        <p:nvSpPr>
          <p:cNvPr id="3" name="Subtitle 2">
            <a:extLst>
              <a:ext uri="{FF2B5EF4-FFF2-40B4-BE49-F238E27FC236}">
                <a16:creationId xmlns:a16="http://schemas.microsoft.com/office/drawing/2014/main" id="{97FD371D-256F-8443-A37C-A38D02F6F235}"/>
              </a:ext>
            </a:extLst>
          </p:cNvPr>
          <p:cNvSpPr>
            <a:spLocks noGrp="1"/>
          </p:cNvSpPr>
          <p:nvPr>
            <p:ph type="subTitle" idx="1"/>
          </p:nvPr>
        </p:nvSpPr>
        <p:spPr/>
        <p:txBody>
          <a:bodyPr/>
          <a:lstStyle/>
          <a:p>
            <a:r>
              <a:rPr lang="en-US" dirty="0"/>
              <a:t>Basic Features</a:t>
            </a:r>
          </a:p>
        </p:txBody>
      </p:sp>
      <p:sp>
        <p:nvSpPr>
          <p:cNvPr id="4" name="TextBox 3">
            <a:extLst>
              <a:ext uri="{FF2B5EF4-FFF2-40B4-BE49-F238E27FC236}">
                <a16:creationId xmlns:a16="http://schemas.microsoft.com/office/drawing/2014/main" id="{D92228E0-A86A-464E-AF6C-61BC26A9C32D}"/>
              </a:ext>
            </a:extLst>
          </p:cNvPr>
          <p:cNvSpPr txBox="1"/>
          <p:nvPr/>
        </p:nvSpPr>
        <p:spPr>
          <a:xfrm>
            <a:off x="1349115" y="6130977"/>
            <a:ext cx="2632324" cy="646331"/>
          </a:xfrm>
          <a:prstGeom prst="rect">
            <a:avLst/>
          </a:prstGeom>
          <a:noFill/>
        </p:spPr>
        <p:txBody>
          <a:bodyPr wrap="none" rtlCol="0">
            <a:spAutoFit/>
          </a:bodyPr>
          <a:lstStyle/>
          <a:p>
            <a:r>
              <a:rPr lang="en-US" dirty="0"/>
              <a:t>By Prof. Laura </a:t>
            </a:r>
            <a:r>
              <a:rPr lang="en-US" dirty="0" err="1"/>
              <a:t>Westengard</a:t>
            </a:r>
            <a:endParaRPr lang="en-US" dirty="0"/>
          </a:p>
          <a:p>
            <a:endParaRPr lang="en-US" dirty="0"/>
          </a:p>
        </p:txBody>
      </p:sp>
    </p:spTree>
    <p:extLst>
      <p:ext uri="{BB962C8B-B14F-4D97-AF65-F5344CB8AC3E}">
        <p14:creationId xmlns:p14="http://schemas.microsoft.com/office/powerpoint/2010/main" val="2892343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013D7B1-BE63-F643-9648-334445ABA88A}"/>
              </a:ext>
            </a:extLst>
          </p:cNvPr>
          <p:cNvSpPr>
            <a:spLocks noGrp="1"/>
          </p:cNvSpPr>
          <p:nvPr>
            <p:ph idx="4294967295"/>
          </p:nvPr>
        </p:nvSpPr>
        <p:spPr>
          <a:xfrm>
            <a:off x="1706062" y="2291262"/>
            <a:ext cx="8779512" cy="2879256"/>
          </a:xfrm>
        </p:spPr>
        <p:txBody>
          <a:bodyPr vert="horz" lIns="91440" tIns="45720" rIns="91440" bIns="45720" rtlCol="0">
            <a:normAutofit/>
          </a:bodyPr>
          <a:lstStyle/>
          <a:p>
            <a:r>
              <a:rPr lang="en-US" sz="2400" b="1" dirty="0">
                <a:solidFill>
                  <a:srgbClr val="404040"/>
                </a:solidFill>
              </a:rPr>
              <a:t>Annotated bibliographies </a:t>
            </a:r>
            <a:r>
              <a:rPr lang="en-US" sz="2400" dirty="0">
                <a:solidFill>
                  <a:srgbClr val="404040"/>
                </a:solidFill>
              </a:rPr>
              <a:t>are used when doing research to help the researcher keep track of multiple sources and ideas. Used in almost every field, annotated bibliographies allow for an exploration of a topic or question, and help the researcher compile data and information for anyone interested in learning about the topic.</a:t>
            </a:r>
            <a:br>
              <a:rPr lang="en-US" dirty="0">
                <a:solidFill>
                  <a:srgbClr val="404040"/>
                </a:solidFill>
              </a:rPr>
            </a:br>
            <a:endParaRPr lang="en-US" dirty="0">
              <a:solidFill>
                <a:srgbClr val="404040"/>
              </a:solidFill>
            </a:endParaRPr>
          </a:p>
        </p:txBody>
      </p:sp>
    </p:spTree>
    <p:extLst>
      <p:ext uri="{BB962C8B-B14F-4D97-AF65-F5344CB8AC3E}">
        <p14:creationId xmlns:p14="http://schemas.microsoft.com/office/powerpoint/2010/main" val="246532584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30C7F-103E-F24F-B5E4-AC0AC27C8607}"/>
              </a:ext>
            </a:extLst>
          </p:cNvPr>
          <p:cNvSpPr>
            <a:spLocks noGrp="1"/>
          </p:cNvSpPr>
          <p:nvPr>
            <p:ph type="title"/>
          </p:nvPr>
        </p:nvSpPr>
        <p:spPr/>
        <p:txBody>
          <a:bodyPr/>
          <a:lstStyle/>
          <a:p>
            <a:r>
              <a:rPr lang="en-US" dirty="0"/>
              <a:t>Research Question</a:t>
            </a:r>
          </a:p>
        </p:txBody>
      </p:sp>
      <p:sp>
        <p:nvSpPr>
          <p:cNvPr id="7" name="Content Placeholder 6">
            <a:extLst>
              <a:ext uri="{FF2B5EF4-FFF2-40B4-BE49-F238E27FC236}">
                <a16:creationId xmlns:a16="http://schemas.microsoft.com/office/drawing/2014/main" id="{B23B80F6-237E-134A-BD29-279453B5BA06}"/>
              </a:ext>
            </a:extLst>
          </p:cNvPr>
          <p:cNvSpPr>
            <a:spLocks noGrp="1"/>
          </p:cNvSpPr>
          <p:nvPr>
            <p:ph idx="1"/>
          </p:nvPr>
        </p:nvSpPr>
        <p:spPr>
          <a:xfrm>
            <a:off x="6736080" y="296215"/>
            <a:ext cx="4815840" cy="6439436"/>
          </a:xfrm>
        </p:spPr>
        <p:txBody>
          <a:bodyPr>
            <a:normAutofit fontScale="77500" lnSpcReduction="20000"/>
          </a:bodyPr>
          <a:lstStyle/>
          <a:p>
            <a:endParaRPr lang="en-US" dirty="0"/>
          </a:p>
          <a:p>
            <a:r>
              <a:rPr lang="en-US" dirty="0"/>
              <a:t>DEFINE THE TOPIC AREA: In a sentence or two, describe your broad topic or area of research. (</a:t>
            </a:r>
            <a:r>
              <a:rPr lang="en-US" i="1" dirty="0"/>
              <a:t>Example: “Smoking cessation.”)</a:t>
            </a:r>
            <a:endParaRPr lang="en-US" dirty="0"/>
          </a:p>
          <a:p>
            <a:r>
              <a:rPr lang="en-US" dirty="0"/>
              <a:t>2. DESCRIBE THE PROBLEM: In a sentence or two, describe a problem that could be addressed in your topic or area of research. </a:t>
            </a:r>
            <a:r>
              <a:rPr lang="en-US" i="1" dirty="0"/>
              <a:t>(Example: “Smokers often relapse because of complex physical and psychological factors.”)</a:t>
            </a:r>
            <a:endParaRPr lang="en-US" dirty="0"/>
          </a:p>
          <a:p>
            <a:r>
              <a:rPr lang="en-US" dirty="0"/>
              <a:t>3. SPECIFY THE GAP &amp; JUSTIFY THE INVESTIGATION: What is unknown or unresolved? Why should we bother investigating it? </a:t>
            </a:r>
            <a:r>
              <a:rPr lang="en-US" i="1" dirty="0"/>
              <a:t>(Example:  We don’t know what combination of physical and psychological factors is most often associated with smoking relapse.)</a:t>
            </a:r>
            <a:endParaRPr lang="en-US" dirty="0"/>
          </a:p>
          <a:p>
            <a:r>
              <a:rPr lang="en-US" dirty="0"/>
              <a:t>4. CREATE THE RESEARCH QUESTION</a:t>
            </a:r>
          </a:p>
          <a:p>
            <a:pPr lvl="1"/>
            <a:r>
              <a:rPr lang="en-US" dirty="0"/>
              <a:t>(1) Brainstorm as many questions as you can think of that relate to your research topic/problem/gap. Try starting questions with what, why, when, where, who, and how; in general, avoid questions that will result in only “yes” or “no” answers.</a:t>
            </a:r>
          </a:p>
          <a:p>
            <a:pPr lvl="1"/>
            <a:r>
              <a:rPr lang="en-US" dirty="0"/>
              <a:t>(2) Draft a primary question: Do you see one main question emerging from the list above? If not, try doing some additional reading or thinking, or talk to your supervisor or instructor </a:t>
            </a:r>
            <a:r>
              <a:rPr lang="en-US" i="1" dirty="0"/>
              <a:t>(Example: How do the physiological and psychological effects of smoking make it difficult for young adults to quit smoking?)</a:t>
            </a:r>
            <a:endParaRPr lang="en-US" dirty="0"/>
          </a:p>
          <a:p>
            <a:pPr lvl="1"/>
            <a:r>
              <a:rPr lang="en-US" dirty="0"/>
              <a:t>(3) Draft secondary research questions: What information do you need to gather to answer your primary question? </a:t>
            </a:r>
            <a:r>
              <a:rPr lang="en-US" i="1" dirty="0"/>
              <a:t>(Example: Before we can answer the question of “how” physiological and psychological effects make it difficult to quit smoking, we need to identify what the key effects are.)</a:t>
            </a:r>
            <a:endParaRPr lang="en-US" dirty="0"/>
          </a:p>
          <a:p>
            <a:endParaRPr lang="en-US" dirty="0"/>
          </a:p>
        </p:txBody>
      </p:sp>
      <p:sp>
        <p:nvSpPr>
          <p:cNvPr id="8" name="Text Placeholder 7">
            <a:extLst>
              <a:ext uri="{FF2B5EF4-FFF2-40B4-BE49-F238E27FC236}">
                <a16:creationId xmlns:a16="http://schemas.microsoft.com/office/drawing/2014/main" id="{9FA54ACF-64BB-BD41-AF97-903CF4FE5D65}"/>
              </a:ext>
            </a:extLst>
          </p:cNvPr>
          <p:cNvSpPr>
            <a:spLocks noGrp="1"/>
          </p:cNvSpPr>
          <p:nvPr>
            <p:ph type="body" sz="half" idx="2"/>
          </p:nvPr>
        </p:nvSpPr>
        <p:spPr/>
        <p:txBody>
          <a:bodyPr/>
          <a:lstStyle/>
          <a:p>
            <a:br>
              <a:rPr lang="en-US" dirty="0"/>
            </a:br>
            <a:r>
              <a:rPr lang="en-US" dirty="0"/>
              <a:t>Your research question guides your project from beginning to completion. Unlike your topic, which may be fairly general, your research question will define the specific scope of your project. In other words, the research question tells readers what you’re trying to find out.</a:t>
            </a:r>
          </a:p>
          <a:p>
            <a:endParaRPr lang="en-US" dirty="0"/>
          </a:p>
        </p:txBody>
      </p:sp>
    </p:spTree>
    <p:extLst>
      <p:ext uri="{BB962C8B-B14F-4D97-AF65-F5344CB8AC3E}">
        <p14:creationId xmlns:p14="http://schemas.microsoft.com/office/powerpoint/2010/main" val="261502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603DE-001E-E844-A026-F9B7D61011F8}"/>
              </a:ext>
            </a:extLst>
          </p:cNvPr>
          <p:cNvSpPr>
            <a:spLocks noGrp="1"/>
          </p:cNvSpPr>
          <p:nvPr>
            <p:ph type="title"/>
          </p:nvPr>
        </p:nvSpPr>
        <p:spPr/>
        <p:txBody>
          <a:bodyPr/>
          <a:lstStyle/>
          <a:p>
            <a:r>
              <a:rPr lang="en-US" dirty="0"/>
              <a:t>Citation of the Source</a:t>
            </a:r>
          </a:p>
        </p:txBody>
      </p:sp>
      <p:sp>
        <p:nvSpPr>
          <p:cNvPr id="5" name="Text Placeholder 4">
            <a:extLst>
              <a:ext uri="{FF2B5EF4-FFF2-40B4-BE49-F238E27FC236}">
                <a16:creationId xmlns:a16="http://schemas.microsoft.com/office/drawing/2014/main" id="{B515C0F7-F247-2A4B-878E-CEF063BE1247}"/>
              </a:ext>
            </a:extLst>
          </p:cNvPr>
          <p:cNvSpPr>
            <a:spLocks noGrp="1"/>
          </p:cNvSpPr>
          <p:nvPr>
            <p:ph type="body" idx="1"/>
          </p:nvPr>
        </p:nvSpPr>
        <p:spPr>
          <a:xfrm>
            <a:off x="1447191" y="2019550"/>
            <a:ext cx="4645152" cy="478952"/>
          </a:xfrm>
        </p:spPr>
        <p:txBody>
          <a:bodyPr/>
          <a:lstStyle/>
          <a:p>
            <a:r>
              <a:rPr lang="en-US" dirty="0"/>
              <a:t>MLA Format, 9</a:t>
            </a:r>
            <a:r>
              <a:rPr lang="en-US" baseline="30000" dirty="0"/>
              <a:t>th</a:t>
            </a:r>
            <a:r>
              <a:rPr lang="en-US" dirty="0"/>
              <a:t> edition</a:t>
            </a:r>
          </a:p>
        </p:txBody>
      </p:sp>
      <p:sp>
        <p:nvSpPr>
          <p:cNvPr id="3" name="Content Placeholder 2">
            <a:extLst>
              <a:ext uri="{FF2B5EF4-FFF2-40B4-BE49-F238E27FC236}">
                <a16:creationId xmlns:a16="http://schemas.microsoft.com/office/drawing/2014/main" id="{A161AC61-B472-ED43-8ED6-BC6AAC85D3D1}"/>
              </a:ext>
            </a:extLst>
          </p:cNvPr>
          <p:cNvSpPr>
            <a:spLocks noGrp="1"/>
          </p:cNvSpPr>
          <p:nvPr>
            <p:ph sz="half" idx="2"/>
          </p:nvPr>
        </p:nvSpPr>
        <p:spPr>
          <a:xfrm>
            <a:off x="814729" y="2508948"/>
            <a:ext cx="5189856" cy="4059277"/>
          </a:xfrm>
        </p:spPr>
        <p:txBody>
          <a:bodyPr>
            <a:normAutofit/>
          </a:bodyPr>
          <a:lstStyle/>
          <a:p>
            <a:pPr marL="0" indent="0">
              <a:buNone/>
            </a:pPr>
            <a:r>
              <a:rPr lang="en-US" dirty="0"/>
              <a:t>Elements to Include</a:t>
            </a:r>
          </a:p>
          <a:p>
            <a:r>
              <a:rPr lang="en-US" dirty="0"/>
              <a:t>Author.</a:t>
            </a:r>
          </a:p>
          <a:p>
            <a:r>
              <a:rPr lang="en-US" dirty="0"/>
              <a:t>Title of source.</a:t>
            </a:r>
          </a:p>
          <a:p>
            <a:r>
              <a:rPr lang="en-US" i="1" dirty="0"/>
              <a:t>Title of container</a:t>
            </a:r>
            <a:r>
              <a:rPr lang="en-US" dirty="0"/>
              <a:t>,</a:t>
            </a:r>
          </a:p>
          <a:p>
            <a:r>
              <a:rPr lang="en-US" dirty="0"/>
              <a:t>Other contributors,</a:t>
            </a:r>
          </a:p>
          <a:p>
            <a:r>
              <a:rPr lang="en-US" dirty="0"/>
              <a:t>Version,</a:t>
            </a:r>
          </a:p>
          <a:p>
            <a:r>
              <a:rPr lang="en-US" dirty="0"/>
              <a:t>Number,</a:t>
            </a:r>
          </a:p>
          <a:p>
            <a:r>
              <a:rPr lang="en-US" dirty="0"/>
              <a:t>Publisher,</a:t>
            </a:r>
          </a:p>
          <a:p>
            <a:r>
              <a:rPr lang="en-US" dirty="0"/>
              <a:t>Publication date,</a:t>
            </a:r>
          </a:p>
          <a:p>
            <a:r>
              <a:rPr lang="en-US" dirty="0"/>
              <a:t>Location.</a:t>
            </a:r>
          </a:p>
        </p:txBody>
      </p:sp>
      <p:sp>
        <p:nvSpPr>
          <p:cNvPr id="4" name="Content Placeholder 3">
            <a:extLst>
              <a:ext uri="{FF2B5EF4-FFF2-40B4-BE49-F238E27FC236}">
                <a16:creationId xmlns:a16="http://schemas.microsoft.com/office/drawing/2014/main" id="{187A3C8D-6BAA-2F41-BB4D-46C64C3275AE}"/>
              </a:ext>
            </a:extLst>
          </p:cNvPr>
          <p:cNvSpPr>
            <a:spLocks noGrp="1"/>
          </p:cNvSpPr>
          <p:nvPr>
            <p:ph sz="quarter" idx="4"/>
          </p:nvPr>
        </p:nvSpPr>
        <p:spPr>
          <a:xfrm>
            <a:off x="6004585" y="2019550"/>
            <a:ext cx="5856857" cy="4651706"/>
          </a:xfrm>
        </p:spPr>
        <p:txBody>
          <a:bodyPr>
            <a:normAutofit/>
          </a:bodyPr>
          <a:lstStyle/>
          <a:p>
            <a:r>
              <a:rPr lang="en-US" dirty="0"/>
              <a:t>Book</a:t>
            </a:r>
          </a:p>
          <a:p>
            <a:pPr lvl="1"/>
            <a:r>
              <a:rPr lang="en-US" sz="1800" dirty="0"/>
              <a:t>Henley, Patricia. </a:t>
            </a:r>
            <a:r>
              <a:rPr lang="en-US" sz="1800" i="1" dirty="0"/>
              <a:t>The Hummingbird House</a:t>
            </a:r>
            <a:r>
              <a:rPr lang="en-US" sz="1800" dirty="0"/>
              <a:t>. MacMurray, 1999.</a:t>
            </a:r>
          </a:p>
          <a:p>
            <a:r>
              <a:rPr lang="en-US" dirty="0"/>
              <a:t>Website</a:t>
            </a:r>
          </a:p>
          <a:p>
            <a:pPr lvl="1"/>
            <a:r>
              <a:rPr lang="en-US" sz="1800" dirty="0" err="1"/>
              <a:t>Lundman</a:t>
            </a:r>
            <a:r>
              <a:rPr lang="en-US" sz="1800" dirty="0"/>
              <a:t>, Susan. "How to Make Vegetarian Chili." </a:t>
            </a:r>
            <a:r>
              <a:rPr lang="en-US" sz="1800" i="1" dirty="0" err="1"/>
              <a:t>eHow</a:t>
            </a:r>
            <a:r>
              <a:rPr lang="en-US" sz="1800" i="1" dirty="0"/>
              <a:t>,</a:t>
            </a:r>
            <a:r>
              <a:rPr lang="en-US" sz="1800" dirty="0"/>
              <a:t> </a:t>
            </a:r>
            <a:r>
              <a:rPr lang="en-US" sz="1800" dirty="0" err="1"/>
              <a:t>www.ehow.com</a:t>
            </a:r>
            <a:r>
              <a:rPr lang="en-US" sz="1800" dirty="0"/>
              <a:t>/how_10727_make-vegetarian-chili.html.</a:t>
            </a:r>
          </a:p>
          <a:p>
            <a:r>
              <a:rPr lang="en-US" dirty="0"/>
              <a:t>Journal (from library database)</a:t>
            </a:r>
          </a:p>
          <a:p>
            <a:pPr lvl="1"/>
            <a:r>
              <a:rPr lang="en-US" sz="1800" dirty="0" err="1"/>
              <a:t>Langhamer</a:t>
            </a:r>
            <a:r>
              <a:rPr lang="en-US" sz="1800" dirty="0"/>
              <a:t>, Claire. “Love and Courtship in Mid-Twentieth-Century England.” </a:t>
            </a:r>
            <a:r>
              <a:rPr lang="en-US" sz="1800" i="1" dirty="0"/>
              <a:t>Historical Journal</a:t>
            </a:r>
            <a:r>
              <a:rPr lang="en-US" sz="1800" dirty="0"/>
              <a:t>, vol. 50, no. 1, 2007, pp. 173-96. </a:t>
            </a:r>
            <a:r>
              <a:rPr lang="en-US" sz="1800" i="1" dirty="0"/>
              <a:t>ProQuest,</a:t>
            </a:r>
            <a:r>
              <a:rPr lang="en-US" sz="1800" dirty="0"/>
              <a:t> doi:10.1017/S0018246X06005966. Accessed 27 May 2009.</a:t>
            </a:r>
          </a:p>
        </p:txBody>
      </p:sp>
    </p:spTree>
    <p:extLst>
      <p:ext uri="{BB962C8B-B14F-4D97-AF65-F5344CB8AC3E}">
        <p14:creationId xmlns:p14="http://schemas.microsoft.com/office/powerpoint/2010/main" val="550786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5" name="Rectangle 14">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8DEA4CAA-8CE5-1641-9D24-336058D031AB}"/>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Summary of the Source</a:t>
            </a:r>
          </a:p>
        </p:txBody>
      </p:sp>
      <p:sp>
        <p:nvSpPr>
          <p:cNvPr id="8" name="Content Placeholder 7">
            <a:extLst>
              <a:ext uri="{FF2B5EF4-FFF2-40B4-BE49-F238E27FC236}">
                <a16:creationId xmlns:a16="http://schemas.microsoft.com/office/drawing/2014/main" id="{E950F7FE-0F11-F643-840E-09D089E6DCDF}"/>
              </a:ext>
            </a:extLst>
          </p:cNvPr>
          <p:cNvSpPr>
            <a:spLocks noGrp="1"/>
          </p:cNvSpPr>
          <p:nvPr>
            <p:ph idx="1"/>
          </p:nvPr>
        </p:nvSpPr>
        <p:spPr>
          <a:xfrm>
            <a:off x="5591695" y="1402080"/>
            <a:ext cx="5320696" cy="4053840"/>
          </a:xfrm>
        </p:spPr>
        <p:txBody>
          <a:bodyPr anchor="ctr">
            <a:normAutofit/>
          </a:bodyPr>
          <a:lstStyle/>
          <a:p>
            <a:r>
              <a:rPr lang="en-US" sz="2400" dirty="0"/>
              <a:t>The first paragraph should include:</a:t>
            </a:r>
          </a:p>
          <a:p>
            <a:pPr lvl="1"/>
            <a:r>
              <a:rPr lang="en-US" sz="2200" dirty="0"/>
              <a:t>Author and title</a:t>
            </a:r>
          </a:p>
          <a:p>
            <a:pPr lvl="1"/>
            <a:r>
              <a:rPr lang="en-US" sz="2200" dirty="0"/>
              <a:t>Thesis or main argument</a:t>
            </a:r>
          </a:p>
          <a:p>
            <a:pPr lvl="1"/>
            <a:r>
              <a:rPr lang="en-US" sz="2200" dirty="0"/>
              <a:t>2-3 key points</a:t>
            </a:r>
          </a:p>
        </p:txBody>
      </p:sp>
    </p:spTree>
    <p:extLst>
      <p:ext uri="{BB962C8B-B14F-4D97-AF65-F5344CB8AC3E}">
        <p14:creationId xmlns:p14="http://schemas.microsoft.com/office/powerpoint/2010/main" val="3227789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1BFFA1-5D7A-C04A-9D02-84BFE05CB970}"/>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600">
                <a:solidFill>
                  <a:srgbClr val="FFFFFF"/>
                </a:solidFill>
              </a:rPr>
              <a:t>Analysis and Reflection</a:t>
            </a:r>
          </a:p>
        </p:txBody>
      </p:sp>
      <p:sp>
        <p:nvSpPr>
          <p:cNvPr id="3" name="Content Placeholder 2">
            <a:extLst>
              <a:ext uri="{FF2B5EF4-FFF2-40B4-BE49-F238E27FC236}">
                <a16:creationId xmlns:a16="http://schemas.microsoft.com/office/drawing/2014/main" id="{839F07C9-1298-0745-826D-98F134BBEA35}"/>
              </a:ext>
            </a:extLst>
          </p:cNvPr>
          <p:cNvSpPr>
            <a:spLocks noGrp="1"/>
          </p:cNvSpPr>
          <p:nvPr>
            <p:ph idx="1"/>
          </p:nvPr>
        </p:nvSpPr>
        <p:spPr>
          <a:xfrm>
            <a:off x="5591695" y="1402080"/>
            <a:ext cx="5320696" cy="4053840"/>
          </a:xfrm>
        </p:spPr>
        <p:txBody>
          <a:bodyPr anchor="ctr">
            <a:normAutofit/>
          </a:bodyPr>
          <a:lstStyle/>
          <a:p>
            <a:r>
              <a:rPr lang="en-US" dirty="0"/>
              <a:t>The second paragraph should include:</a:t>
            </a:r>
          </a:p>
          <a:p>
            <a:r>
              <a:rPr lang="en-US" dirty="0"/>
              <a:t> Your personal thoughts on the quality of the source and its arguments</a:t>
            </a:r>
          </a:p>
          <a:p>
            <a:r>
              <a:rPr lang="en-US" dirty="0"/>
              <a:t>How you might use this source to answer your research question</a:t>
            </a:r>
          </a:p>
          <a:p>
            <a:r>
              <a:rPr lang="en-US" dirty="0"/>
              <a:t>Reflection on how the source was written (”reading like a writer”)</a:t>
            </a:r>
          </a:p>
        </p:txBody>
      </p:sp>
    </p:spTree>
    <p:extLst>
      <p:ext uri="{BB962C8B-B14F-4D97-AF65-F5344CB8AC3E}">
        <p14:creationId xmlns:p14="http://schemas.microsoft.com/office/powerpoint/2010/main" val="1037775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08870-4B21-D249-A5D8-182A20A366B0}"/>
              </a:ext>
            </a:extLst>
          </p:cNvPr>
          <p:cNvSpPr>
            <a:spLocks noGrp="1"/>
          </p:cNvSpPr>
          <p:nvPr>
            <p:ph type="title"/>
          </p:nvPr>
        </p:nvSpPr>
        <p:spPr/>
        <p:txBody>
          <a:bodyPr/>
          <a:lstStyle/>
          <a:p>
            <a:r>
              <a:rPr lang="en-US" dirty="0"/>
              <a:t>Important Quotations</a:t>
            </a:r>
          </a:p>
        </p:txBody>
      </p:sp>
      <p:sp>
        <p:nvSpPr>
          <p:cNvPr id="3" name="Content Placeholder 2">
            <a:extLst>
              <a:ext uri="{FF2B5EF4-FFF2-40B4-BE49-F238E27FC236}">
                <a16:creationId xmlns:a16="http://schemas.microsoft.com/office/drawing/2014/main" id="{619A4F3C-2CB2-274C-8E31-DA2CC949C09A}"/>
              </a:ext>
            </a:extLst>
          </p:cNvPr>
          <p:cNvSpPr>
            <a:spLocks noGrp="1"/>
          </p:cNvSpPr>
          <p:nvPr>
            <p:ph sz="half" idx="1"/>
          </p:nvPr>
        </p:nvSpPr>
        <p:spPr/>
        <p:txBody>
          <a:bodyPr>
            <a:normAutofit/>
          </a:bodyPr>
          <a:lstStyle/>
          <a:p>
            <a:r>
              <a:rPr lang="en-US" dirty="0"/>
              <a:t>Both paragraphs should contain short, carefully selected quotations from the source. </a:t>
            </a:r>
          </a:p>
          <a:p>
            <a:r>
              <a:rPr lang="en-US" dirty="0"/>
              <a:t>Also, be sure to always use the “</a:t>
            </a:r>
            <a:r>
              <a:rPr lang="en-US" dirty="0">
                <a:hlinkClick r:id="rId2"/>
              </a:rPr>
              <a:t>Quote Sandwich</a:t>
            </a:r>
            <a:r>
              <a:rPr lang="en-US" dirty="0"/>
              <a:t>” method</a:t>
            </a:r>
          </a:p>
        </p:txBody>
      </p:sp>
      <p:sp>
        <p:nvSpPr>
          <p:cNvPr id="4" name="Content Placeholder 3">
            <a:extLst>
              <a:ext uri="{FF2B5EF4-FFF2-40B4-BE49-F238E27FC236}">
                <a16:creationId xmlns:a16="http://schemas.microsoft.com/office/drawing/2014/main" id="{80FDF2E7-6877-0B4A-B799-AC77E45E0832}"/>
              </a:ext>
            </a:extLst>
          </p:cNvPr>
          <p:cNvSpPr>
            <a:spLocks noGrp="1"/>
          </p:cNvSpPr>
          <p:nvPr>
            <p:ph sz="half" idx="2"/>
          </p:nvPr>
        </p:nvSpPr>
        <p:spPr>
          <a:xfrm>
            <a:off x="6338315" y="2638044"/>
            <a:ext cx="5603476" cy="3885586"/>
          </a:xfrm>
        </p:spPr>
        <p:txBody>
          <a:bodyPr>
            <a:normAutofit/>
          </a:bodyPr>
          <a:lstStyle/>
          <a:p>
            <a:r>
              <a:rPr lang="en-US" dirty="0"/>
              <a:t>Quotations should be integrated using MLA formatted in-text citation practices</a:t>
            </a:r>
          </a:p>
          <a:p>
            <a:pPr lvl="1"/>
            <a:r>
              <a:rPr lang="en-US" sz="1800" dirty="0"/>
              <a:t>Wordsworth stated that Romantic poetry was marked by a "spontaneous overflow of powerful feelings" (263).</a:t>
            </a:r>
          </a:p>
          <a:p>
            <a:pPr lvl="1"/>
            <a:r>
              <a:rPr lang="en-US" sz="1800" dirty="0"/>
              <a:t>Romantic poetry is characterized by the "spontaneous overflow of powerful feelings" (Wordsworth 263).</a:t>
            </a:r>
          </a:p>
          <a:p>
            <a:pPr lvl="1"/>
            <a:r>
              <a:rPr lang="en-US" sz="1800" dirty="0"/>
              <a:t>Wordsworth extensively explored the role of emotion in the creative process (263).</a:t>
            </a:r>
          </a:p>
          <a:p>
            <a:endParaRPr lang="en-US" dirty="0"/>
          </a:p>
        </p:txBody>
      </p:sp>
    </p:spTree>
    <p:extLst>
      <p:ext uri="{BB962C8B-B14F-4D97-AF65-F5344CB8AC3E}">
        <p14:creationId xmlns:p14="http://schemas.microsoft.com/office/powerpoint/2010/main" val="3850366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A75AB-1188-EC45-A77F-B6965E4E193D}"/>
              </a:ext>
            </a:extLst>
          </p:cNvPr>
          <p:cNvSpPr>
            <a:spLocks noGrp="1"/>
          </p:cNvSpPr>
          <p:nvPr>
            <p:ph type="title"/>
          </p:nvPr>
        </p:nvSpPr>
        <p:spPr>
          <a:xfrm>
            <a:off x="2373517" y="449538"/>
            <a:ext cx="7729728" cy="1188720"/>
          </a:xfrm>
          <a:effectLst/>
        </p:spPr>
        <p:txBody>
          <a:bodyPr>
            <a:normAutofit/>
          </a:bodyPr>
          <a:lstStyle/>
          <a:p>
            <a:r>
              <a:rPr lang="en-US" dirty="0"/>
              <a:t>Sample Student Entry</a:t>
            </a:r>
          </a:p>
        </p:txBody>
      </p:sp>
      <p:sp>
        <p:nvSpPr>
          <p:cNvPr id="4" name="Content Placeholder 3">
            <a:extLst>
              <a:ext uri="{FF2B5EF4-FFF2-40B4-BE49-F238E27FC236}">
                <a16:creationId xmlns:a16="http://schemas.microsoft.com/office/drawing/2014/main" id="{DCE115C4-ED38-B743-87AE-EDCE8B792A32}"/>
              </a:ext>
            </a:extLst>
          </p:cNvPr>
          <p:cNvSpPr>
            <a:spLocks noGrp="1"/>
          </p:cNvSpPr>
          <p:nvPr>
            <p:ph idx="1"/>
          </p:nvPr>
        </p:nvSpPr>
        <p:spPr>
          <a:xfrm>
            <a:off x="721217" y="1790163"/>
            <a:ext cx="10891663" cy="4823996"/>
          </a:xfrm>
          <a:effectLst/>
        </p:spPr>
        <p:txBody>
          <a:bodyPr>
            <a:normAutofit fontScale="85000" lnSpcReduction="20000"/>
          </a:bodyPr>
          <a:lstStyle/>
          <a:p>
            <a:pPr marL="0" indent="-457200">
              <a:lnSpc>
                <a:spcPct val="90000"/>
              </a:lnSpc>
              <a:buNone/>
            </a:pPr>
            <a:r>
              <a:rPr lang="en-US" sz="1500" dirty="0"/>
              <a:t>Antony Davies, James R. Harrigan. “Debt Myths, Debunked”. </a:t>
            </a:r>
            <a:r>
              <a:rPr lang="en-US" sz="1500" i="1" dirty="0"/>
              <a:t>US News</a:t>
            </a:r>
            <a:r>
              <a:rPr lang="en-US" sz="1500" dirty="0"/>
              <a:t>, Dec 1 2016. https://www.usnews.com/opinion/economic-intelligence/articles/2016-</a:t>
            </a:r>
          </a:p>
          <a:p>
            <a:pPr marL="0" indent="-457200">
              <a:lnSpc>
                <a:spcPct val="90000"/>
              </a:lnSpc>
              <a:buNone/>
            </a:pPr>
            <a:r>
              <a:rPr lang="en-US" sz="1500" dirty="0"/>
              <a:t>	12-01/myths-and-fac </a:t>
            </a:r>
            <a:r>
              <a:rPr lang="en-US" sz="1500" dirty="0" err="1"/>
              <a:t>ts</a:t>
            </a:r>
            <a:r>
              <a:rPr lang="en-US" sz="1500" dirty="0"/>
              <a:t>-about-the-us-federal-debt </a:t>
            </a:r>
          </a:p>
          <a:p>
            <a:pPr marL="0" indent="0">
              <a:lnSpc>
                <a:spcPct val="90000"/>
              </a:lnSpc>
              <a:buNone/>
            </a:pPr>
            <a:r>
              <a:rPr lang="en-US" sz="1500" dirty="0"/>
              <a:t> </a:t>
            </a:r>
          </a:p>
          <a:p>
            <a:pPr marL="0" indent="0">
              <a:lnSpc>
                <a:spcPct val="90000"/>
              </a:lnSpc>
              <a:buNone/>
            </a:pPr>
            <a:r>
              <a:rPr lang="en-US" sz="1500" dirty="0"/>
              <a:t>This article talks about the common misconceptions about the federal debt and dives into details about the facts contrary to the myths. Here are some important points in the article: “The federal government has borrowed around $3 trillion from the Social Security trust fund, and another $2.5 trillion from other intragovernmental sources like the Medicare trust fund, federal retirement plans and veterans benefits funds. This money doesn't belong to the government. It belongs to retirees, veterans and the sick. When the federal government borrows this money, it isn't borrowing from itself; it is borrowing from people for whom the government is holding the money in trust.” Another fact that is interesting is: “Technically speaking, the government can't go bankrupt because it only promised to hand over a certain number of dollars; it didn't promise what the value of those dollars would be. Because the value of the dollars was never specified, the government can print enough to render the dollars nearly worthless. To the rest of us, the effect is the same as the government going bankrupt.” The article then talks about the fact that taxing the rich would not solve the problem simply because there aren't enough rich people to tax, so it wouldn’t make that much of a difference. Here is an interesting fact about the government's assets in 2018: “The government's gold would not come close to covering its obligations. The federal government owns 8,000 tons, or about $300 billion worth, of gold. The federal government also owns almost 500 million acres of land that are worth about $1.8 trillion. Together, gold and land account for more than 70 percent of the government's $3 trillion in assets. If the government sold all the gold and all the land it owns, it wouldn't raise enough money to pay for even two percent of its obligations.” Lastly, the article offers solutions to this debt problem, which is to cut all federal spending by 10%, “Hold government spending constant for the next five years”. </a:t>
            </a:r>
          </a:p>
          <a:p>
            <a:pPr marL="0" indent="0">
              <a:lnSpc>
                <a:spcPct val="90000"/>
              </a:lnSpc>
              <a:buNone/>
            </a:pPr>
            <a:r>
              <a:rPr lang="en-US" sz="1500" dirty="0"/>
              <a:t> </a:t>
            </a:r>
          </a:p>
          <a:p>
            <a:pPr marL="0" indent="0">
              <a:lnSpc>
                <a:spcPct val="90000"/>
              </a:lnSpc>
              <a:buNone/>
            </a:pPr>
            <a:r>
              <a:rPr lang="en-US" sz="1500" dirty="0"/>
              <a:t>Yes, I agree with the text because I think that the government is overall spending much more than it should, this is confirmed by the previous source. Cutting all federal spending by 10% may cause some programs or departments to receive less funding but it might save the economy for this generation and the ones coming up. If I could say something to the author, I would ask him if he still believes that the economy is salvageable given what has happened in 2020. This document tells my research question that one solution to solve the debt problem is to cut overall spending by 10%. The author’s writing style is authoritative as it implies that the writer is correct since he is stating the facts. Despite there being some economic jargons, the writer provides the definitions for them in an easy to understand manner. The audience intended audience is people who are confused about the federal debt and want to know more about it. The author’s purpose is to clear up any misconceptions people might have about the debt and educate them about the facts. Yes, this genre is news media, many people rely on the news to become more informed. This source is credible because it is published on a credible news site. For part 4 of the entry, all the quotes are in the summary. </a:t>
            </a:r>
          </a:p>
          <a:p>
            <a:pPr>
              <a:lnSpc>
                <a:spcPct val="90000"/>
              </a:lnSpc>
            </a:pPr>
            <a:endParaRPr lang="en-US" sz="800" dirty="0"/>
          </a:p>
        </p:txBody>
      </p:sp>
      <p:sp>
        <p:nvSpPr>
          <p:cNvPr id="3" name="TextBox 2">
            <a:extLst>
              <a:ext uri="{FF2B5EF4-FFF2-40B4-BE49-F238E27FC236}">
                <a16:creationId xmlns:a16="http://schemas.microsoft.com/office/drawing/2014/main" id="{4F977DF4-A420-894F-BC18-B3185D12685F}"/>
              </a:ext>
            </a:extLst>
          </p:cNvPr>
          <p:cNvSpPr txBox="1"/>
          <p:nvPr/>
        </p:nvSpPr>
        <p:spPr>
          <a:xfrm>
            <a:off x="1127760" y="29718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45763526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36816-440B-3440-BDD0-4B796C6494E7}"/>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a:solidFill>
                  <a:schemeClr val="tx1"/>
                </a:solidFill>
              </a:rPr>
              <a:t>Put it all together!</a:t>
            </a: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96729F5-94FC-3045-A9F0-C5199754E4F8}"/>
              </a:ext>
            </a:extLst>
          </p:cNvPr>
          <p:cNvSpPr>
            <a:spLocks noGrp="1"/>
          </p:cNvSpPr>
          <p:nvPr>
            <p:ph idx="1"/>
          </p:nvPr>
        </p:nvSpPr>
        <p:spPr>
          <a:xfrm>
            <a:off x="6049182" y="802638"/>
            <a:ext cx="5408696" cy="5252722"/>
          </a:xfrm>
        </p:spPr>
        <p:txBody>
          <a:bodyPr anchor="ctr">
            <a:normAutofit/>
          </a:bodyPr>
          <a:lstStyle/>
          <a:p>
            <a:r>
              <a:rPr lang="en-US" dirty="0">
                <a:solidFill>
                  <a:schemeClr val="bg1"/>
                </a:solidFill>
              </a:rPr>
              <a:t>The complete reflective annotated bibliography should include:</a:t>
            </a:r>
          </a:p>
          <a:p>
            <a:pPr lvl="1"/>
            <a:r>
              <a:rPr lang="en-US" sz="1800" dirty="0">
                <a:solidFill>
                  <a:schemeClr val="bg1"/>
                </a:solidFill>
              </a:rPr>
              <a:t>Research Question</a:t>
            </a:r>
          </a:p>
          <a:p>
            <a:pPr lvl="1"/>
            <a:r>
              <a:rPr lang="en-US" sz="1800" dirty="0">
                <a:solidFill>
                  <a:schemeClr val="bg1"/>
                </a:solidFill>
              </a:rPr>
              <a:t>Introduction</a:t>
            </a:r>
          </a:p>
          <a:p>
            <a:pPr lvl="1"/>
            <a:r>
              <a:rPr lang="en-US" sz="1800" dirty="0">
                <a:solidFill>
                  <a:schemeClr val="bg1"/>
                </a:solidFill>
              </a:rPr>
              <a:t>Three entries listed in alphabetical order (at least two genres and at least one from the library)</a:t>
            </a:r>
          </a:p>
          <a:p>
            <a:pPr lvl="2"/>
            <a:r>
              <a:rPr lang="en-US" sz="1800" dirty="0">
                <a:solidFill>
                  <a:schemeClr val="bg1"/>
                </a:solidFill>
              </a:rPr>
              <a:t>Citation</a:t>
            </a:r>
          </a:p>
          <a:p>
            <a:pPr lvl="2"/>
            <a:r>
              <a:rPr lang="en-US" sz="1800" dirty="0">
                <a:solidFill>
                  <a:schemeClr val="bg1"/>
                </a:solidFill>
              </a:rPr>
              <a:t>Summary</a:t>
            </a:r>
          </a:p>
          <a:p>
            <a:pPr lvl="2"/>
            <a:r>
              <a:rPr lang="en-US" sz="1800" dirty="0">
                <a:solidFill>
                  <a:schemeClr val="bg1"/>
                </a:solidFill>
              </a:rPr>
              <a:t>Analysis/Reflection</a:t>
            </a:r>
          </a:p>
          <a:p>
            <a:pPr lvl="1"/>
            <a:r>
              <a:rPr lang="en-US" sz="1800" dirty="0">
                <a:solidFill>
                  <a:schemeClr val="bg1"/>
                </a:solidFill>
              </a:rPr>
              <a:t>Conclusion</a:t>
            </a:r>
          </a:p>
        </p:txBody>
      </p:sp>
    </p:spTree>
    <p:extLst>
      <p:ext uri="{BB962C8B-B14F-4D97-AF65-F5344CB8AC3E}">
        <p14:creationId xmlns:p14="http://schemas.microsoft.com/office/powerpoint/2010/main" val="236989368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{2E373DC1-323E-D14C-AE1B-1F11A6F7C845}tf10001120</Template>
  <TotalTime>49</TotalTime>
  <Words>1444</Words>
  <Application>Microsoft Macintosh PowerPoint</Application>
  <PresentationFormat>Widescreen</PresentationFormat>
  <Paragraphs>67</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Gill Sans MT</vt:lpstr>
      <vt:lpstr>Parcel</vt:lpstr>
      <vt:lpstr>Reflective Annotated Bibliography</vt:lpstr>
      <vt:lpstr>PowerPoint Presentation</vt:lpstr>
      <vt:lpstr>Research Question</vt:lpstr>
      <vt:lpstr>Citation of the Source</vt:lpstr>
      <vt:lpstr>Summary of the Source</vt:lpstr>
      <vt:lpstr>Analysis and Reflection</vt:lpstr>
      <vt:lpstr>Important Quotations</vt:lpstr>
      <vt:lpstr>Sample Student Entry</vt:lpstr>
      <vt:lpstr>Put it all together!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Reflective Annotated Bibliography</dc:title>
  <dc:creator>Laura Westengard</dc:creator>
  <cp:lastModifiedBy>Ruth Garcia</cp:lastModifiedBy>
  <cp:revision>10</cp:revision>
  <dcterms:created xsi:type="dcterms:W3CDTF">2022-03-27T17:19:52Z</dcterms:created>
  <dcterms:modified xsi:type="dcterms:W3CDTF">2022-07-21T20:40:01Z</dcterms:modified>
</cp:coreProperties>
</file>