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Economica"/>
      <p:regular r:id="rId28"/>
      <p:bold r:id="rId29"/>
      <p:italic r:id="rId30"/>
      <p:boldItalic r:id="rId31"/>
    </p:embeddedFont>
    <p:embeddedFont>
      <p:font typeface="Nunito"/>
      <p:regular r:id="rId32"/>
      <p:bold r:id="rId33"/>
      <p:italic r:id="rId34"/>
      <p:boldItalic r:id="rId35"/>
    </p:embeddedFont>
    <p:embeddedFont>
      <p:font typeface="Helvetica Neue"/>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gUCSvD5Aw5YeCIv1iEpEbJaBAW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6.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OpenSans-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Economica-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Economica-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Economica-boldItalic.fntdata"/><Relationship Id="rId30" Type="http://schemas.openxmlformats.org/officeDocument/2006/relationships/font" Target="fonts/Economica-italic.fntdata"/><Relationship Id="rId11" Type="http://schemas.openxmlformats.org/officeDocument/2006/relationships/slide" Target="slides/slide7.xml"/><Relationship Id="rId33" Type="http://schemas.openxmlformats.org/officeDocument/2006/relationships/font" Target="fonts/Nunito-bold.fntdata"/><Relationship Id="rId10" Type="http://schemas.openxmlformats.org/officeDocument/2006/relationships/slide" Target="slides/slide6.xml"/><Relationship Id="rId32" Type="http://schemas.openxmlformats.org/officeDocument/2006/relationships/font" Target="fonts/Nunito-regular.fntdata"/><Relationship Id="rId13" Type="http://schemas.openxmlformats.org/officeDocument/2006/relationships/slide" Target="slides/slide9.xml"/><Relationship Id="rId35" Type="http://schemas.openxmlformats.org/officeDocument/2006/relationships/font" Target="fonts/Nunito-boldItalic.fntdata"/><Relationship Id="rId12" Type="http://schemas.openxmlformats.org/officeDocument/2006/relationships/slide" Target="slides/slide8.xml"/><Relationship Id="rId34" Type="http://schemas.openxmlformats.org/officeDocument/2006/relationships/font" Target="fonts/Nunito-italic.fntdata"/><Relationship Id="rId15" Type="http://schemas.openxmlformats.org/officeDocument/2006/relationships/slide" Target="slides/slide11.xml"/><Relationship Id="rId37" Type="http://schemas.openxmlformats.org/officeDocument/2006/relationships/font" Target="fonts/HelveticaNeue-bold.fntdata"/><Relationship Id="rId14" Type="http://schemas.openxmlformats.org/officeDocument/2006/relationships/slide" Target="slides/slide10.xml"/><Relationship Id="rId36" Type="http://schemas.openxmlformats.org/officeDocument/2006/relationships/font" Target="fonts/HelveticaNeue-regular.fntdata"/><Relationship Id="rId17" Type="http://schemas.openxmlformats.org/officeDocument/2006/relationships/slide" Target="slides/slide13.xml"/><Relationship Id="rId39" Type="http://schemas.openxmlformats.org/officeDocument/2006/relationships/font" Target="fonts/HelveticaNeue-boldItalic.fntdata"/><Relationship Id="rId16" Type="http://schemas.openxmlformats.org/officeDocument/2006/relationships/slide" Target="slides/slide12.xml"/><Relationship Id="rId38" Type="http://schemas.openxmlformats.org/officeDocument/2006/relationships/font" Target="fonts/HelveticaNeue-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10" name="Shape 10"/>
        <p:cNvGrpSpPr/>
        <p:nvPr/>
      </p:nvGrpSpPr>
      <p:grpSpPr>
        <a:xfrm>
          <a:off x="0" y="0"/>
          <a:ext cx="0" cy="0"/>
          <a:chOff x="0" y="0"/>
          <a:chExt cx="0" cy="0"/>
        </a:xfrm>
      </p:grpSpPr>
      <p:sp>
        <p:nvSpPr>
          <p:cNvPr id="11" name="Google Shape;11;p25"/>
          <p:cNvSpPr txBox="1"/>
          <p:nvPr>
            <p:ph type="title"/>
          </p:nvPr>
        </p:nvSpPr>
        <p:spPr>
          <a:xfrm>
            <a:off x="311699" y="315924"/>
            <a:ext cx="8520602" cy="831302"/>
          </a:xfrm>
          <a:prstGeom prst="rect">
            <a:avLst/>
          </a:prstGeom>
          <a:noFill/>
          <a:ln>
            <a:noFill/>
          </a:ln>
        </p:spPr>
        <p:txBody>
          <a:bodyPr anchorCtr="0" anchor="b"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2" name="Google Shape;12;p25"/>
          <p:cNvSpPr txBox="1"/>
          <p:nvPr>
            <p:ph idx="1" type="body"/>
          </p:nvPr>
        </p:nvSpPr>
        <p:spPr>
          <a:xfrm>
            <a:off x="311699" y="1225225"/>
            <a:ext cx="8520602" cy="33540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3" name="Google Shape;13;p25"/>
          <p:cNvSpPr txBox="1"/>
          <p:nvPr>
            <p:ph idx="12" type="sldNum"/>
          </p:nvPr>
        </p:nvSpPr>
        <p:spPr>
          <a:xfrm>
            <a:off x="8684345" y="4692391"/>
            <a:ext cx="336813" cy="335251"/>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1pPr>
            <a:lvl2pPr indent="0" lvl="1"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2pPr>
            <a:lvl3pPr indent="0" lvl="2"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3pPr>
            <a:lvl4pPr indent="0" lvl="3"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4pPr>
            <a:lvl5pPr indent="0" lvl="4"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5pPr>
            <a:lvl6pPr indent="0" lvl="5"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6pPr>
            <a:lvl7pPr indent="0" lvl="6"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7pPr>
            <a:lvl8pPr indent="0" lvl="7"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8pPr>
            <a:lvl9pPr indent="0" lvl="8"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p:spTree>
      <p:nvGrpSpPr>
        <p:cNvPr id="50" name="Shape 50"/>
        <p:cNvGrpSpPr/>
        <p:nvPr/>
      </p:nvGrpSpPr>
      <p:grpSpPr>
        <a:xfrm>
          <a:off x="0" y="0"/>
          <a:ext cx="0" cy="0"/>
          <a:chOff x="0" y="0"/>
          <a:chExt cx="0" cy="0"/>
        </a:xfrm>
      </p:grpSpPr>
      <p:sp>
        <p:nvSpPr>
          <p:cNvPr id="51" name="Google Shape;51;p34"/>
          <p:cNvSpPr txBox="1"/>
          <p:nvPr>
            <p:ph type="title"/>
          </p:nvPr>
        </p:nvSpPr>
        <p:spPr>
          <a:xfrm>
            <a:off x="311699" y="957125"/>
            <a:ext cx="8520602" cy="2128800"/>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rgbClr val="CCA677"/>
              </a:buClr>
              <a:buSzPts val="16000"/>
              <a:buFont typeface="Economica"/>
              <a:buNone/>
              <a:defRPr sz="16000">
                <a:solidFill>
                  <a:srgbClr val="CCA677"/>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52" name="Google Shape;52;p34"/>
          <p:cNvSpPr txBox="1"/>
          <p:nvPr>
            <p:ph idx="1" type="body"/>
          </p:nvPr>
        </p:nvSpPr>
        <p:spPr>
          <a:xfrm>
            <a:off x="311699" y="3162000"/>
            <a:ext cx="8520602" cy="1071601"/>
          </a:xfrm>
          <a:prstGeom prst="rect">
            <a:avLst/>
          </a:prstGeom>
          <a:noFill/>
          <a:ln>
            <a:noFill/>
          </a:ln>
        </p:spPr>
        <p:txBody>
          <a:bodyPr anchorCtr="0" anchor="t" bIns="91400" lIns="91400" spcFirstLastPara="1" rIns="91400" wrap="square" tIns="91400">
            <a:normAutofit/>
          </a:bodyPr>
          <a:lstStyle>
            <a:lvl1pPr indent="-342900" lvl="0" marL="457200" algn="ctr">
              <a:lnSpc>
                <a:spcPct val="115000"/>
              </a:lnSpc>
              <a:spcBef>
                <a:spcPts val="0"/>
              </a:spcBef>
              <a:spcAft>
                <a:spcPts val="0"/>
              </a:spcAft>
              <a:buSzPts val="1800"/>
              <a:buChar char="●"/>
              <a:defRPr/>
            </a:lvl1pPr>
            <a:lvl2pPr indent="-342900" lvl="1" marL="914400" algn="ctr">
              <a:lnSpc>
                <a:spcPct val="115000"/>
              </a:lnSpc>
              <a:spcBef>
                <a:spcPts val="0"/>
              </a:spcBef>
              <a:spcAft>
                <a:spcPts val="0"/>
              </a:spcAft>
              <a:buSzPts val="1800"/>
              <a:buChar char="○"/>
              <a:defRPr/>
            </a:lvl2pPr>
            <a:lvl3pPr indent="-342900" lvl="2" marL="1371600" algn="ctr">
              <a:lnSpc>
                <a:spcPct val="115000"/>
              </a:lnSpc>
              <a:spcBef>
                <a:spcPts val="0"/>
              </a:spcBef>
              <a:spcAft>
                <a:spcPts val="0"/>
              </a:spcAft>
              <a:buSzPts val="1800"/>
              <a:buChar char="■"/>
              <a:defRPr/>
            </a:lvl3pPr>
            <a:lvl4pPr indent="-342900" lvl="3" marL="1828800" algn="ctr">
              <a:lnSpc>
                <a:spcPct val="115000"/>
              </a:lnSpc>
              <a:spcBef>
                <a:spcPts val="0"/>
              </a:spcBef>
              <a:spcAft>
                <a:spcPts val="0"/>
              </a:spcAft>
              <a:buSzPts val="1800"/>
              <a:buChar char="●"/>
              <a:defRPr/>
            </a:lvl4pPr>
            <a:lvl5pPr indent="-342900" lvl="4" marL="2286000" algn="ctr">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53" name="Google Shape;53;p34"/>
          <p:cNvSpPr txBox="1"/>
          <p:nvPr>
            <p:ph idx="12" type="sldNum"/>
          </p:nvPr>
        </p:nvSpPr>
        <p:spPr>
          <a:xfrm>
            <a:off x="8684345" y="4692391"/>
            <a:ext cx="336813" cy="335251"/>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1pPr>
            <a:lvl2pPr indent="0" lvl="1"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2pPr>
            <a:lvl3pPr indent="0" lvl="2"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3pPr>
            <a:lvl4pPr indent="0" lvl="3"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4pPr>
            <a:lvl5pPr indent="0" lvl="4"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5pPr>
            <a:lvl6pPr indent="0" lvl="5"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6pPr>
            <a:lvl7pPr indent="0" lvl="6"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7pPr>
            <a:lvl8pPr indent="0" lvl="7"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8pPr>
            <a:lvl9pPr indent="0" lvl="8"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4" name="Shape 54"/>
        <p:cNvGrpSpPr/>
        <p:nvPr/>
      </p:nvGrpSpPr>
      <p:grpSpPr>
        <a:xfrm>
          <a:off x="0" y="0"/>
          <a:ext cx="0" cy="0"/>
          <a:chOff x="0" y="0"/>
          <a:chExt cx="0" cy="0"/>
        </a:xfrm>
      </p:grpSpPr>
      <p:sp>
        <p:nvSpPr>
          <p:cNvPr id="55" name="Google Shape;55;p35"/>
          <p:cNvSpPr txBox="1"/>
          <p:nvPr>
            <p:ph idx="12" type="sldNum"/>
          </p:nvPr>
        </p:nvSpPr>
        <p:spPr>
          <a:xfrm>
            <a:off x="8684345" y="4692391"/>
            <a:ext cx="336813" cy="335251"/>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1pPr>
            <a:lvl2pPr indent="0" lvl="1"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2pPr>
            <a:lvl3pPr indent="0" lvl="2"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3pPr>
            <a:lvl4pPr indent="0" lvl="3"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4pPr>
            <a:lvl5pPr indent="0" lvl="4"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5pPr>
            <a:lvl6pPr indent="0" lvl="5"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6pPr>
            <a:lvl7pPr indent="0" lvl="6"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7pPr>
            <a:lvl8pPr indent="0" lvl="7"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8pPr>
            <a:lvl9pPr indent="0" lvl="8"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showMasterSp="0">
  <p:cSld name="SECTION_TITLE_AND_DESCRIPTION">
    <p:spTree>
      <p:nvGrpSpPr>
        <p:cNvPr id="14" name="Shape 14"/>
        <p:cNvGrpSpPr/>
        <p:nvPr/>
      </p:nvGrpSpPr>
      <p:grpSpPr>
        <a:xfrm>
          <a:off x="0" y="0"/>
          <a:ext cx="0" cy="0"/>
          <a:chOff x="0" y="0"/>
          <a:chExt cx="0" cy="0"/>
        </a:xfrm>
      </p:grpSpPr>
      <p:sp>
        <p:nvSpPr>
          <p:cNvPr id="15" name="Google Shape;15;p26"/>
          <p:cNvSpPr/>
          <p:nvPr/>
        </p:nvSpPr>
        <p:spPr>
          <a:xfrm>
            <a:off x="4572000" y="-25"/>
            <a:ext cx="4572000" cy="5143501"/>
          </a:xfrm>
          <a:prstGeom prst="rect">
            <a:avLst/>
          </a:prstGeom>
          <a:solidFill>
            <a:srgbClr val="CCA677"/>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 name="Google Shape;16;p26"/>
          <p:cNvCxnSpPr/>
          <p:nvPr/>
        </p:nvCxnSpPr>
        <p:spPr>
          <a:xfrm>
            <a:off x="5029675" y="4495500"/>
            <a:ext cx="468301" cy="1"/>
          </a:xfrm>
          <a:prstGeom prst="straightConnector1">
            <a:avLst/>
          </a:prstGeom>
          <a:noFill/>
          <a:ln cap="flat" cmpd="sng" w="19050">
            <a:solidFill>
              <a:srgbClr val="FFFFFF"/>
            </a:solidFill>
            <a:prstDash val="solid"/>
            <a:round/>
            <a:headEnd len="sm" w="sm" type="none"/>
            <a:tailEnd len="sm" w="sm" type="none"/>
          </a:ln>
        </p:spPr>
      </p:cxnSp>
      <p:sp>
        <p:nvSpPr>
          <p:cNvPr id="17" name="Google Shape;17;p26"/>
          <p:cNvSpPr txBox="1"/>
          <p:nvPr>
            <p:ph type="title"/>
          </p:nvPr>
        </p:nvSpPr>
        <p:spPr>
          <a:xfrm>
            <a:off x="265500" y="929274"/>
            <a:ext cx="4045200" cy="1786202"/>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CCA677"/>
              </a:buClr>
              <a:buSzPts val="4200"/>
              <a:buFont typeface="Economica"/>
              <a:buNone/>
              <a:defRPr>
                <a:solidFill>
                  <a:srgbClr val="CCA677"/>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 name="Google Shape;18;p26"/>
          <p:cNvSpPr txBox="1"/>
          <p:nvPr>
            <p:ph idx="1" type="body"/>
          </p:nvPr>
        </p:nvSpPr>
        <p:spPr>
          <a:xfrm>
            <a:off x="265500" y="2769000"/>
            <a:ext cx="4045200" cy="15741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000000"/>
              </a:buClr>
              <a:buSzPts val="2400"/>
              <a:buFont typeface="Economica"/>
              <a:buNone/>
              <a:defRPr sz="2400">
                <a:latin typeface="Economica"/>
                <a:ea typeface="Economica"/>
                <a:cs typeface="Economica"/>
                <a:sym typeface="Economica"/>
              </a:defRPr>
            </a:lvl1pPr>
            <a:lvl2pPr indent="-228600" lvl="1" marL="914400" algn="ctr">
              <a:lnSpc>
                <a:spcPct val="100000"/>
              </a:lnSpc>
              <a:spcBef>
                <a:spcPts val="0"/>
              </a:spcBef>
              <a:spcAft>
                <a:spcPts val="0"/>
              </a:spcAft>
              <a:buClr>
                <a:srgbClr val="000000"/>
              </a:buClr>
              <a:buSzPts val="2400"/>
              <a:buFont typeface="Economica"/>
              <a:buNone/>
              <a:defRPr sz="2400">
                <a:latin typeface="Economica"/>
                <a:ea typeface="Economica"/>
                <a:cs typeface="Economica"/>
                <a:sym typeface="Economica"/>
              </a:defRPr>
            </a:lvl2pPr>
            <a:lvl3pPr indent="-228600" lvl="2" marL="1371600" algn="ctr">
              <a:lnSpc>
                <a:spcPct val="100000"/>
              </a:lnSpc>
              <a:spcBef>
                <a:spcPts val="0"/>
              </a:spcBef>
              <a:spcAft>
                <a:spcPts val="0"/>
              </a:spcAft>
              <a:buClr>
                <a:srgbClr val="000000"/>
              </a:buClr>
              <a:buSzPts val="2400"/>
              <a:buFont typeface="Economica"/>
              <a:buNone/>
              <a:defRPr sz="2400">
                <a:latin typeface="Economica"/>
                <a:ea typeface="Economica"/>
                <a:cs typeface="Economica"/>
                <a:sym typeface="Economica"/>
              </a:defRPr>
            </a:lvl3pPr>
            <a:lvl4pPr indent="-228600" lvl="3" marL="1828800" algn="ctr">
              <a:lnSpc>
                <a:spcPct val="100000"/>
              </a:lnSpc>
              <a:spcBef>
                <a:spcPts val="0"/>
              </a:spcBef>
              <a:spcAft>
                <a:spcPts val="0"/>
              </a:spcAft>
              <a:buClr>
                <a:srgbClr val="000000"/>
              </a:buClr>
              <a:buSzPts val="2400"/>
              <a:buFont typeface="Economica"/>
              <a:buNone/>
              <a:defRPr sz="2400">
                <a:latin typeface="Economica"/>
                <a:ea typeface="Economica"/>
                <a:cs typeface="Economica"/>
                <a:sym typeface="Economica"/>
              </a:defRPr>
            </a:lvl4pPr>
            <a:lvl5pPr indent="-228600" lvl="4" marL="2286000" algn="ctr">
              <a:lnSpc>
                <a:spcPct val="100000"/>
              </a:lnSpc>
              <a:spcBef>
                <a:spcPts val="0"/>
              </a:spcBef>
              <a:spcAft>
                <a:spcPts val="0"/>
              </a:spcAft>
              <a:buClr>
                <a:srgbClr val="000000"/>
              </a:buClr>
              <a:buSzPts val="2400"/>
              <a:buFont typeface="Economica"/>
              <a:buNone/>
              <a:defRPr sz="2400">
                <a:latin typeface="Economica"/>
                <a:ea typeface="Economica"/>
                <a:cs typeface="Economica"/>
                <a:sym typeface="Economica"/>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9" name="Google Shape;19;p26"/>
          <p:cNvSpPr txBox="1"/>
          <p:nvPr>
            <p:ph idx="2" type="body"/>
          </p:nvPr>
        </p:nvSpPr>
        <p:spPr>
          <a:xfrm>
            <a:off x="4939500" y="724199"/>
            <a:ext cx="3837000" cy="3695102"/>
          </a:xfrm>
          <a:prstGeom prst="rect">
            <a:avLst/>
          </a:prstGeom>
          <a:noFill/>
          <a:ln>
            <a:noFill/>
          </a:ln>
        </p:spPr>
        <p:txBody>
          <a:bodyPr anchorCtr="0" anchor="ctr"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0" name="Google Shape;20;p26"/>
          <p:cNvSpPr txBox="1"/>
          <p:nvPr>
            <p:ph idx="12" type="sldNum"/>
          </p:nvPr>
        </p:nvSpPr>
        <p:spPr>
          <a:xfrm>
            <a:off x="8684345" y="4692391"/>
            <a:ext cx="336813" cy="335251"/>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FFFFFF"/>
              </a:buClr>
              <a:buSzPts val="1000"/>
              <a:buFont typeface="Economica"/>
              <a:buNone/>
              <a:defRPr>
                <a:solidFill>
                  <a:srgbClr val="FFFFFF"/>
                </a:solidFill>
              </a:defRPr>
            </a:lvl1pPr>
            <a:lvl2pPr indent="0" lvl="1" marL="0" marR="0" algn="r">
              <a:lnSpc>
                <a:spcPct val="100000"/>
              </a:lnSpc>
              <a:spcBef>
                <a:spcPts val="0"/>
              </a:spcBef>
              <a:spcAft>
                <a:spcPts val="0"/>
              </a:spcAft>
              <a:buClr>
                <a:srgbClr val="FFFFFF"/>
              </a:buClr>
              <a:buSzPts val="1000"/>
              <a:buFont typeface="Economica"/>
              <a:buNone/>
              <a:defRPr>
                <a:solidFill>
                  <a:srgbClr val="FFFFFF"/>
                </a:solidFill>
              </a:defRPr>
            </a:lvl2pPr>
            <a:lvl3pPr indent="0" lvl="2" marL="0" marR="0" algn="r">
              <a:lnSpc>
                <a:spcPct val="100000"/>
              </a:lnSpc>
              <a:spcBef>
                <a:spcPts val="0"/>
              </a:spcBef>
              <a:spcAft>
                <a:spcPts val="0"/>
              </a:spcAft>
              <a:buClr>
                <a:srgbClr val="FFFFFF"/>
              </a:buClr>
              <a:buSzPts val="1000"/>
              <a:buFont typeface="Economica"/>
              <a:buNone/>
              <a:defRPr>
                <a:solidFill>
                  <a:srgbClr val="FFFFFF"/>
                </a:solidFill>
              </a:defRPr>
            </a:lvl3pPr>
            <a:lvl4pPr indent="0" lvl="3" marL="0" marR="0" algn="r">
              <a:lnSpc>
                <a:spcPct val="100000"/>
              </a:lnSpc>
              <a:spcBef>
                <a:spcPts val="0"/>
              </a:spcBef>
              <a:spcAft>
                <a:spcPts val="0"/>
              </a:spcAft>
              <a:buClr>
                <a:srgbClr val="FFFFFF"/>
              </a:buClr>
              <a:buSzPts val="1000"/>
              <a:buFont typeface="Economica"/>
              <a:buNone/>
              <a:defRPr>
                <a:solidFill>
                  <a:srgbClr val="FFFFFF"/>
                </a:solidFill>
              </a:defRPr>
            </a:lvl4pPr>
            <a:lvl5pPr indent="0" lvl="4" marL="0" marR="0" algn="r">
              <a:lnSpc>
                <a:spcPct val="100000"/>
              </a:lnSpc>
              <a:spcBef>
                <a:spcPts val="0"/>
              </a:spcBef>
              <a:spcAft>
                <a:spcPts val="0"/>
              </a:spcAft>
              <a:buClr>
                <a:srgbClr val="FFFFFF"/>
              </a:buClr>
              <a:buSzPts val="1000"/>
              <a:buFont typeface="Economica"/>
              <a:buNone/>
              <a:defRPr>
                <a:solidFill>
                  <a:srgbClr val="FFFFFF"/>
                </a:solidFill>
              </a:defRPr>
            </a:lvl5pPr>
            <a:lvl6pPr indent="0" lvl="5" marL="0" marR="0" algn="r">
              <a:lnSpc>
                <a:spcPct val="100000"/>
              </a:lnSpc>
              <a:spcBef>
                <a:spcPts val="0"/>
              </a:spcBef>
              <a:spcAft>
                <a:spcPts val="0"/>
              </a:spcAft>
              <a:buClr>
                <a:srgbClr val="FFFFFF"/>
              </a:buClr>
              <a:buSzPts val="1000"/>
              <a:buFont typeface="Economica"/>
              <a:buNone/>
              <a:defRPr>
                <a:solidFill>
                  <a:srgbClr val="FFFFFF"/>
                </a:solidFill>
              </a:defRPr>
            </a:lvl6pPr>
            <a:lvl7pPr indent="0" lvl="6" marL="0" marR="0" algn="r">
              <a:lnSpc>
                <a:spcPct val="100000"/>
              </a:lnSpc>
              <a:spcBef>
                <a:spcPts val="0"/>
              </a:spcBef>
              <a:spcAft>
                <a:spcPts val="0"/>
              </a:spcAft>
              <a:buClr>
                <a:srgbClr val="FFFFFF"/>
              </a:buClr>
              <a:buSzPts val="1000"/>
              <a:buFont typeface="Economica"/>
              <a:buNone/>
              <a:defRPr>
                <a:solidFill>
                  <a:srgbClr val="FFFFFF"/>
                </a:solidFill>
              </a:defRPr>
            </a:lvl7pPr>
            <a:lvl8pPr indent="0" lvl="7" marL="0" marR="0" algn="r">
              <a:lnSpc>
                <a:spcPct val="100000"/>
              </a:lnSpc>
              <a:spcBef>
                <a:spcPts val="0"/>
              </a:spcBef>
              <a:spcAft>
                <a:spcPts val="0"/>
              </a:spcAft>
              <a:buClr>
                <a:srgbClr val="FFFFFF"/>
              </a:buClr>
              <a:buSzPts val="1000"/>
              <a:buFont typeface="Economica"/>
              <a:buNone/>
              <a:defRPr>
                <a:solidFill>
                  <a:srgbClr val="FFFFFF"/>
                </a:solidFill>
              </a:defRPr>
            </a:lvl8pPr>
            <a:lvl9pPr indent="0" lvl="8" marL="0" marR="0" algn="r">
              <a:lnSpc>
                <a:spcPct val="100000"/>
              </a:lnSpc>
              <a:spcBef>
                <a:spcPts val="0"/>
              </a:spcBef>
              <a:spcAft>
                <a:spcPts val="0"/>
              </a:spcAft>
              <a:buClr>
                <a:srgbClr val="FFFFFF"/>
              </a:buClr>
              <a:buSzPts val="1000"/>
              <a:buFont typeface="Economica"/>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21" name="Shape 21"/>
        <p:cNvGrpSpPr/>
        <p:nvPr/>
      </p:nvGrpSpPr>
      <p:grpSpPr>
        <a:xfrm>
          <a:off x="0" y="0"/>
          <a:ext cx="0" cy="0"/>
          <a:chOff x="0" y="0"/>
          <a:chExt cx="0" cy="0"/>
        </a:xfrm>
      </p:grpSpPr>
      <p:sp>
        <p:nvSpPr>
          <p:cNvPr id="22" name="Google Shape;22;p27"/>
          <p:cNvSpPr/>
          <p:nvPr/>
        </p:nvSpPr>
        <p:spPr>
          <a:xfrm>
            <a:off x="2744012" y="756699"/>
            <a:ext cx="1081626" cy="1124952"/>
          </a:xfrm>
          <a:custGeom>
            <a:rect b="b" l="l" r="r" t="t"/>
            <a:pathLst>
              <a:path extrusionOk="0" h="21600" w="21600">
                <a:moveTo>
                  <a:pt x="0" y="21600"/>
                </a:moveTo>
                <a:lnTo>
                  <a:pt x="0" y="0"/>
                </a:lnTo>
                <a:lnTo>
                  <a:pt x="21600" y="0"/>
                </a:lnTo>
              </a:path>
            </a:pathLst>
          </a:custGeom>
          <a:noFill/>
          <a:ln cap="flat" cmpd="sng" w="28575">
            <a:solidFill>
              <a:srgbClr val="CCA677"/>
            </a:solidFill>
            <a:prstDash val="solid"/>
            <a:miter lim="8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7"/>
          <p:cNvSpPr/>
          <p:nvPr/>
        </p:nvSpPr>
        <p:spPr>
          <a:xfrm rot="10800000">
            <a:off x="5318350" y="3266725"/>
            <a:ext cx="1081626" cy="1124951"/>
          </a:xfrm>
          <a:custGeom>
            <a:rect b="b" l="l" r="r" t="t"/>
            <a:pathLst>
              <a:path extrusionOk="0" h="21600" w="21600">
                <a:moveTo>
                  <a:pt x="0" y="21600"/>
                </a:moveTo>
                <a:lnTo>
                  <a:pt x="0" y="0"/>
                </a:lnTo>
                <a:lnTo>
                  <a:pt x="21600" y="0"/>
                </a:lnTo>
              </a:path>
            </a:pathLst>
          </a:custGeom>
          <a:noFill/>
          <a:ln cap="flat" cmpd="sng" w="28575">
            <a:solidFill>
              <a:srgbClr val="CCA677"/>
            </a:solidFill>
            <a:prstDash val="solid"/>
            <a:miter lim="8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7"/>
          <p:cNvSpPr txBox="1"/>
          <p:nvPr>
            <p:ph type="title"/>
          </p:nvPr>
        </p:nvSpPr>
        <p:spPr>
          <a:xfrm>
            <a:off x="3044700" y="1444254"/>
            <a:ext cx="3054600" cy="15372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5" name="Google Shape;25;p27"/>
          <p:cNvSpPr txBox="1"/>
          <p:nvPr>
            <p:ph idx="1" type="body"/>
          </p:nvPr>
        </p:nvSpPr>
        <p:spPr>
          <a:xfrm>
            <a:off x="3044700" y="3116579"/>
            <a:ext cx="3054600" cy="7014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000000"/>
              </a:buClr>
              <a:buSzPts val="2100"/>
              <a:buFont typeface="Economica"/>
              <a:buNone/>
              <a:defRPr sz="2100">
                <a:latin typeface="Economica"/>
                <a:ea typeface="Economica"/>
                <a:cs typeface="Economica"/>
                <a:sym typeface="Economica"/>
              </a:defRPr>
            </a:lvl1pPr>
            <a:lvl2pPr indent="-228600" lvl="1" marL="914400" algn="ctr">
              <a:lnSpc>
                <a:spcPct val="100000"/>
              </a:lnSpc>
              <a:spcBef>
                <a:spcPts val="0"/>
              </a:spcBef>
              <a:spcAft>
                <a:spcPts val="0"/>
              </a:spcAft>
              <a:buClr>
                <a:srgbClr val="000000"/>
              </a:buClr>
              <a:buSzPts val="2100"/>
              <a:buFont typeface="Economica"/>
              <a:buNone/>
              <a:defRPr sz="2100">
                <a:latin typeface="Economica"/>
                <a:ea typeface="Economica"/>
                <a:cs typeface="Economica"/>
                <a:sym typeface="Economica"/>
              </a:defRPr>
            </a:lvl2pPr>
            <a:lvl3pPr indent="-228600" lvl="2" marL="1371600" algn="ctr">
              <a:lnSpc>
                <a:spcPct val="100000"/>
              </a:lnSpc>
              <a:spcBef>
                <a:spcPts val="0"/>
              </a:spcBef>
              <a:spcAft>
                <a:spcPts val="0"/>
              </a:spcAft>
              <a:buClr>
                <a:srgbClr val="000000"/>
              </a:buClr>
              <a:buSzPts val="2100"/>
              <a:buFont typeface="Economica"/>
              <a:buNone/>
              <a:defRPr sz="2100">
                <a:latin typeface="Economica"/>
                <a:ea typeface="Economica"/>
                <a:cs typeface="Economica"/>
                <a:sym typeface="Economica"/>
              </a:defRPr>
            </a:lvl3pPr>
            <a:lvl4pPr indent="-228600" lvl="3" marL="1828800" algn="ctr">
              <a:lnSpc>
                <a:spcPct val="100000"/>
              </a:lnSpc>
              <a:spcBef>
                <a:spcPts val="0"/>
              </a:spcBef>
              <a:spcAft>
                <a:spcPts val="0"/>
              </a:spcAft>
              <a:buClr>
                <a:srgbClr val="000000"/>
              </a:buClr>
              <a:buSzPts val="2100"/>
              <a:buFont typeface="Economica"/>
              <a:buNone/>
              <a:defRPr sz="2100">
                <a:latin typeface="Economica"/>
                <a:ea typeface="Economica"/>
                <a:cs typeface="Economica"/>
                <a:sym typeface="Economica"/>
              </a:defRPr>
            </a:lvl4pPr>
            <a:lvl5pPr indent="-228600" lvl="4" marL="2286000" algn="ctr">
              <a:lnSpc>
                <a:spcPct val="100000"/>
              </a:lnSpc>
              <a:spcBef>
                <a:spcPts val="0"/>
              </a:spcBef>
              <a:spcAft>
                <a:spcPts val="0"/>
              </a:spcAft>
              <a:buClr>
                <a:srgbClr val="000000"/>
              </a:buClr>
              <a:buSzPts val="2100"/>
              <a:buFont typeface="Economica"/>
              <a:buNone/>
              <a:defRPr sz="2100">
                <a:latin typeface="Economica"/>
                <a:ea typeface="Economica"/>
                <a:cs typeface="Economica"/>
                <a:sym typeface="Economica"/>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6" name="Google Shape;26;p27"/>
          <p:cNvSpPr txBox="1"/>
          <p:nvPr>
            <p:ph idx="12" type="sldNum"/>
          </p:nvPr>
        </p:nvSpPr>
        <p:spPr>
          <a:xfrm>
            <a:off x="8684345" y="4692391"/>
            <a:ext cx="336813" cy="335251"/>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1pPr>
            <a:lvl2pPr indent="0" lvl="1"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2pPr>
            <a:lvl3pPr indent="0" lvl="2"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3pPr>
            <a:lvl4pPr indent="0" lvl="3"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4pPr>
            <a:lvl5pPr indent="0" lvl="4"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5pPr>
            <a:lvl6pPr indent="0" lvl="5"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6pPr>
            <a:lvl7pPr indent="0" lvl="6"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7pPr>
            <a:lvl8pPr indent="0" lvl="7"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8pPr>
            <a:lvl9pPr indent="0" lvl="8"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7" name="Shape 27"/>
        <p:cNvGrpSpPr/>
        <p:nvPr/>
      </p:nvGrpSpPr>
      <p:grpSpPr>
        <a:xfrm>
          <a:off x="0" y="0"/>
          <a:ext cx="0" cy="0"/>
          <a:chOff x="0" y="0"/>
          <a:chExt cx="0" cy="0"/>
        </a:xfrm>
      </p:grpSpPr>
      <p:sp>
        <p:nvSpPr>
          <p:cNvPr id="28" name="Google Shape;28;p28"/>
          <p:cNvSpPr/>
          <p:nvPr/>
        </p:nvSpPr>
        <p:spPr>
          <a:xfrm flipH="1">
            <a:off x="7595937" y="460225"/>
            <a:ext cx="1081626" cy="1124951"/>
          </a:xfrm>
          <a:custGeom>
            <a:rect b="b" l="l" r="r" t="t"/>
            <a:pathLst>
              <a:path extrusionOk="0" h="21600" w="21600">
                <a:moveTo>
                  <a:pt x="0" y="21600"/>
                </a:moveTo>
                <a:lnTo>
                  <a:pt x="0" y="0"/>
                </a:lnTo>
                <a:lnTo>
                  <a:pt x="21600" y="0"/>
                </a:lnTo>
              </a:path>
            </a:pathLst>
          </a:custGeom>
          <a:noFill/>
          <a:ln cap="flat" cmpd="sng" w="28575">
            <a:solidFill>
              <a:srgbClr val="CCA677"/>
            </a:solidFill>
            <a:prstDash val="solid"/>
            <a:miter lim="8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8"/>
          <p:cNvSpPr/>
          <p:nvPr/>
        </p:nvSpPr>
        <p:spPr>
          <a:xfrm flipH="1" rot="10800000">
            <a:off x="466424" y="3558325"/>
            <a:ext cx="1081627" cy="1124951"/>
          </a:xfrm>
          <a:custGeom>
            <a:rect b="b" l="l" r="r" t="t"/>
            <a:pathLst>
              <a:path extrusionOk="0" h="21600" w="21600">
                <a:moveTo>
                  <a:pt x="0" y="21600"/>
                </a:moveTo>
                <a:lnTo>
                  <a:pt x="0" y="0"/>
                </a:lnTo>
                <a:lnTo>
                  <a:pt x="21600" y="0"/>
                </a:lnTo>
              </a:path>
            </a:pathLst>
          </a:custGeom>
          <a:noFill/>
          <a:ln cap="flat" cmpd="sng" w="28575">
            <a:solidFill>
              <a:srgbClr val="CCA677"/>
            </a:solidFill>
            <a:prstDash val="solid"/>
            <a:miter lim="8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8"/>
          <p:cNvSpPr txBox="1"/>
          <p:nvPr>
            <p:ph type="title"/>
          </p:nvPr>
        </p:nvSpPr>
        <p:spPr>
          <a:xfrm>
            <a:off x="773700" y="1806450"/>
            <a:ext cx="7596600" cy="1530600"/>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1" name="Google Shape;31;p28"/>
          <p:cNvSpPr txBox="1"/>
          <p:nvPr>
            <p:ph idx="12" type="sldNum"/>
          </p:nvPr>
        </p:nvSpPr>
        <p:spPr>
          <a:xfrm>
            <a:off x="8684345" y="4692391"/>
            <a:ext cx="336813" cy="335251"/>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1pPr>
            <a:lvl2pPr indent="0" lvl="1"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2pPr>
            <a:lvl3pPr indent="0" lvl="2"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3pPr>
            <a:lvl4pPr indent="0" lvl="3"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4pPr>
            <a:lvl5pPr indent="0" lvl="4"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5pPr>
            <a:lvl6pPr indent="0" lvl="5"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6pPr>
            <a:lvl7pPr indent="0" lvl="6"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7pPr>
            <a:lvl8pPr indent="0" lvl="7"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8pPr>
            <a:lvl9pPr indent="0" lvl="8"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32" name="Shape 32"/>
        <p:cNvGrpSpPr/>
        <p:nvPr/>
      </p:nvGrpSpPr>
      <p:grpSpPr>
        <a:xfrm>
          <a:off x="0" y="0"/>
          <a:ext cx="0" cy="0"/>
          <a:chOff x="0" y="0"/>
          <a:chExt cx="0" cy="0"/>
        </a:xfrm>
      </p:grpSpPr>
      <p:sp>
        <p:nvSpPr>
          <p:cNvPr id="33" name="Google Shape;33;p29"/>
          <p:cNvSpPr txBox="1"/>
          <p:nvPr>
            <p:ph type="title"/>
          </p:nvPr>
        </p:nvSpPr>
        <p:spPr>
          <a:xfrm>
            <a:off x="311699" y="315924"/>
            <a:ext cx="8520602" cy="831302"/>
          </a:xfrm>
          <a:prstGeom prst="rect">
            <a:avLst/>
          </a:prstGeom>
          <a:noFill/>
          <a:ln>
            <a:noFill/>
          </a:ln>
        </p:spPr>
        <p:txBody>
          <a:bodyPr anchorCtr="0" anchor="b"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4" name="Google Shape;34;p29"/>
          <p:cNvSpPr txBox="1"/>
          <p:nvPr>
            <p:ph idx="1" type="body"/>
          </p:nvPr>
        </p:nvSpPr>
        <p:spPr>
          <a:xfrm>
            <a:off x="311699" y="1225225"/>
            <a:ext cx="3999902" cy="3354000"/>
          </a:xfrm>
          <a:prstGeom prst="rect">
            <a:avLst/>
          </a:prstGeom>
          <a:noFill/>
          <a:ln>
            <a:noFill/>
          </a:ln>
        </p:spPr>
        <p:txBody>
          <a:bodyPr anchorCtr="0" anchor="t" bIns="91400" lIns="91400" spcFirstLastPara="1" rIns="91400" wrap="square" tIns="9140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5" name="Google Shape;35;p29"/>
          <p:cNvSpPr txBox="1"/>
          <p:nvPr>
            <p:ph idx="2" type="body"/>
          </p:nvPr>
        </p:nvSpPr>
        <p:spPr>
          <a:xfrm>
            <a:off x="4832399" y="1225225"/>
            <a:ext cx="3999902" cy="33540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6" name="Google Shape;36;p29"/>
          <p:cNvSpPr txBox="1"/>
          <p:nvPr>
            <p:ph idx="12" type="sldNum"/>
          </p:nvPr>
        </p:nvSpPr>
        <p:spPr>
          <a:xfrm>
            <a:off x="8684345" y="4692391"/>
            <a:ext cx="336813" cy="335251"/>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1pPr>
            <a:lvl2pPr indent="0" lvl="1"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2pPr>
            <a:lvl3pPr indent="0" lvl="2"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3pPr>
            <a:lvl4pPr indent="0" lvl="3"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4pPr>
            <a:lvl5pPr indent="0" lvl="4"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5pPr>
            <a:lvl6pPr indent="0" lvl="5"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6pPr>
            <a:lvl7pPr indent="0" lvl="6"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7pPr>
            <a:lvl8pPr indent="0" lvl="7"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8pPr>
            <a:lvl9pPr indent="0" lvl="8"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37" name="Shape 37"/>
        <p:cNvGrpSpPr/>
        <p:nvPr/>
      </p:nvGrpSpPr>
      <p:grpSpPr>
        <a:xfrm>
          <a:off x="0" y="0"/>
          <a:ext cx="0" cy="0"/>
          <a:chOff x="0" y="0"/>
          <a:chExt cx="0" cy="0"/>
        </a:xfrm>
      </p:grpSpPr>
      <p:sp>
        <p:nvSpPr>
          <p:cNvPr id="38" name="Google Shape;38;p30"/>
          <p:cNvSpPr txBox="1"/>
          <p:nvPr>
            <p:ph type="title"/>
          </p:nvPr>
        </p:nvSpPr>
        <p:spPr>
          <a:xfrm>
            <a:off x="311699" y="315924"/>
            <a:ext cx="8520602" cy="831302"/>
          </a:xfrm>
          <a:prstGeom prst="rect">
            <a:avLst/>
          </a:prstGeom>
          <a:noFill/>
          <a:ln>
            <a:noFill/>
          </a:ln>
        </p:spPr>
        <p:txBody>
          <a:bodyPr anchorCtr="0" anchor="b"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9" name="Google Shape;39;p30"/>
          <p:cNvSpPr txBox="1"/>
          <p:nvPr>
            <p:ph idx="12" type="sldNum"/>
          </p:nvPr>
        </p:nvSpPr>
        <p:spPr>
          <a:xfrm>
            <a:off x="8684345" y="4692391"/>
            <a:ext cx="336813" cy="335251"/>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1pPr>
            <a:lvl2pPr indent="0" lvl="1"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2pPr>
            <a:lvl3pPr indent="0" lvl="2"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3pPr>
            <a:lvl4pPr indent="0" lvl="3"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4pPr>
            <a:lvl5pPr indent="0" lvl="4"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5pPr>
            <a:lvl6pPr indent="0" lvl="5"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6pPr>
            <a:lvl7pPr indent="0" lvl="6"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7pPr>
            <a:lvl8pPr indent="0" lvl="7"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8pPr>
            <a:lvl9pPr indent="0" lvl="8"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showMasterSp="0">
  <p:cSld name="ONE_COLUMN_TEXT">
    <p:spTree>
      <p:nvGrpSpPr>
        <p:cNvPr id="40" name="Shape 40"/>
        <p:cNvGrpSpPr/>
        <p:nvPr/>
      </p:nvGrpSpPr>
      <p:grpSpPr>
        <a:xfrm>
          <a:off x="0" y="0"/>
          <a:ext cx="0" cy="0"/>
          <a:chOff x="0" y="0"/>
          <a:chExt cx="0" cy="0"/>
        </a:xfrm>
      </p:grpSpPr>
      <p:sp>
        <p:nvSpPr>
          <p:cNvPr id="41" name="Google Shape;41;p31"/>
          <p:cNvSpPr txBox="1"/>
          <p:nvPr>
            <p:ph type="title"/>
          </p:nvPr>
        </p:nvSpPr>
        <p:spPr>
          <a:xfrm>
            <a:off x="311699" y="555600"/>
            <a:ext cx="2808001" cy="755700"/>
          </a:xfrm>
          <a:prstGeom prst="rect">
            <a:avLst/>
          </a:prstGeom>
          <a:noFill/>
          <a:ln>
            <a:noFill/>
          </a:ln>
        </p:spPr>
        <p:txBody>
          <a:bodyPr anchorCtr="0" anchor="b" bIns="91400" lIns="91400" spcFirstLastPara="1" rIns="91400" wrap="square" tIns="91400">
            <a:normAutofit/>
          </a:bodyPr>
          <a:lstStyle>
            <a:lvl1pPr lvl="0" algn="l">
              <a:lnSpc>
                <a:spcPct val="100000"/>
              </a:lnSpc>
              <a:spcBef>
                <a:spcPts val="0"/>
              </a:spcBef>
              <a:spcAft>
                <a:spcPts val="0"/>
              </a:spcAft>
              <a:buClr>
                <a:srgbClr val="000000"/>
              </a:buClr>
              <a:buSzPts val="3000"/>
              <a:buFont typeface="Economica"/>
              <a:buNone/>
              <a:defRPr sz="3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2" name="Google Shape;42;p31"/>
          <p:cNvSpPr txBox="1"/>
          <p:nvPr>
            <p:ph idx="1" type="body"/>
          </p:nvPr>
        </p:nvSpPr>
        <p:spPr>
          <a:xfrm>
            <a:off x="311699" y="1399400"/>
            <a:ext cx="2808001" cy="2784901"/>
          </a:xfrm>
          <a:prstGeom prst="rect">
            <a:avLst/>
          </a:prstGeom>
          <a:noFill/>
          <a:ln>
            <a:noFill/>
          </a:ln>
        </p:spPr>
        <p:txBody>
          <a:bodyPr anchorCtr="0" anchor="t" bIns="91400" lIns="91400" spcFirstLastPara="1" rIns="91400" wrap="square" tIns="91400">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3" name="Google Shape;43;p31"/>
          <p:cNvSpPr txBox="1"/>
          <p:nvPr>
            <p:ph idx="12" type="sldNum"/>
          </p:nvPr>
        </p:nvSpPr>
        <p:spPr>
          <a:xfrm>
            <a:off x="8684345" y="4692391"/>
            <a:ext cx="336813" cy="335251"/>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1pPr>
            <a:lvl2pPr indent="0" lvl="1"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2pPr>
            <a:lvl3pPr indent="0" lvl="2"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3pPr>
            <a:lvl4pPr indent="0" lvl="3"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4pPr>
            <a:lvl5pPr indent="0" lvl="4"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5pPr>
            <a:lvl6pPr indent="0" lvl="5"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6pPr>
            <a:lvl7pPr indent="0" lvl="6"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7pPr>
            <a:lvl8pPr indent="0" lvl="7"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8pPr>
            <a:lvl9pPr indent="0" lvl="8"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spTree>
      <p:nvGrpSpPr>
        <p:cNvPr id="44" name="Shape 44"/>
        <p:cNvGrpSpPr/>
        <p:nvPr/>
      </p:nvGrpSpPr>
      <p:grpSpPr>
        <a:xfrm>
          <a:off x="0" y="0"/>
          <a:ext cx="0" cy="0"/>
          <a:chOff x="0" y="0"/>
          <a:chExt cx="0" cy="0"/>
        </a:xfrm>
      </p:grpSpPr>
      <p:sp>
        <p:nvSpPr>
          <p:cNvPr id="45" name="Google Shape;45;p32"/>
          <p:cNvSpPr txBox="1"/>
          <p:nvPr>
            <p:ph type="title"/>
          </p:nvPr>
        </p:nvSpPr>
        <p:spPr>
          <a:xfrm>
            <a:off x="490250" y="450149"/>
            <a:ext cx="5878801" cy="40908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000000"/>
              </a:buClr>
              <a:buSzPts val="4800"/>
              <a:buFont typeface="Economica"/>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6" name="Google Shape;46;p32"/>
          <p:cNvSpPr txBox="1"/>
          <p:nvPr>
            <p:ph idx="12" type="sldNum"/>
          </p:nvPr>
        </p:nvSpPr>
        <p:spPr>
          <a:xfrm>
            <a:off x="8684345" y="4692391"/>
            <a:ext cx="336813" cy="335251"/>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1pPr>
            <a:lvl2pPr indent="0" lvl="1"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2pPr>
            <a:lvl3pPr indent="0" lvl="2"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3pPr>
            <a:lvl4pPr indent="0" lvl="3"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4pPr>
            <a:lvl5pPr indent="0" lvl="4"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5pPr>
            <a:lvl6pPr indent="0" lvl="5"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6pPr>
            <a:lvl7pPr indent="0" lvl="6"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7pPr>
            <a:lvl8pPr indent="0" lvl="7"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8pPr>
            <a:lvl9pPr indent="0" lvl="8"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showMasterSp="0">
  <p:cSld name="CAPTION_ONLY">
    <p:spTree>
      <p:nvGrpSpPr>
        <p:cNvPr id="47" name="Shape 47"/>
        <p:cNvGrpSpPr/>
        <p:nvPr/>
      </p:nvGrpSpPr>
      <p:grpSpPr>
        <a:xfrm>
          <a:off x="0" y="0"/>
          <a:ext cx="0" cy="0"/>
          <a:chOff x="0" y="0"/>
          <a:chExt cx="0" cy="0"/>
        </a:xfrm>
      </p:grpSpPr>
      <p:sp>
        <p:nvSpPr>
          <p:cNvPr id="48" name="Google Shape;48;p33"/>
          <p:cNvSpPr txBox="1"/>
          <p:nvPr>
            <p:ph idx="1" type="body"/>
          </p:nvPr>
        </p:nvSpPr>
        <p:spPr>
          <a:xfrm>
            <a:off x="319499" y="4218925"/>
            <a:ext cx="5998802" cy="598801"/>
          </a:xfrm>
          <a:prstGeom prst="rect">
            <a:avLst/>
          </a:prstGeom>
          <a:noFill/>
          <a:ln>
            <a:noFill/>
          </a:ln>
        </p:spPr>
        <p:txBody>
          <a:bodyPr anchorCtr="0" anchor="ctr" bIns="91400" lIns="91400" spcFirstLastPara="1" rIns="91400" wrap="square" tIns="91400">
            <a:normAutofit/>
          </a:bodyPr>
          <a:lstStyle>
            <a:lvl1pPr indent="-228600" lvl="0" marL="457200" algn="l">
              <a:lnSpc>
                <a:spcPct val="100000"/>
              </a:lnSpc>
              <a:spcBef>
                <a:spcPts val="0"/>
              </a:spcBef>
              <a:spcAft>
                <a:spcPts val="0"/>
              </a:spcAft>
              <a:buClr>
                <a:srgbClr val="000000"/>
              </a:buClr>
              <a:buSzPts val="2400"/>
              <a:buFont typeface="Economica"/>
              <a:buNone/>
              <a:defRPr sz="2400">
                <a:latin typeface="Economica"/>
                <a:ea typeface="Economica"/>
                <a:cs typeface="Economica"/>
                <a:sym typeface="Economica"/>
              </a:defRPr>
            </a:lvl1pPr>
          </a:lstStyle>
          <a:p/>
        </p:txBody>
      </p:sp>
      <p:sp>
        <p:nvSpPr>
          <p:cNvPr id="49" name="Google Shape;49;p33"/>
          <p:cNvSpPr txBox="1"/>
          <p:nvPr>
            <p:ph idx="12" type="sldNum"/>
          </p:nvPr>
        </p:nvSpPr>
        <p:spPr>
          <a:xfrm>
            <a:off x="8684345" y="4692391"/>
            <a:ext cx="336813" cy="335251"/>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1pPr>
            <a:lvl2pPr indent="0" lvl="1"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2pPr>
            <a:lvl3pPr indent="0" lvl="2"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3pPr>
            <a:lvl4pPr indent="0" lvl="3"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4pPr>
            <a:lvl5pPr indent="0" lvl="4"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5pPr>
            <a:lvl6pPr indent="0" lvl="5"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6pPr>
            <a:lvl7pPr indent="0" lvl="6"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7pPr>
            <a:lvl8pPr indent="0" lvl="7"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8pPr>
            <a:lvl9pPr indent="0" lvl="8" marL="0" algn="r">
              <a:lnSpc>
                <a:spcPct val="100000"/>
              </a:lnSpc>
              <a:spcBef>
                <a:spcPts val="0"/>
              </a:spcBef>
              <a:spcAft>
                <a:spcPts val="0"/>
              </a:spcAft>
              <a:buClr>
                <a:srgbClr val="000000"/>
              </a:buClr>
              <a:buSzPts val="1000"/>
              <a:buFont typeface="Economica"/>
              <a:buNone/>
              <a:defRPr sz="1000">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4"/>
          <p:cNvSpPr/>
          <p:nvPr/>
        </p:nvSpPr>
        <p:spPr>
          <a:xfrm>
            <a:off x="0" y="5045700"/>
            <a:ext cx="9144000" cy="97801"/>
          </a:xfrm>
          <a:prstGeom prst="rect">
            <a:avLst/>
          </a:prstGeom>
          <a:solidFill>
            <a:srgbClr val="CCA677"/>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24"/>
          <p:cNvSpPr txBox="1"/>
          <p:nvPr>
            <p:ph type="title"/>
          </p:nvPr>
        </p:nvSpPr>
        <p:spPr>
          <a:xfrm>
            <a:off x="311699" y="315924"/>
            <a:ext cx="8520602" cy="831302"/>
          </a:xfrm>
          <a:prstGeom prst="rect">
            <a:avLst/>
          </a:prstGeom>
          <a:noFill/>
          <a:ln>
            <a:noFill/>
          </a:ln>
        </p:spPr>
        <p:txBody>
          <a:bodyPr anchorCtr="0" anchor="b" bIns="91400" lIns="91400" spcFirstLastPara="1" rIns="91400" wrap="square" tIns="91400">
            <a:normAutofit/>
          </a:bodyPr>
          <a:lstStyle>
            <a:lvl1pPr lvl="0" marR="0" rtl="0" algn="l">
              <a:lnSpc>
                <a:spcPct val="100000"/>
              </a:lnSpc>
              <a:spcBef>
                <a:spcPts val="0"/>
              </a:spcBef>
              <a:spcAft>
                <a:spcPts val="0"/>
              </a:spcAft>
              <a:buClr>
                <a:srgbClr val="000000"/>
              </a:buClr>
              <a:buSzPts val="4200"/>
              <a:buFont typeface="Economica"/>
              <a:buNone/>
              <a:defRPr b="0" i="0" sz="4200" u="none" cap="none" strike="noStrike">
                <a:solidFill>
                  <a:srgbClr val="000000"/>
                </a:solidFill>
                <a:latin typeface="Economica"/>
                <a:ea typeface="Economica"/>
                <a:cs typeface="Economica"/>
                <a:sym typeface="Economica"/>
              </a:defRPr>
            </a:lvl1pPr>
            <a:lvl2pPr lvl="1" marR="0" rtl="0" algn="l">
              <a:lnSpc>
                <a:spcPct val="100000"/>
              </a:lnSpc>
              <a:spcBef>
                <a:spcPts val="0"/>
              </a:spcBef>
              <a:spcAft>
                <a:spcPts val="0"/>
              </a:spcAft>
              <a:buClr>
                <a:srgbClr val="000000"/>
              </a:buClr>
              <a:buSzPts val="4200"/>
              <a:buFont typeface="Economica"/>
              <a:buNone/>
              <a:defRPr b="0" i="0" sz="4200" u="none" cap="none" strike="noStrike">
                <a:solidFill>
                  <a:srgbClr val="000000"/>
                </a:solidFill>
                <a:latin typeface="Economica"/>
                <a:ea typeface="Economica"/>
                <a:cs typeface="Economica"/>
                <a:sym typeface="Economica"/>
              </a:defRPr>
            </a:lvl2pPr>
            <a:lvl3pPr lvl="2" marR="0" rtl="0" algn="l">
              <a:lnSpc>
                <a:spcPct val="100000"/>
              </a:lnSpc>
              <a:spcBef>
                <a:spcPts val="0"/>
              </a:spcBef>
              <a:spcAft>
                <a:spcPts val="0"/>
              </a:spcAft>
              <a:buClr>
                <a:srgbClr val="000000"/>
              </a:buClr>
              <a:buSzPts val="4200"/>
              <a:buFont typeface="Economica"/>
              <a:buNone/>
              <a:defRPr b="0" i="0" sz="4200" u="none" cap="none" strike="noStrike">
                <a:solidFill>
                  <a:srgbClr val="000000"/>
                </a:solidFill>
                <a:latin typeface="Economica"/>
                <a:ea typeface="Economica"/>
                <a:cs typeface="Economica"/>
                <a:sym typeface="Economica"/>
              </a:defRPr>
            </a:lvl3pPr>
            <a:lvl4pPr lvl="3" marR="0" rtl="0" algn="l">
              <a:lnSpc>
                <a:spcPct val="100000"/>
              </a:lnSpc>
              <a:spcBef>
                <a:spcPts val="0"/>
              </a:spcBef>
              <a:spcAft>
                <a:spcPts val="0"/>
              </a:spcAft>
              <a:buClr>
                <a:srgbClr val="000000"/>
              </a:buClr>
              <a:buSzPts val="4200"/>
              <a:buFont typeface="Economica"/>
              <a:buNone/>
              <a:defRPr b="0" i="0" sz="4200" u="none" cap="none" strike="noStrike">
                <a:solidFill>
                  <a:srgbClr val="000000"/>
                </a:solidFill>
                <a:latin typeface="Economica"/>
                <a:ea typeface="Economica"/>
                <a:cs typeface="Economica"/>
                <a:sym typeface="Economica"/>
              </a:defRPr>
            </a:lvl4pPr>
            <a:lvl5pPr lvl="4" marR="0" rtl="0" algn="l">
              <a:lnSpc>
                <a:spcPct val="100000"/>
              </a:lnSpc>
              <a:spcBef>
                <a:spcPts val="0"/>
              </a:spcBef>
              <a:spcAft>
                <a:spcPts val="0"/>
              </a:spcAft>
              <a:buClr>
                <a:srgbClr val="000000"/>
              </a:buClr>
              <a:buSzPts val="4200"/>
              <a:buFont typeface="Economica"/>
              <a:buNone/>
              <a:defRPr b="0" i="0" sz="4200" u="none" cap="none" strike="noStrike">
                <a:solidFill>
                  <a:srgbClr val="000000"/>
                </a:solidFill>
                <a:latin typeface="Economica"/>
                <a:ea typeface="Economica"/>
                <a:cs typeface="Economica"/>
                <a:sym typeface="Economica"/>
              </a:defRPr>
            </a:lvl5pPr>
            <a:lvl6pPr lvl="5" marR="0" rtl="0" algn="l">
              <a:lnSpc>
                <a:spcPct val="100000"/>
              </a:lnSpc>
              <a:spcBef>
                <a:spcPts val="0"/>
              </a:spcBef>
              <a:spcAft>
                <a:spcPts val="0"/>
              </a:spcAft>
              <a:buClr>
                <a:srgbClr val="000000"/>
              </a:buClr>
              <a:buSzPts val="4200"/>
              <a:buFont typeface="Economica"/>
              <a:buNone/>
              <a:defRPr b="0" i="0" sz="4200" u="none" cap="none" strike="noStrike">
                <a:solidFill>
                  <a:srgbClr val="000000"/>
                </a:solidFill>
                <a:latin typeface="Economica"/>
                <a:ea typeface="Economica"/>
                <a:cs typeface="Economica"/>
                <a:sym typeface="Economica"/>
              </a:defRPr>
            </a:lvl6pPr>
            <a:lvl7pPr lvl="6" marR="0" rtl="0" algn="l">
              <a:lnSpc>
                <a:spcPct val="100000"/>
              </a:lnSpc>
              <a:spcBef>
                <a:spcPts val="0"/>
              </a:spcBef>
              <a:spcAft>
                <a:spcPts val="0"/>
              </a:spcAft>
              <a:buClr>
                <a:srgbClr val="000000"/>
              </a:buClr>
              <a:buSzPts val="4200"/>
              <a:buFont typeface="Economica"/>
              <a:buNone/>
              <a:defRPr b="0" i="0" sz="4200" u="none" cap="none" strike="noStrike">
                <a:solidFill>
                  <a:srgbClr val="000000"/>
                </a:solidFill>
                <a:latin typeface="Economica"/>
                <a:ea typeface="Economica"/>
                <a:cs typeface="Economica"/>
                <a:sym typeface="Economica"/>
              </a:defRPr>
            </a:lvl7pPr>
            <a:lvl8pPr lvl="7" marR="0" rtl="0" algn="l">
              <a:lnSpc>
                <a:spcPct val="100000"/>
              </a:lnSpc>
              <a:spcBef>
                <a:spcPts val="0"/>
              </a:spcBef>
              <a:spcAft>
                <a:spcPts val="0"/>
              </a:spcAft>
              <a:buClr>
                <a:srgbClr val="000000"/>
              </a:buClr>
              <a:buSzPts val="4200"/>
              <a:buFont typeface="Economica"/>
              <a:buNone/>
              <a:defRPr b="0" i="0" sz="4200" u="none" cap="none" strike="noStrike">
                <a:solidFill>
                  <a:srgbClr val="000000"/>
                </a:solidFill>
                <a:latin typeface="Economica"/>
                <a:ea typeface="Economica"/>
                <a:cs typeface="Economica"/>
                <a:sym typeface="Economica"/>
              </a:defRPr>
            </a:lvl8pPr>
            <a:lvl9pPr lvl="8" marR="0" rtl="0" algn="l">
              <a:lnSpc>
                <a:spcPct val="100000"/>
              </a:lnSpc>
              <a:spcBef>
                <a:spcPts val="0"/>
              </a:spcBef>
              <a:spcAft>
                <a:spcPts val="0"/>
              </a:spcAft>
              <a:buClr>
                <a:srgbClr val="000000"/>
              </a:buClr>
              <a:buSzPts val="4200"/>
              <a:buFont typeface="Economica"/>
              <a:buNone/>
              <a:defRPr b="0" i="0" sz="4200" u="none" cap="none" strike="noStrike">
                <a:solidFill>
                  <a:srgbClr val="000000"/>
                </a:solidFill>
                <a:latin typeface="Economica"/>
                <a:ea typeface="Economica"/>
                <a:cs typeface="Economica"/>
                <a:sym typeface="Economica"/>
              </a:defRPr>
            </a:lvl9pPr>
          </a:lstStyle>
          <a:p/>
        </p:txBody>
      </p:sp>
      <p:sp>
        <p:nvSpPr>
          <p:cNvPr id="8" name="Google Shape;8;p24"/>
          <p:cNvSpPr txBox="1"/>
          <p:nvPr>
            <p:ph idx="1" type="body"/>
          </p:nvPr>
        </p:nvSpPr>
        <p:spPr>
          <a:xfrm>
            <a:off x="311699" y="1225225"/>
            <a:ext cx="8520602" cy="3354000"/>
          </a:xfrm>
          <a:prstGeom prst="rect">
            <a:avLst/>
          </a:prstGeom>
          <a:noFill/>
          <a:ln>
            <a:noFill/>
          </a:ln>
        </p:spPr>
        <p:txBody>
          <a:bodyPr anchorCtr="0" anchor="t" bIns="91400" lIns="91400" spcFirstLastPara="1" rIns="91400" wrap="square" tIns="91400">
            <a:normAutofit/>
          </a:bodyPr>
          <a:lstStyle>
            <a:lvl1pPr indent="-342900" lvl="0" marL="457200" marR="0" rtl="0" algn="l">
              <a:lnSpc>
                <a:spcPct val="115000"/>
              </a:lnSpc>
              <a:spcBef>
                <a:spcPts val="0"/>
              </a:spcBef>
              <a:spcAft>
                <a:spcPts val="0"/>
              </a:spcAft>
              <a:buClr>
                <a:srgbClr val="000000"/>
              </a:buClr>
              <a:buSzPts val="1800"/>
              <a:buFont typeface="Helvetica Neue"/>
              <a:buChar char="●"/>
              <a:defRPr b="0" i="0" sz="1800" u="none" cap="none" strike="noStrike">
                <a:solidFill>
                  <a:srgbClr val="000000"/>
                </a:solidFill>
                <a:latin typeface="Open Sans"/>
                <a:ea typeface="Open Sans"/>
                <a:cs typeface="Open Sans"/>
                <a:sym typeface="Open Sans"/>
              </a:defRPr>
            </a:lvl1pPr>
            <a:lvl2pPr indent="-342900" lvl="1" marL="914400" marR="0" rtl="0" algn="l">
              <a:lnSpc>
                <a:spcPct val="115000"/>
              </a:lnSpc>
              <a:spcBef>
                <a:spcPts val="0"/>
              </a:spcBef>
              <a:spcAft>
                <a:spcPts val="0"/>
              </a:spcAft>
              <a:buClr>
                <a:srgbClr val="000000"/>
              </a:buClr>
              <a:buSzPts val="1800"/>
              <a:buFont typeface="Helvetica Neue"/>
              <a:buChar char="○"/>
              <a:defRPr b="0" i="0" sz="1800" u="none" cap="none" strike="noStrike">
                <a:solidFill>
                  <a:srgbClr val="000000"/>
                </a:solidFill>
                <a:latin typeface="Open Sans"/>
                <a:ea typeface="Open Sans"/>
                <a:cs typeface="Open Sans"/>
                <a:sym typeface="Open Sans"/>
              </a:defRPr>
            </a:lvl2pPr>
            <a:lvl3pPr indent="-342900" lvl="2" marL="1371600" marR="0" rtl="0" algn="l">
              <a:lnSpc>
                <a:spcPct val="115000"/>
              </a:lnSpc>
              <a:spcBef>
                <a:spcPts val="0"/>
              </a:spcBef>
              <a:spcAft>
                <a:spcPts val="0"/>
              </a:spcAft>
              <a:buClr>
                <a:srgbClr val="000000"/>
              </a:buClr>
              <a:buSzPts val="1800"/>
              <a:buFont typeface="Helvetica Neue"/>
              <a:buChar char="■"/>
              <a:defRPr b="0" i="0" sz="1800" u="none" cap="none" strike="noStrike">
                <a:solidFill>
                  <a:srgbClr val="000000"/>
                </a:solidFill>
                <a:latin typeface="Open Sans"/>
                <a:ea typeface="Open Sans"/>
                <a:cs typeface="Open Sans"/>
                <a:sym typeface="Open Sans"/>
              </a:defRPr>
            </a:lvl3pPr>
            <a:lvl4pPr indent="-342900" lvl="3" marL="1828800" marR="0" rtl="0" algn="l">
              <a:lnSpc>
                <a:spcPct val="115000"/>
              </a:lnSpc>
              <a:spcBef>
                <a:spcPts val="0"/>
              </a:spcBef>
              <a:spcAft>
                <a:spcPts val="0"/>
              </a:spcAft>
              <a:buClr>
                <a:srgbClr val="000000"/>
              </a:buClr>
              <a:buSzPts val="1800"/>
              <a:buFont typeface="Helvetica Neue"/>
              <a:buChar char="●"/>
              <a:defRPr b="0" i="0" sz="1800" u="none" cap="none" strike="noStrike">
                <a:solidFill>
                  <a:srgbClr val="000000"/>
                </a:solidFill>
                <a:latin typeface="Open Sans"/>
                <a:ea typeface="Open Sans"/>
                <a:cs typeface="Open Sans"/>
                <a:sym typeface="Open Sans"/>
              </a:defRPr>
            </a:lvl4pPr>
            <a:lvl5pPr indent="-342900" lvl="4" marL="2286000" marR="0" rtl="0" algn="l">
              <a:lnSpc>
                <a:spcPct val="115000"/>
              </a:lnSpc>
              <a:spcBef>
                <a:spcPts val="0"/>
              </a:spcBef>
              <a:spcAft>
                <a:spcPts val="0"/>
              </a:spcAft>
              <a:buClr>
                <a:srgbClr val="000000"/>
              </a:buClr>
              <a:buSzPts val="1800"/>
              <a:buFont typeface="Helvetica Neue"/>
              <a:buChar char="○"/>
              <a:defRPr b="0" i="0" sz="1800" u="none" cap="none" strike="noStrike">
                <a:solidFill>
                  <a:srgbClr val="000000"/>
                </a:solidFill>
                <a:latin typeface="Open Sans"/>
                <a:ea typeface="Open Sans"/>
                <a:cs typeface="Open Sans"/>
                <a:sym typeface="Open Sans"/>
              </a:defRPr>
            </a:lvl5pPr>
            <a:lvl6pPr indent="-342900" lvl="5" marL="2743200" marR="0" rtl="0" algn="l">
              <a:lnSpc>
                <a:spcPct val="115000"/>
              </a:lnSpc>
              <a:spcBef>
                <a:spcPts val="0"/>
              </a:spcBef>
              <a:spcAft>
                <a:spcPts val="0"/>
              </a:spcAft>
              <a:buClr>
                <a:srgbClr val="000000"/>
              </a:buClr>
              <a:buSzPts val="1800"/>
              <a:buFont typeface="Helvetica Neue"/>
              <a:buChar char="■"/>
              <a:defRPr b="0" i="0" sz="1800" u="none" cap="none" strike="noStrike">
                <a:solidFill>
                  <a:srgbClr val="000000"/>
                </a:solidFill>
                <a:latin typeface="Open Sans"/>
                <a:ea typeface="Open Sans"/>
                <a:cs typeface="Open Sans"/>
                <a:sym typeface="Open Sans"/>
              </a:defRPr>
            </a:lvl6pPr>
            <a:lvl7pPr indent="-342900" lvl="6" marL="3200400" marR="0" rtl="0" algn="l">
              <a:lnSpc>
                <a:spcPct val="115000"/>
              </a:lnSpc>
              <a:spcBef>
                <a:spcPts val="0"/>
              </a:spcBef>
              <a:spcAft>
                <a:spcPts val="0"/>
              </a:spcAft>
              <a:buClr>
                <a:srgbClr val="000000"/>
              </a:buClr>
              <a:buSzPts val="1800"/>
              <a:buFont typeface="Helvetica Neue"/>
              <a:buChar char="●"/>
              <a:defRPr b="0" i="0" sz="1800" u="none" cap="none" strike="noStrike">
                <a:solidFill>
                  <a:srgbClr val="000000"/>
                </a:solidFill>
                <a:latin typeface="Open Sans"/>
                <a:ea typeface="Open Sans"/>
                <a:cs typeface="Open Sans"/>
                <a:sym typeface="Open Sans"/>
              </a:defRPr>
            </a:lvl7pPr>
            <a:lvl8pPr indent="-342900" lvl="7" marL="3657600" marR="0" rtl="0" algn="l">
              <a:lnSpc>
                <a:spcPct val="115000"/>
              </a:lnSpc>
              <a:spcBef>
                <a:spcPts val="0"/>
              </a:spcBef>
              <a:spcAft>
                <a:spcPts val="0"/>
              </a:spcAft>
              <a:buClr>
                <a:srgbClr val="000000"/>
              </a:buClr>
              <a:buSzPts val="1800"/>
              <a:buFont typeface="Helvetica Neue"/>
              <a:buChar char="○"/>
              <a:defRPr b="0" i="0" sz="1800" u="none" cap="none" strike="noStrike">
                <a:solidFill>
                  <a:srgbClr val="000000"/>
                </a:solidFill>
                <a:latin typeface="Open Sans"/>
                <a:ea typeface="Open Sans"/>
                <a:cs typeface="Open Sans"/>
                <a:sym typeface="Open Sans"/>
              </a:defRPr>
            </a:lvl8pPr>
            <a:lvl9pPr indent="-342900" lvl="8" marL="4114800" marR="0" rtl="0" algn="l">
              <a:lnSpc>
                <a:spcPct val="115000"/>
              </a:lnSpc>
              <a:spcBef>
                <a:spcPts val="0"/>
              </a:spcBef>
              <a:spcAft>
                <a:spcPts val="0"/>
              </a:spcAft>
              <a:buClr>
                <a:srgbClr val="000000"/>
              </a:buClr>
              <a:buSzPts val="1800"/>
              <a:buFont typeface="Helvetica Neue"/>
              <a:buChar char="■"/>
              <a:defRPr b="0" i="0" sz="1800" u="none" cap="none" strike="noStrike">
                <a:solidFill>
                  <a:srgbClr val="000000"/>
                </a:solidFill>
                <a:latin typeface="Open Sans"/>
                <a:ea typeface="Open Sans"/>
                <a:cs typeface="Open Sans"/>
                <a:sym typeface="Open Sans"/>
              </a:defRPr>
            </a:lvl9pPr>
          </a:lstStyle>
          <a:p/>
        </p:txBody>
      </p:sp>
      <p:sp>
        <p:nvSpPr>
          <p:cNvPr id="9" name="Google Shape;9;p24"/>
          <p:cNvSpPr txBox="1"/>
          <p:nvPr>
            <p:ph idx="12" type="sldNum"/>
          </p:nvPr>
        </p:nvSpPr>
        <p:spPr>
          <a:xfrm>
            <a:off x="8684345" y="4692391"/>
            <a:ext cx="336813" cy="335251"/>
          </a:xfrm>
          <a:prstGeom prst="rect">
            <a:avLst/>
          </a:prstGeom>
          <a:noFill/>
          <a:ln>
            <a:noFill/>
          </a:ln>
        </p:spPr>
        <p:txBody>
          <a:bodyPr anchorCtr="0" anchor="ctr" bIns="91400" lIns="91400" spcFirstLastPara="1" rIns="91400" wrap="square" tIns="91400">
            <a:normAutofit/>
          </a:bodyPr>
          <a:lstStyle>
            <a:lvl1pPr indent="0" lvl="0" marL="0" marR="0" rtl="0" algn="r">
              <a:lnSpc>
                <a:spcPct val="100000"/>
              </a:lnSpc>
              <a:spcBef>
                <a:spcPts val="0"/>
              </a:spcBef>
              <a:spcAft>
                <a:spcPts val="0"/>
              </a:spcAft>
              <a:buClr>
                <a:srgbClr val="000000"/>
              </a:buClr>
              <a:buSzPts val="1000"/>
              <a:buFont typeface="Economica"/>
              <a:buNone/>
              <a:defRPr b="0" i="0" sz="1000" u="none" cap="none" strike="noStrike">
                <a:solidFill>
                  <a:srgbClr val="000000"/>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Economica"/>
              <a:buNone/>
              <a:defRPr b="0" i="0" sz="1000" u="none" cap="none" strike="noStrike">
                <a:solidFill>
                  <a:srgbClr val="000000"/>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Economica"/>
              <a:buNone/>
              <a:defRPr b="0" i="0" sz="1000" u="none" cap="none" strike="noStrike">
                <a:solidFill>
                  <a:srgbClr val="000000"/>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Economica"/>
              <a:buNone/>
              <a:defRPr b="0" i="0" sz="1000" u="none" cap="none" strike="noStrike">
                <a:solidFill>
                  <a:srgbClr val="000000"/>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Economica"/>
              <a:buNone/>
              <a:defRPr b="0" i="0" sz="1000" u="none" cap="none" strike="noStrike">
                <a:solidFill>
                  <a:srgbClr val="000000"/>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Economica"/>
              <a:buNone/>
              <a:defRPr b="0" i="0" sz="1000" u="none" cap="none" strike="noStrike">
                <a:solidFill>
                  <a:srgbClr val="000000"/>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Economica"/>
              <a:buNone/>
              <a:defRPr b="0" i="0" sz="1000" u="none" cap="none" strike="noStrike">
                <a:solidFill>
                  <a:srgbClr val="000000"/>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Economica"/>
              <a:buNone/>
              <a:defRPr b="0" i="0" sz="1000" u="none" cap="none" strike="noStrike">
                <a:solidFill>
                  <a:srgbClr val="000000"/>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Economica"/>
              <a:buNone/>
              <a:defRPr b="0" i="0" sz="1000" u="none" cap="none" strike="noStrike">
                <a:solidFill>
                  <a:srgbClr val="000000"/>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easybib.com/" TargetMode="External"/><Relationship Id="rId4" Type="http://schemas.openxmlformats.org/officeDocument/2006/relationships/hyperlink" Target="https://owl.purdue.edu/owl/purdue_owl.html" TargetMode="External"/><Relationship Id="rId5" Type="http://schemas.openxmlformats.org/officeDocument/2006/relationships/hyperlink" Target="https://docs.google.com/document/d/19IqzqlT7SDIucfPxr5NuFxtmE_leJfPaT30zdXCjoZc/edit?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docs.google.com/document/d/1_PQlM4FgA8Y8cdvp2GoEJN4Rwl3PiYr5MHcCrKFNqeA/edit?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docs.google.com/document/d/1CG5JxEvbdXhIPTIW5Bmwm4Wg-oMoKDZUCRqB1dFrV4s/edit?usp=sharing" TargetMode="Externa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docs.google.com/document/d/1rSTIzwdJq4k6p-CNB8SWY6oUhf3BjN3rPim8daOO_FI/edit?usp=sharing" TargetMode="External"/><Relationship Id="rId4" Type="http://schemas.openxmlformats.org/officeDocument/2006/relationships/hyperlink" Target="https://docs.google.com/document/d/1-kMXwi3CmBQI62NQGqCkBwspulh3p3qx/edit?usp=sharing&amp;ouid=103057073856553988565&amp;rtpof=true&amp;sd=true" TargetMode="External"/><Relationship Id="rId5" Type="http://schemas.openxmlformats.org/officeDocument/2006/relationships/hyperlink" Target="https://www.vox.com/22979086/covid-pandemic-deaths-mortality-broadband-internet-access" TargetMode="External"/><Relationship Id="rId6" Type="http://schemas.openxmlformats.org/officeDocument/2006/relationships/hyperlink" Target="https://docs.google.com/document/d/1aJ4Lzo9QL_qC06YYm81h7oZAs64IX0qg8TEyZ2X5QYs/ed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docs.google.com/document/d/1CSPd0Y6_T541dV1j2jSB5Qv1991K0UCJZp57cRG8uec/edit?usp=sharing" TargetMode="External"/><Relationship Id="rId4" Type="http://schemas.openxmlformats.org/officeDocument/2006/relationships/hyperlink" Target="https://docs.google.com/document/d/19IqzqlT7SDIucfPxr5NuFxtmE_leJfPaT30zdXCjoZc/edit?usp=sharing" TargetMode="External"/><Relationship Id="rId5" Type="http://schemas.openxmlformats.org/officeDocument/2006/relationships/hyperlink" Target="https://docs.google.com/document/d/1_PQlM4FgA8Y8cdvp2GoEJN4Rwl3PiYr5MHcCrKFNqeA/edit?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drive.google.com/file/d/1uIw8gMg1rITjgjsDgdUee6oKzG1jRwIr/view?usp=sharing" TargetMode="Externa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docs.google.com/document/d/19dtJbGJcFaJnFLsa0Ks479vlZ53HXmRCgNycKwWB7AU/edit?usp=sharing"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hyperlink" Target="https://docs.google.com/document/d/1CSPd0Y6_T541dV1j2jSB5Qv1991K0UCJZp57cRG8uec/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title"/>
          </p:nvPr>
        </p:nvSpPr>
        <p:spPr>
          <a:xfrm>
            <a:off x="819150" y="845600"/>
            <a:ext cx="7505700" cy="6849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3256"/>
              <a:buFont typeface="Economica"/>
              <a:buNone/>
            </a:pPr>
            <a:r>
              <a:rPr b="1" lang="en-US" sz="3256"/>
              <a:t>Checking in</a:t>
            </a:r>
            <a:endParaRPr/>
          </a:p>
        </p:txBody>
      </p:sp>
      <p:sp>
        <p:nvSpPr>
          <p:cNvPr id="61" name="Google Shape;61;p1"/>
          <p:cNvSpPr txBox="1"/>
          <p:nvPr>
            <p:ph idx="1" type="body"/>
          </p:nvPr>
        </p:nvSpPr>
        <p:spPr>
          <a:xfrm>
            <a:off x="819150" y="1597074"/>
            <a:ext cx="7505700" cy="2448001"/>
          </a:xfrm>
          <a:prstGeom prst="rect">
            <a:avLst/>
          </a:prstGeom>
          <a:noFill/>
          <a:ln>
            <a:noFill/>
          </a:ln>
        </p:spPr>
        <p:txBody>
          <a:bodyPr anchorCtr="0" anchor="t" bIns="91400" lIns="91400" spcFirstLastPara="1" rIns="91400" wrap="square" tIns="91400">
            <a:normAutofit/>
          </a:bodyPr>
          <a:lstStyle/>
          <a:p>
            <a:pPr indent="-336550" lvl="0" marL="457200" rtl="0" algn="l">
              <a:lnSpc>
                <a:spcPct val="115000"/>
              </a:lnSpc>
              <a:spcBef>
                <a:spcPts val="0"/>
              </a:spcBef>
              <a:spcAft>
                <a:spcPts val="0"/>
              </a:spcAft>
              <a:buSzPts val="1700"/>
              <a:buChar char="●"/>
            </a:pPr>
            <a:r>
              <a:rPr lang="en-US" sz="1700"/>
              <a:t>Who’s working on an annotated bibliography, also known as the RAB?</a:t>
            </a:r>
            <a:endParaRPr/>
          </a:p>
          <a:p>
            <a:pPr indent="-336550" lvl="0" marL="457200" rtl="0" algn="l">
              <a:lnSpc>
                <a:spcPct val="115000"/>
              </a:lnSpc>
              <a:spcBef>
                <a:spcPts val="1000"/>
              </a:spcBef>
              <a:spcAft>
                <a:spcPts val="0"/>
              </a:spcAft>
              <a:buSzPts val="1700"/>
              <a:buChar char="●"/>
            </a:pPr>
            <a:r>
              <a:rPr lang="en-US" sz="1700"/>
              <a:t>What questions do you have?</a:t>
            </a:r>
            <a:endParaRPr/>
          </a:p>
          <a:p>
            <a:pPr indent="-336550" lvl="0" marL="457200" rtl="0" algn="l">
              <a:lnSpc>
                <a:spcPct val="115000"/>
              </a:lnSpc>
              <a:spcBef>
                <a:spcPts val="1000"/>
              </a:spcBef>
              <a:spcAft>
                <a:spcPts val="0"/>
              </a:spcAft>
              <a:buSzPts val="1700"/>
              <a:buChar char="●"/>
            </a:pPr>
            <a:r>
              <a:rPr lang="en-US" sz="1700"/>
              <a:t>What’s confusing you?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0"/>
          <p:cNvSpPr txBox="1"/>
          <p:nvPr>
            <p:ph type="title"/>
          </p:nvPr>
        </p:nvSpPr>
        <p:spPr>
          <a:xfrm>
            <a:off x="819150" y="598649"/>
            <a:ext cx="7505700" cy="5835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626"/>
              <a:buFont typeface="Economica"/>
              <a:buNone/>
            </a:pPr>
            <a:r>
              <a:rPr b="1" lang="en-US" sz="2626"/>
              <a:t>Source Analysis</a:t>
            </a:r>
            <a:endParaRPr/>
          </a:p>
        </p:txBody>
      </p:sp>
      <p:sp>
        <p:nvSpPr>
          <p:cNvPr id="134" name="Google Shape;134;p10"/>
          <p:cNvSpPr txBox="1"/>
          <p:nvPr>
            <p:ph idx="1" type="body"/>
          </p:nvPr>
        </p:nvSpPr>
        <p:spPr>
          <a:xfrm>
            <a:off x="819150" y="1574575"/>
            <a:ext cx="7505700" cy="2949001"/>
          </a:xfrm>
          <a:prstGeom prst="rect">
            <a:avLst/>
          </a:prstGeom>
          <a:noFill/>
          <a:ln>
            <a:noFill/>
          </a:ln>
        </p:spPr>
        <p:txBody>
          <a:bodyPr anchorCtr="0" anchor="t" bIns="91400" lIns="91400" spcFirstLastPara="1" rIns="91400" wrap="square" tIns="91400">
            <a:normAutofit/>
          </a:bodyPr>
          <a:lstStyle/>
          <a:p>
            <a:pPr indent="-334263" lvl="0" marL="457200" rtl="0" algn="l">
              <a:lnSpc>
                <a:spcPct val="90000"/>
              </a:lnSpc>
              <a:spcBef>
                <a:spcPts val="0"/>
              </a:spcBef>
              <a:spcAft>
                <a:spcPts val="0"/>
              </a:spcAft>
              <a:buSzPts val="1600"/>
              <a:buChar char="●"/>
            </a:pPr>
            <a:r>
              <a:rPr lang="en-US" sz="1600"/>
              <a:t>Bibliographic information</a:t>
            </a:r>
            <a:endParaRPr/>
          </a:p>
          <a:p>
            <a:pPr indent="0" lvl="0" marL="0" rtl="0" algn="l">
              <a:lnSpc>
                <a:spcPct val="103500"/>
              </a:lnSpc>
              <a:spcBef>
                <a:spcPts val="0"/>
              </a:spcBef>
              <a:spcAft>
                <a:spcPts val="0"/>
              </a:spcAft>
              <a:buSzPts val="1600"/>
              <a:buNone/>
            </a:pPr>
            <a:r>
              <a:t/>
            </a:r>
            <a:endParaRPr sz="1600"/>
          </a:p>
          <a:p>
            <a:pPr indent="-334263" lvl="0" marL="457200" rtl="0" algn="l">
              <a:lnSpc>
                <a:spcPct val="103500"/>
              </a:lnSpc>
              <a:spcBef>
                <a:spcPts val="0"/>
              </a:spcBef>
              <a:spcAft>
                <a:spcPts val="0"/>
              </a:spcAft>
              <a:buSzPts val="1600"/>
              <a:buChar char="●"/>
            </a:pPr>
            <a:r>
              <a:rPr lang="en-US" sz="1600"/>
              <a:t>One-paragraph summary with Integrated quotes</a:t>
            </a:r>
            <a:endParaRPr/>
          </a:p>
          <a:p>
            <a:pPr indent="0" lvl="0" marL="0" rtl="0" algn="l">
              <a:lnSpc>
                <a:spcPct val="103500"/>
              </a:lnSpc>
              <a:spcBef>
                <a:spcPts val="0"/>
              </a:spcBef>
              <a:spcAft>
                <a:spcPts val="0"/>
              </a:spcAft>
              <a:buSzPts val="1600"/>
              <a:buNone/>
            </a:pPr>
            <a:r>
              <a:t/>
            </a:r>
            <a:endParaRPr sz="1600"/>
          </a:p>
          <a:p>
            <a:pPr indent="-334263" lvl="0" marL="457200" rtl="0" algn="l">
              <a:lnSpc>
                <a:spcPct val="103500"/>
              </a:lnSpc>
              <a:spcBef>
                <a:spcPts val="0"/>
              </a:spcBef>
              <a:spcAft>
                <a:spcPts val="0"/>
              </a:spcAft>
              <a:buSzPts val="1600"/>
              <a:buChar char="●"/>
            </a:pPr>
            <a:r>
              <a:rPr lang="en-US" sz="1600"/>
              <a:t>One-paragraph rhetorical analysis </a:t>
            </a:r>
            <a:endParaRPr/>
          </a:p>
          <a:p>
            <a:pPr indent="914400" lvl="0" marL="0" rtl="0" algn="l">
              <a:lnSpc>
                <a:spcPct val="103500"/>
              </a:lnSpc>
              <a:spcBef>
                <a:spcPts val="0"/>
              </a:spcBef>
              <a:spcAft>
                <a:spcPts val="0"/>
              </a:spcAft>
              <a:buSzPts val="1600"/>
              <a:buNone/>
            </a:pPr>
            <a:r>
              <a:rPr lang="en-US" sz="1600"/>
              <a:t>(author, credibility, context, use of language, use of visuals)</a:t>
            </a:r>
            <a:endParaRPr/>
          </a:p>
          <a:p>
            <a:pPr indent="0" lvl="0" marL="0" rtl="0" algn="l">
              <a:lnSpc>
                <a:spcPct val="103500"/>
              </a:lnSpc>
              <a:spcBef>
                <a:spcPts val="1000"/>
              </a:spcBef>
              <a:spcAft>
                <a:spcPts val="0"/>
              </a:spcAft>
              <a:buSzPts val="1600"/>
              <a:buNone/>
            </a:pPr>
            <a:r>
              <a:t/>
            </a:r>
            <a:endParaRPr b="1" i="1" sz="1600"/>
          </a:p>
          <a:p>
            <a:pPr indent="0" lvl="0" marL="0" rtl="0" algn="l">
              <a:lnSpc>
                <a:spcPct val="103500"/>
              </a:lnSpc>
              <a:spcBef>
                <a:spcPts val="1200"/>
              </a:spcBef>
              <a:spcAft>
                <a:spcPts val="0"/>
              </a:spcAft>
              <a:buSzPts val="1600"/>
              <a:buNone/>
            </a:pPr>
            <a:r>
              <a:rPr b="1" i="1" lang="en-US" sz="1600"/>
              <a:t>The word “I” does not appear anywhere in a source analysis unless you’re adding your own personal reflection about each source.</a:t>
            </a:r>
            <a:r>
              <a:rPr b="0" i="0" lang="en-US"/>
              <a:t> </a:t>
            </a:r>
            <a:endParaRPr/>
          </a:p>
        </p:txBody>
      </p:sp>
      <p:pic>
        <p:nvPicPr>
          <p:cNvPr descr="Google Shape;126;p21" id="135" name="Google Shape;135;p10"/>
          <p:cNvPicPr preferRelativeResize="0"/>
          <p:nvPr/>
        </p:nvPicPr>
        <p:blipFill rotWithShape="1">
          <a:blip r:embed="rId3">
            <a:alphaModFix/>
          </a:blip>
          <a:srcRect b="0" l="0" r="0" t="0"/>
          <a:stretch/>
        </p:blipFill>
        <p:spPr>
          <a:xfrm>
            <a:off x="5510050" y="307373"/>
            <a:ext cx="3214001" cy="18659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1"/>
          <p:cNvSpPr txBox="1"/>
          <p:nvPr>
            <p:ph type="title"/>
          </p:nvPr>
        </p:nvSpPr>
        <p:spPr>
          <a:xfrm>
            <a:off x="819150" y="304574"/>
            <a:ext cx="7505700" cy="651000"/>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664"/>
              <a:buFont typeface="Economica"/>
              <a:buNone/>
            </a:pPr>
            <a:r>
              <a:rPr b="1" lang="en-US" sz="2664"/>
              <a:t>Source Analysis (from the assignment sheet)</a:t>
            </a:r>
            <a:endParaRPr/>
          </a:p>
        </p:txBody>
      </p:sp>
      <p:sp>
        <p:nvSpPr>
          <p:cNvPr id="141" name="Google Shape;141;p11"/>
          <p:cNvSpPr txBox="1"/>
          <p:nvPr>
            <p:ph idx="1" type="body"/>
          </p:nvPr>
        </p:nvSpPr>
        <p:spPr>
          <a:xfrm>
            <a:off x="819150" y="901799"/>
            <a:ext cx="7505700" cy="2924400"/>
          </a:xfrm>
          <a:prstGeom prst="rect">
            <a:avLst/>
          </a:prstGeom>
          <a:noFill/>
          <a:ln>
            <a:noFill/>
          </a:ln>
        </p:spPr>
        <p:txBody>
          <a:bodyPr anchorCtr="0" anchor="t" bIns="91400" lIns="91400" spcFirstLastPara="1" rIns="91400" wrap="square" tIns="91400">
            <a:noAutofit/>
          </a:bodyPr>
          <a:lstStyle/>
          <a:p>
            <a:pPr indent="0" lvl="0" marL="0" rtl="0" algn="l">
              <a:lnSpc>
                <a:spcPct val="115000"/>
              </a:lnSpc>
              <a:spcBef>
                <a:spcPts val="0"/>
              </a:spcBef>
              <a:spcAft>
                <a:spcPts val="0"/>
              </a:spcAft>
              <a:buSzPts val="800"/>
              <a:buNone/>
            </a:pPr>
            <a:r>
              <a:rPr lang="en-US" sz="1200">
                <a:solidFill>
                  <a:srgbClr val="444444"/>
                </a:solidFill>
              </a:rPr>
              <a:t> </a:t>
            </a:r>
            <a:r>
              <a:rPr b="1" lang="en-US" sz="1200">
                <a:latin typeface="Economica"/>
                <a:ea typeface="Economica"/>
                <a:cs typeface="Economica"/>
                <a:sym typeface="Economica"/>
              </a:rPr>
              <a:t>THREE source analyses in alphabetical order</a:t>
            </a:r>
            <a:r>
              <a:rPr lang="en-US" sz="1200">
                <a:latin typeface="Economica"/>
                <a:ea typeface="Economica"/>
                <a:cs typeface="Economica"/>
                <a:sym typeface="Economica"/>
              </a:rPr>
              <a:t> (at least 400 words each). Mix up the genres. That is, you can’t have three magazine articles or three YouTube videos. </a:t>
            </a:r>
            <a:r>
              <a:rPr i="1" lang="en-US" sz="1200">
                <a:latin typeface="Economica"/>
                <a:ea typeface="Economica"/>
                <a:cs typeface="Economica"/>
                <a:sym typeface="Economica"/>
              </a:rPr>
              <a:t>Do NOT include your personal opinion anywhere in any of this section – save that for the Reflection/Conclusion.</a:t>
            </a:r>
            <a:endParaRPr i="1" sz="1200">
              <a:latin typeface="Economica"/>
              <a:ea typeface="Economica"/>
              <a:cs typeface="Economica"/>
              <a:sym typeface="Economica"/>
            </a:endParaRPr>
          </a:p>
          <a:p>
            <a:pPr indent="-308423" lvl="0" marL="457200" rtl="0" algn="l">
              <a:lnSpc>
                <a:spcPct val="115000"/>
              </a:lnSpc>
              <a:spcBef>
                <a:spcPts val="1000"/>
              </a:spcBef>
              <a:spcAft>
                <a:spcPts val="0"/>
              </a:spcAft>
              <a:buSzPts val="1200"/>
              <a:buChar char="●"/>
            </a:pPr>
            <a:r>
              <a:rPr b="1" i="1" lang="en-US" sz="1200">
                <a:solidFill>
                  <a:srgbClr val="444444"/>
                </a:solidFill>
                <a:latin typeface="Economica"/>
                <a:ea typeface="Economica"/>
                <a:cs typeface="Economica"/>
                <a:sym typeface="Economica"/>
              </a:rPr>
              <a:t>Bibliographic entry.  </a:t>
            </a:r>
            <a:r>
              <a:rPr i="0" lang="en-US" sz="1200">
                <a:latin typeface="Economica"/>
                <a:ea typeface="Economica"/>
                <a:cs typeface="Economica"/>
                <a:sym typeface="Economica"/>
              </a:rPr>
              <a:t>Use something like </a:t>
            </a:r>
            <a:r>
              <a:rPr i="0" lang="en-US" sz="1200" u="sng">
                <a:solidFill>
                  <a:schemeClr val="accent5"/>
                </a:solidFill>
                <a:latin typeface="Economica"/>
                <a:ea typeface="Economica"/>
                <a:cs typeface="Economica"/>
                <a:sym typeface="Economica"/>
                <a:hlinkClick r:id="rId3">
                  <a:extLst>
                    <a:ext uri="{A12FA001-AC4F-418D-AE19-62706E023703}">
                      <ahyp:hlinkClr val="tx"/>
                    </a:ext>
                  </a:extLst>
                </a:hlinkClick>
              </a:rPr>
              <a:t>easybib.com</a:t>
            </a:r>
            <a:r>
              <a:rPr i="0" lang="en-US" sz="1200">
                <a:latin typeface="Economica"/>
                <a:ea typeface="Economica"/>
                <a:cs typeface="Economica"/>
                <a:sym typeface="Economica"/>
              </a:rPr>
              <a:t> or the </a:t>
            </a:r>
            <a:r>
              <a:rPr i="0" lang="en-US" sz="1200" u="sng">
                <a:solidFill>
                  <a:schemeClr val="accent5"/>
                </a:solidFill>
                <a:latin typeface="Economica"/>
                <a:ea typeface="Economica"/>
                <a:cs typeface="Economica"/>
                <a:sym typeface="Economica"/>
                <a:hlinkClick r:id="rId4">
                  <a:extLst>
                    <a:ext uri="{A12FA001-AC4F-418D-AE19-62706E023703}">
                      <ahyp:hlinkClr val="tx"/>
                    </a:ext>
                  </a:extLst>
                </a:hlinkClick>
              </a:rPr>
              <a:t>Purdue OWL</a:t>
            </a:r>
            <a:r>
              <a:rPr i="0" lang="en-US" sz="1200">
                <a:latin typeface="Economica"/>
                <a:ea typeface="Economica"/>
                <a:cs typeface="Economica"/>
                <a:sym typeface="Economica"/>
              </a:rPr>
              <a:t> (go to Research &amp; Citation –&gt; MLA) to help you get the formatting correct. </a:t>
            </a:r>
            <a:r>
              <a:rPr lang="en-US" sz="1200">
                <a:latin typeface="Economica"/>
                <a:ea typeface="Economica"/>
                <a:cs typeface="Economica"/>
                <a:sym typeface="Economica"/>
              </a:rPr>
              <a:t>This is NOT just the URL.</a:t>
            </a:r>
            <a:endParaRPr sz="1200">
              <a:latin typeface="Economica"/>
              <a:ea typeface="Economica"/>
              <a:cs typeface="Economica"/>
              <a:sym typeface="Economica"/>
            </a:endParaRPr>
          </a:p>
          <a:p>
            <a:pPr indent="-308423" lvl="0" marL="457200" rtl="0" algn="l">
              <a:lnSpc>
                <a:spcPct val="115000"/>
              </a:lnSpc>
              <a:spcBef>
                <a:spcPts val="1000"/>
              </a:spcBef>
              <a:spcAft>
                <a:spcPts val="0"/>
              </a:spcAft>
              <a:buClr>
                <a:srgbClr val="444444"/>
              </a:buClr>
              <a:buSzPts val="1200"/>
              <a:buChar char="●"/>
            </a:pPr>
            <a:r>
              <a:rPr b="1" i="1" lang="en-US" sz="1200">
                <a:solidFill>
                  <a:srgbClr val="444444"/>
                </a:solidFill>
                <a:latin typeface="Economica"/>
                <a:ea typeface="Economica"/>
                <a:cs typeface="Economica"/>
                <a:sym typeface="Economica"/>
              </a:rPr>
              <a:t>1-paragraph Summary </a:t>
            </a:r>
            <a:r>
              <a:rPr i="0" lang="en-US" sz="1200">
                <a:latin typeface="Economica"/>
                <a:ea typeface="Economica"/>
                <a:cs typeface="Economica"/>
                <a:sym typeface="Economica"/>
              </a:rPr>
              <a:t>of the source’s content including </a:t>
            </a:r>
            <a:r>
              <a:rPr b="1" i="1" lang="en-US" sz="1200">
                <a:solidFill>
                  <a:srgbClr val="444444"/>
                </a:solidFill>
                <a:latin typeface="Economica"/>
                <a:ea typeface="Economica"/>
                <a:cs typeface="Economica"/>
                <a:sym typeface="Economica"/>
              </a:rPr>
              <a:t>2-3 Key Quotes.</a:t>
            </a:r>
            <a:endParaRPr sz="1200">
              <a:latin typeface="Economica"/>
              <a:ea typeface="Economica"/>
              <a:cs typeface="Economica"/>
              <a:sym typeface="Economica"/>
            </a:endParaRPr>
          </a:p>
          <a:p>
            <a:pPr indent="-308423" lvl="0" marL="457200" rtl="0" algn="l">
              <a:lnSpc>
                <a:spcPct val="115000"/>
              </a:lnSpc>
              <a:spcBef>
                <a:spcPts val="1000"/>
              </a:spcBef>
              <a:spcAft>
                <a:spcPts val="0"/>
              </a:spcAft>
              <a:buClr>
                <a:srgbClr val="444444"/>
              </a:buClr>
              <a:buSzPts val="1200"/>
              <a:buChar char="●"/>
            </a:pPr>
            <a:r>
              <a:rPr b="1" i="1" lang="en-US" sz="1200">
                <a:solidFill>
                  <a:srgbClr val="444444"/>
                </a:solidFill>
                <a:latin typeface="Economica"/>
                <a:ea typeface="Economica"/>
                <a:cs typeface="Economica"/>
                <a:sym typeface="Economica"/>
              </a:rPr>
              <a:t>1-3 paragraph Rhetorical Analysis:</a:t>
            </a:r>
            <a:r>
              <a:rPr i="0" lang="en-US" sz="1200">
                <a:latin typeface="Economica"/>
                <a:ea typeface="Economica"/>
                <a:cs typeface="Economica"/>
                <a:sym typeface="Economica"/>
              </a:rPr>
              <a:t>The author/publication: credentials, credibility, timeliness of both the author and the publication/website.</a:t>
            </a:r>
            <a:endParaRPr sz="1200">
              <a:latin typeface="Economica"/>
              <a:ea typeface="Economica"/>
              <a:cs typeface="Economica"/>
              <a:sym typeface="Economica"/>
            </a:endParaRPr>
          </a:p>
          <a:p>
            <a:pPr indent="-308423" lvl="0" marL="914400" rtl="0" algn="l">
              <a:lnSpc>
                <a:spcPct val="115000"/>
              </a:lnSpc>
              <a:spcBef>
                <a:spcPts val="0"/>
              </a:spcBef>
              <a:spcAft>
                <a:spcPts val="0"/>
              </a:spcAft>
              <a:buClr>
                <a:srgbClr val="444444"/>
              </a:buClr>
              <a:buSzPts val="1200"/>
              <a:buFont typeface="Economica"/>
              <a:buChar char="●"/>
            </a:pPr>
            <a:r>
              <a:rPr lang="en-US" sz="1200">
                <a:solidFill>
                  <a:srgbClr val="444444"/>
                </a:solidFill>
                <a:latin typeface="Economica"/>
                <a:ea typeface="Economica"/>
                <a:cs typeface="Economica"/>
                <a:sym typeface="Economica"/>
              </a:rPr>
              <a:t>The audience: who are they, and how do you know?</a:t>
            </a:r>
            <a:endParaRPr sz="1200">
              <a:latin typeface="Economica"/>
              <a:ea typeface="Economica"/>
              <a:cs typeface="Economica"/>
              <a:sym typeface="Economica"/>
            </a:endParaRPr>
          </a:p>
          <a:p>
            <a:pPr indent="-308423" lvl="0" marL="914400" rtl="0" algn="l">
              <a:lnSpc>
                <a:spcPct val="115000"/>
              </a:lnSpc>
              <a:spcBef>
                <a:spcPts val="0"/>
              </a:spcBef>
              <a:spcAft>
                <a:spcPts val="0"/>
              </a:spcAft>
              <a:buClr>
                <a:srgbClr val="444444"/>
              </a:buClr>
              <a:buSzPts val="1200"/>
              <a:buFont typeface="Economica"/>
              <a:buChar char="●"/>
            </a:pPr>
            <a:r>
              <a:rPr lang="en-US" sz="1200">
                <a:solidFill>
                  <a:srgbClr val="444444"/>
                </a:solidFill>
                <a:latin typeface="Economica"/>
                <a:ea typeface="Economica"/>
                <a:cs typeface="Economica"/>
                <a:sym typeface="Economica"/>
              </a:rPr>
              <a:t>The context: </a:t>
            </a:r>
            <a:r>
              <a:rPr i="1" lang="en-US" sz="1200">
                <a:latin typeface="Economica"/>
                <a:ea typeface="Economica"/>
                <a:cs typeface="Economica"/>
                <a:sym typeface="Economica"/>
              </a:rPr>
              <a:t>this is NOT the purpose of the piece but the larger context it’s been created in</a:t>
            </a:r>
            <a:r>
              <a:rPr lang="en-US" sz="1200">
                <a:solidFill>
                  <a:srgbClr val="444444"/>
                </a:solidFill>
                <a:latin typeface="Economica"/>
                <a:ea typeface="Economica"/>
                <a:cs typeface="Economica"/>
                <a:sym typeface="Economica"/>
              </a:rPr>
              <a:t> (climate change is the context, NOT teaching people about sea animals which is the purpose of the piece)</a:t>
            </a:r>
            <a:endParaRPr sz="1200">
              <a:latin typeface="Economica"/>
              <a:ea typeface="Economica"/>
              <a:cs typeface="Economica"/>
              <a:sym typeface="Economica"/>
            </a:endParaRPr>
          </a:p>
          <a:p>
            <a:pPr indent="-308423" lvl="0" marL="914400" rtl="0" algn="l">
              <a:lnSpc>
                <a:spcPct val="115000"/>
              </a:lnSpc>
              <a:spcBef>
                <a:spcPts val="0"/>
              </a:spcBef>
              <a:spcAft>
                <a:spcPts val="0"/>
              </a:spcAft>
              <a:buClr>
                <a:srgbClr val="444444"/>
              </a:buClr>
              <a:buSzPts val="1200"/>
              <a:buFont typeface="Economica"/>
              <a:buChar char="●"/>
            </a:pPr>
            <a:r>
              <a:rPr lang="en-US" sz="1200">
                <a:solidFill>
                  <a:srgbClr val="444444"/>
                </a:solidFill>
                <a:latin typeface="Economica"/>
                <a:ea typeface="Economica"/>
                <a:cs typeface="Economica"/>
                <a:sym typeface="Economica"/>
              </a:rPr>
              <a:t>The purpose – why did the author write this? Information, persuasion, entertainment, a combination?</a:t>
            </a:r>
            <a:endParaRPr sz="1200">
              <a:latin typeface="Economica"/>
              <a:ea typeface="Economica"/>
              <a:cs typeface="Economica"/>
              <a:sym typeface="Economica"/>
            </a:endParaRPr>
          </a:p>
          <a:p>
            <a:pPr indent="-308423" lvl="0" marL="914400" rtl="0" algn="l">
              <a:lnSpc>
                <a:spcPct val="115000"/>
              </a:lnSpc>
              <a:spcBef>
                <a:spcPts val="0"/>
              </a:spcBef>
              <a:spcAft>
                <a:spcPts val="0"/>
              </a:spcAft>
              <a:buClr>
                <a:srgbClr val="444444"/>
              </a:buClr>
              <a:buSzPts val="1200"/>
              <a:buFont typeface="Economica"/>
              <a:buChar char="●"/>
            </a:pPr>
            <a:r>
              <a:rPr lang="en-US" sz="1200">
                <a:solidFill>
                  <a:srgbClr val="444444"/>
                </a:solidFill>
                <a:latin typeface="Economica"/>
                <a:ea typeface="Economica"/>
                <a:cs typeface="Economica"/>
                <a:sym typeface="Economica"/>
              </a:rPr>
              <a:t>Discussion of form and language – tone (funny, satirical, serious, combination), appeals (logos, ethos, pathos), the genre, how visuals and text work together.</a:t>
            </a:r>
            <a:endParaRPr sz="1200">
              <a:latin typeface="Economica"/>
              <a:ea typeface="Economica"/>
              <a:cs typeface="Economica"/>
              <a:sym typeface="Economica"/>
            </a:endParaRPr>
          </a:p>
          <a:p>
            <a:pPr indent="-308423" lvl="0" marL="914400" rtl="0" algn="l">
              <a:lnSpc>
                <a:spcPct val="115000"/>
              </a:lnSpc>
              <a:spcBef>
                <a:spcPts val="0"/>
              </a:spcBef>
              <a:spcAft>
                <a:spcPts val="0"/>
              </a:spcAft>
              <a:buClr>
                <a:srgbClr val="444444"/>
              </a:buClr>
              <a:buSzPts val="1200"/>
              <a:buFont typeface="Economica"/>
              <a:buChar char="●"/>
            </a:pPr>
            <a:r>
              <a:rPr lang="en-US" sz="1200">
                <a:solidFill>
                  <a:srgbClr val="444444"/>
                </a:solidFill>
                <a:latin typeface="Economica"/>
                <a:ea typeface="Economica"/>
                <a:cs typeface="Economica"/>
                <a:sym typeface="Economica"/>
              </a:rPr>
              <a:t>If there are visuals, how they are used either alone or together with text?</a:t>
            </a:r>
            <a:endParaRPr sz="1200">
              <a:latin typeface="Economica"/>
              <a:ea typeface="Economica"/>
              <a:cs typeface="Economica"/>
              <a:sym typeface="Economica"/>
            </a:endParaRPr>
          </a:p>
        </p:txBody>
      </p:sp>
      <p:sp>
        <p:nvSpPr>
          <p:cNvPr id="142" name="Google Shape;142;p11"/>
          <p:cNvSpPr txBox="1"/>
          <p:nvPr/>
        </p:nvSpPr>
        <p:spPr>
          <a:xfrm>
            <a:off x="1065274" y="4242599"/>
            <a:ext cx="7221302" cy="3987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B45F06"/>
              </a:buClr>
              <a:buSzPts val="1400"/>
              <a:buFont typeface="Open Sans"/>
              <a:buNone/>
            </a:pPr>
            <a:r>
              <a:rPr b="1" i="0" lang="en-US" sz="1400" u="none" cap="none" strike="noStrike">
                <a:solidFill>
                  <a:srgbClr val="B45F06"/>
                </a:solidFill>
                <a:latin typeface="Open Sans"/>
                <a:ea typeface="Open Sans"/>
                <a:cs typeface="Open Sans"/>
                <a:sym typeface="Open Sans"/>
              </a:rPr>
              <a:t>Example from an ENG 1101 class a student did on veganism. </a:t>
            </a:r>
            <a:r>
              <a:rPr b="1" i="1" lang="en-US" sz="1400" u="none" cap="none" strike="noStrike">
                <a:solidFill>
                  <a:srgbClr val="B45F06"/>
                </a:solidFill>
                <a:latin typeface="Open Sans"/>
                <a:ea typeface="Open Sans"/>
                <a:cs typeface="Open Sans"/>
                <a:sym typeface="Open Sans"/>
              </a:rPr>
              <a:t> </a:t>
            </a:r>
            <a:r>
              <a:rPr b="1" i="1" lang="en-US" sz="1400" u="sng" cap="none" strike="noStrike">
                <a:solidFill>
                  <a:schemeClr val="accent5"/>
                </a:solidFill>
                <a:latin typeface="Open Sans"/>
                <a:ea typeface="Open Sans"/>
                <a:cs typeface="Open Sans"/>
                <a:sym typeface="Open Sans"/>
                <a:hlinkClick r:id="rId5">
                  <a:extLst>
                    <a:ext uri="{A12FA001-AC4F-418D-AE19-62706E023703}">
                      <ahyp:hlinkClr val="tx"/>
                    </a:ext>
                  </a:extLst>
                </a:hlinkClick>
              </a:rPr>
              <a:t>Source Analysis</a:t>
            </a:r>
            <a:endParaRPr/>
          </a:p>
        </p:txBody>
      </p:sp>
      <p:cxnSp>
        <p:nvCxnSpPr>
          <p:cNvPr id="143" name="Google Shape;143;p11"/>
          <p:cNvCxnSpPr/>
          <p:nvPr/>
        </p:nvCxnSpPr>
        <p:spPr>
          <a:xfrm flipH="1" rot="10800000">
            <a:off x="383999" y="4242599"/>
            <a:ext cx="8251802" cy="17101"/>
          </a:xfrm>
          <a:prstGeom prst="straightConnector1">
            <a:avLst/>
          </a:prstGeom>
          <a:noFill/>
          <a:ln cap="flat" cmpd="sng" w="9525">
            <a:solidFill>
              <a:srgbClr val="B7B7B7"/>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2"/>
          <p:cNvSpPr txBox="1"/>
          <p:nvPr>
            <p:ph type="title"/>
          </p:nvPr>
        </p:nvSpPr>
        <p:spPr>
          <a:xfrm>
            <a:off x="693575" y="197600"/>
            <a:ext cx="7505701" cy="639900"/>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885"/>
              <a:buFont typeface="Economica"/>
              <a:buNone/>
            </a:pPr>
            <a:r>
              <a:rPr b="1" lang="en-US" sz="2885"/>
              <a:t>Conclusion/Reflection</a:t>
            </a:r>
            <a:endParaRPr/>
          </a:p>
        </p:txBody>
      </p:sp>
      <p:sp>
        <p:nvSpPr>
          <p:cNvPr id="149" name="Google Shape;149;p12"/>
          <p:cNvSpPr txBox="1"/>
          <p:nvPr>
            <p:ph idx="1" type="body"/>
          </p:nvPr>
        </p:nvSpPr>
        <p:spPr>
          <a:xfrm>
            <a:off x="240249" y="873449"/>
            <a:ext cx="8337600" cy="3396600"/>
          </a:xfrm>
          <a:prstGeom prst="rect">
            <a:avLst/>
          </a:prstGeom>
          <a:noFill/>
          <a:ln>
            <a:noFill/>
          </a:ln>
        </p:spPr>
        <p:txBody>
          <a:bodyPr anchorCtr="0" anchor="t" bIns="91400" lIns="91400" spcFirstLastPara="1" rIns="91400" wrap="square" tIns="91400">
            <a:normAutofit fontScale="92500" lnSpcReduction="20000"/>
          </a:bodyPr>
          <a:lstStyle/>
          <a:p>
            <a:pPr indent="-319881" lvl="0" marL="457200" rtl="0" algn="l">
              <a:lnSpc>
                <a:spcPct val="115000"/>
              </a:lnSpc>
              <a:spcBef>
                <a:spcPts val="0"/>
              </a:spcBef>
              <a:spcAft>
                <a:spcPts val="0"/>
              </a:spcAft>
              <a:buClr>
                <a:srgbClr val="444444"/>
              </a:buClr>
              <a:buSzPct val="100000"/>
              <a:buChar char="●"/>
            </a:pPr>
            <a:r>
              <a:rPr b="1" lang="en-US" sz="1500">
                <a:solidFill>
                  <a:srgbClr val="444444"/>
                </a:solidFill>
              </a:rPr>
              <a:t>Briefly summarize</a:t>
            </a:r>
            <a:r>
              <a:rPr b="0" lang="en-US"/>
              <a:t> what you learned from doing this research. What surprised you? How did your thinking on the question/topic deepen or change? What happened to your initial question?</a:t>
            </a:r>
            <a:endParaRPr/>
          </a:p>
          <a:p>
            <a:pPr indent="-319881" lvl="0" marL="457200" rtl="0" algn="l">
              <a:lnSpc>
                <a:spcPct val="115000"/>
              </a:lnSpc>
              <a:spcBef>
                <a:spcPts val="1000"/>
              </a:spcBef>
              <a:spcAft>
                <a:spcPts val="0"/>
              </a:spcAft>
              <a:buClr>
                <a:srgbClr val="444444"/>
              </a:buClr>
              <a:buSzPct val="100000"/>
              <a:buChar char="●"/>
            </a:pPr>
            <a:r>
              <a:rPr b="1" lang="en-US" sz="1500">
                <a:solidFill>
                  <a:srgbClr val="444444"/>
                </a:solidFill>
              </a:rPr>
              <a:t>What do </a:t>
            </a:r>
            <a:r>
              <a:rPr i="1" lang="en-US"/>
              <a:t>you</a:t>
            </a:r>
            <a:r>
              <a:rPr b="1" lang="en-US" sz="1500">
                <a:solidFill>
                  <a:srgbClr val="444444"/>
                </a:solidFill>
              </a:rPr>
              <a:t> think about these ideas </a:t>
            </a:r>
            <a:r>
              <a:rPr b="0" lang="en-US"/>
              <a:t>(time to use “I” and give your own ideas!)  Do you think the authors supported their ideas well and made their point, or not, and why (Avoid simply agreeing or disagreeing with the author; explain your full reaction. Quote particular sentences to which you are responding.)? What questions do you have about what the author said? What don’t you understand? What other information do you need to (or did) look up to better understand this source? If you could say something to the author(s), what would you say? Which genres worked best to answer your questions? Why? </a:t>
            </a:r>
            <a:endParaRPr/>
          </a:p>
          <a:p>
            <a:pPr indent="-316706" lvl="0" marL="457200" rtl="0" algn="l">
              <a:lnSpc>
                <a:spcPct val="115000"/>
              </a:lnSpc>
              <a:spcBef>
                <a:spcPts val="1000"/>
              </a:spcBef>
              <a:spcAft>
                <a:spcPts val="0"/>
              </a:spcAft>
              <a:buClr>
                <a:srgbClr val="444444"/>
              </a:buClr>
              <a:buSzPct val="100000"/>
              <a:buChar char="●"/>
            </a:pPr>
            <a:r>
              <a:rPr b="1" lang="en-US" sz="1500">
                <a:solidFill>
                  <a:srgbClr val="444444"/>
                </a:solidFill>
              </a:rPr>
              <a:t>Why you think this is important, </a:t>
            </a:r>
            <a:r>
              <a:rPr b="0" lang="en-US"/>
              <a:t>who you think should hear about it. </a:t>
            </a:r>
            <a:endParaRPr/>
          </a:p>
        </p:txBody>
      </p:sp>
      <p:sp>
        <p:nvSpPr>
          <p:cNvPr id="150" name="Google Shape;150;p12"/>
          <p:cNvSpPr txBox="1"/>
          <p:nvPr/>
        </p:nvSpPr>
        <p:spPr>
          <a:xfrm>
            <a:off x="605424" y="4617299"/>
            <a:ext cx="7681202" cy="6146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B45F06"/>
              </a:buClr>
              <a:buSzPts val="1400"/>
              <a:buFont typeface="Open Sans"/>
              <a:buNone/>
            </a:pPr>
            <a:r>
              <a:rPr b="1" i="0" lang="en-US" sz="1400" u="none" cap="none" strike="noStrike">
                <a:solidFill>
                  <a:srgbClr val="B45F06"/>
                </a:solidFill>
                <a:latin typeface="Open Sans"/>
                <a:ea typeface="Open Sans"/>
                <a:cs typeface="Open Sans"/>
                <a:sym typeface="Open Sans"/>
              </a:rPr>
              <a:t>Example from an ENG 1101 class a student did on veganism. </a:t>
            </a:r>
            <a:r>
              <a:rPr b="1" i="1" lang="en-US" sz="1400" u="sng" cap="none" strike="noStrike">
                <a:solidFill>
                  <a:schemeClr val="accent5"/>
                </a:solidFill>
                <a:latin typeface="Open Sans"/>
                <a:ea typeface="Open Sans"/>
                <a:cs typeface="Open Sans"/>
                <a:sym typeface="Open Sans"/>
                <a:hlinkClick r:id="rId3">
                  <a:extLst>
                    <a:ext uri="{A12FA001-AC4F-418D-AE19-62706E023703}">
                      <ahyp:hlinkClr val="tx"/>
                    </a:ext>
                  </a:extLst>
                </a:hlinkClick>
              </a:rPr>
              <a:t>Conclusion</a:t>
            </a:r>
            <a:endParaRPr b="0" i="1" sz="1400" u="none" cap="none" strike="noStrike">
              <a:solidFill>
                <a:srgbClr val="000000"/>
              </a:solidFill>
              <a:latin typeface="Arial"/>
              <a:ea typeface="Arial"/>
              <a:cs typeface="Arial"/>
              <a:sym typeface="Arial"/>
            </a:endParaRPr>
          </a:p>
        </p:txBody>
      </p:sp>
      <p:cxnSp>
        <p:nvCxnSpPr>
          <p:cNvPr id="151" name="Google Shape;151;p12"/>
          <p:cNvCxnSpPr/>
          <p:nvPr/>
        </p:nvCxnSpPr>
        <p:spPr>
          <a:xfrm flipH="1" rot="10800000">
            <a:off x="292799" y="4617299"/>
            <a:ext cx="8558402" cy="25501"/>
          </a:xfrm>
          <a:prstGeom prst="straightConnector1">
            <a:avLst/>
          </a:prstGeom>
          <a:noFill/>
          <a:ln cap="flat" cmpd="sng" w="9525">
            <a:solidFill>
              <a:srgbClr val="B7B7B7"/>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3"/>
          <p:cNvSpPr txBox="1"/>
          <p:nvPr>
            <p:ph type="title"/>
          </p:nvPr>
        </p:nvSpPr>
        <p:spPr>
          <a:xfrm>
            <a:off x="819150" y="453075"/>
            <a:ext cx="7505700" cy="954600"/>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3700"/>
              <a:buFont typeface="Economica"/>
              <a:buNone/>
            </a:pPr>
            <a:r>
              <a:rPr b="1" lang="en-US" sz="3700"/>
              <a:t>Rhetoric and rhetorical analysis</a:t>
            </a:r>
            <a:endParaRPr/>
          </a:p>
        </p:txBody>
      </p:sp>
      <p:sp>
        <p:nvSpPr>
          <p:cNvPr id="157" name="Google Shape;157;p13"/>
          <p:cNvSpPr txBox="1"/>
          <p:nvPr>
            <p:ph idx="1" type="body"/>
          </p:nvPr>
        </p:nvSpPr>
        <p:spPr>
          <a:xfrm>
            <a:off x="607525" y="1317874"/>
            <a:ext cx="4657200" cy="1865702"/>
          </a:xfrm>
          <a:prstGeom prst="rect">
            <a:avLst/>
          </a:prstGeom>
          <a:noFill/>
          <a:ln>
            <a:noFill/>
          </a:ln>
        </p:spPr>
        <p:txBody>
          <a:bodyPr anchorCtr="0" anchor="t" bIns="91400" lIns="91400" spcFirstLastPara="1" rIns="91400" wrap="square" tIns="91400">
            <a:normAutofit/>
          </a:bodyPr>
          <a:lstStyle/>
          <a:p>
            <a:pPr indent="0" lvl="0" marL="0" rtl="0" algn="ctr">
              <a:lnSpc>
                <a:spcPct val="150000"/>
              </a:lnSpc>
              <a:spcBef>
                <a:spcPts val="0"/>
              </a:spcBef>
              <a:spcAft>
                <a:spcPts val="0"/>
              </a:spcAft>
              <a:buSzPts val="1600"/>
              <a:buNone/>
            </a:pPr>
            <a:r>
              <a:rPr b="1" lang="en-US" sz="1600">
                <a:solidFill>
                  <a:srgbClr val="85200C"/>
                </a:solidFill>
              </a:rPr>
              <a:t>Don’t panic!!! </a:t>
            </a:r>
            <a:endParaRPr/>
          </a:p>
          <a:p>
            <a:pPr indent="0" lvl="0" marL="0" rtl="0" algn="l">
              <a:lnSpc>
                <a:spcPct val="115000"/>
              </a:lnSpc>
              <a:spcBef>
                <a:spcPts val="0"/>
              </a:spcBef>
              <a:spcAft>
                <a:spcPts val="0"/>
              </a:spcAft>
              <a:buSzPts val="1600"/>
              <a:buNone/>
            </a:pPr>
            <a:r>
              <a:rPr b="1" lang="en-US" sz="1600"/>
              <a:t>Ancient Greece</a:t>
            </a:r>
            <a:r>
              <a:rPr b="0" lang="en-US"/>
              <a:t> – no text messages, no Instagram, no books! You had to talk to get your message across.</a:t>
            </a:r>
            <a:endParaRPr/>
          </a:p>
          <a:p>
            <a:pPr indent="0" lvl="0" marL="0" rtl="0" algn="l">
              <a:lnSpc>
                <a:spcPct val="115000"/>
              </a:lnSpc>
              <a:spcBef>
                <a:spcPts val="1200"/>
              </a:spcBef>
              <a:spcAft>
                <a:spcPts val="0"/>
              </a:spcAft>
              <a:buSzPts val="1600"/>
              <a:buNone/>
            </a:pPr>
            <a:r>
              <a:rPr i="1" lang="en-US" sz="1600"/>
              <a:t>Rhetor = speaker</a:t>
            </a:r>
            <a:endParaRPr/>
          </a:p>
        </p:txBody>
      </p:sp>
      <p:pic>
        <p:nvPicPr>
          <p:cNvPr descr="Google Shape;149;p24" id="158" name="Google Shape;158;p13"/>
          <p:cNvPicPr preferRelativeResize="0"/>
          <p:nvPr/>
        </p:nvPicPr>
        <p:blipFill rotWithShape="1">
          <a:blip r:embed="rId3">
            <a:alphaModFix/>
          </a:blip>
          <a:srcRect b="0" l="0" r="0" t="0"/>
          <a:stretch/>
        </p:blipFill>
        <p:spPr>
          <a:xfrm>
            <a:off x="4901324" y="1831850"/>
            <a:ext cx="3619501" cy="2152651"/>
          </a:xfrm>
          <a:prstGeom prst="rect">
            <a:avLst/>
          </a:prstGeom>
          <a:noFill/>
          <a:ln>
            <a:noFill/>
          </a:ln>
        </p:spPr>
      </p:pic>
      <p:sp>
        <p:nvSpPr>
          <p:cNvPr id="159" name="Google Shape;159;p13"/>
          <p:cNvSpPr txBox="1"/>
          <p:nvPr/>
        </p:nvSpPr>
        <p:spPr>
          <a:xfrm>
            <a:off x="607525" y="3082350"/>
            <a:ext cx="4116600" cy="97914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600"/>
              <a:buFont typeface="Helvetica Neue"/>
              <a:buNone/>
            </a:pPr>
            <a:r>
              <a:rPr b="0" i="1" lang="en-US" sz="1600" u="none" cap="none" strike="noStrike">
                <a:solidFill>
                  <a:srgbClr val="000000"/>
                </a:solidFill>
                <a:latin typeface="Helvetica Neue"/>
                <a:ea typeface="Helvetica Neue"/>
                <a:cs typeface="Helvetica Neue"/>
                <a:sym typeface="Helvetica Neue"/>
              </a:rPr>
              <a:t>Rhetoric = rhetor (speaker) + ic (pertaining to) = how a message is put together to make an audience react a certain way. </a:t>
            </a:r>
            <a:endParaRPr/>
          </a:p>
        </p:txBody>
      </p:sp>
      <p:sp>
        <p:nvSpPr>
          <p:cNvPr id="160" name="Google Shape;160;p13"/>
          <p:cNvSpPr txBox="1"/>
          <p:nvPr/>
        </p:nvSpPr>
        <p:spPr>
          <a:xfrm>
            <a:off x="658225" y="4206275"/>
            <a:ext cx="4015200" cy="42415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85200C"/>
              </a:buClr>
              <a:buSzPts val="1600"/>
              <a:buFont typeface="Helvetica Neue"/>
              <a:buNone/>
            </a:pPr>
            <a:r>
              <a:rPr b="1" i="1" lang="en-US" sz="1600" u="none" cap="none" strike="noStrike">
                <a:solidFill>
                  <a:srgbClr val="85200C"/>
                </a:solidFill>
                <a:latin typeface="Helvetica Neue"/>
                <a:ea typeface="Helvetica Neue"/>
                <a:cs typeface="Helvetica Neue"/>
                <a:sym typeface="Helvetica Neue"/>
              </a:rPr>
              <a:t>And that’s something we can analyse!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p:tgtEl>
                                          <p:spTgt spid="16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4"/>
          <p:cNvSpPr txBox="1"/>
          <p:nvPr>
            <p:ph type="title"/>
          </p:nvPr>
        </p:nvSpPr>
        <p:spPr>
          <a:xfrm>
            <a:off x="819150" y="845600"/>
            <a:ext cx="7505700" cy="6624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3145"/>
              <a:buFont typeface="Economica"/>
              <a:buNone/>
            </a:pPr>
            <a:r>
              <a:rPr b="1" lang="en-US" sz="3145"/>
              <a:t>Rhetorical Situation</a:t>
            </a:r>
            <a:endParaRPr/>
          </a:p>
        </p:txBody>
      </p:sp>
      <p:sp>
        <p:nvSpPr>
          <p:cNvPr id="166" name="Google Shape;166;p14"/>
          <p:cNvSpPr txBox="1"/>
          <p:nvPr>
            <p:ph idx="1" type="body"/>
          </p:nvPr>
        </p:nvSpPr>
        <p:spPr>
          <a:xfrm>
            <a:off x="819150" y="1574575"/>
            <a:ext cx="5707201" cy="2745001"/>
          </a:xfrm>
          <a:prstGeom prst="rect">
            <a:avLst/>
          </a:prstGeom>
          <a:noFill/>
          <a:ln>
            <a:noFill/>
          </a:ln>
        </p:spPr>
        <p:txBody>
          <a:bodyPr anchorCtr="0" anchor="t" bIns="91400" lIns="91400" spcFirstLastPara="1" rIns="91400" wrap="square" tIns="91400">
            <a:normAutofit/>
          </a:bodyPr>
          <a:lstStyle/>
          <a:p>
            <a:pPr indent="0" lvl="0" marL="0" rtl="0" algn="l">
              <a:lnSpc>
                <a:spcPct val="115000"/>
              </a:lnSpc>
              <a:spcBef>
                <a:spcPts val="0"/>
              </a:spcBef>
              <a:spcAft>
                <a:spcPts val="0"/>
              </a:spcAft>
              <a:buSzPts val="1500"/>
              <a:buNone/>
            </a:pPr>
            <a:r>
              <a:rPr lang="en-US" sz="1500"/>
              <a:t>Any communication act is rhetorical – somebody is putting together a message to get somebody else to pay attention</a:t>
            </a:r>
            <a:endParaRPr/>
          </a:p>
          <a:p>
            <a:pPr indent="-323850" lvl="0" marL="457200" rtl="0" algn="l">
              <a:lnSpc>
                <a:spcPct val="115000"/>
              </a:lnSpc>
              <a:spcBef>
                <a:spcPts val="1200"/>
              </a:spcBef>
              <a:spcAft>
                <a:spcPts val="0"/>
              </a:spcAft>
              <a:buSzPts val="1500"/>
              <a:buChar char="●"/>
            </a:pPr>
            <a:r>
              <a:rPr lang="en-US" sz="1500"/>
              <a:t>To inform</a:t>
            </a:r>
            <a:endParaRPr/>
          </a:p>
          <a:p>
            <a:pPr indent="-323850" lvl="0" marL="457200" rtl="0" algn="l">
              <a:lnSpc>
                <a:spcPct val="115000"/>
              </a:lnSpc>
              <a:spcBef>
                <a:spcPts val="0"/>
              </a:spcBef>
              <a:spcAft>
                <a:spcPts val="0"/>
              </a:spcAft>
              <a:buSzPts val="1500"/>
              <a:buChar char="●"/>
            </a:pPr>
            <a:r>
              <a:rPr lang="en-US" sz="1500"/>
              <a:t>To persuade</a:t>
            </a:r>
            <a:endParaRPr/>
          </a:p>
          <a:p>
            <a:pPr indent="-323850" lvl="0" marL="457200" rtl="0" algn="l">
              <a:lnSpc>
                <a:spcPct val="115000"/>
              </a:lnSpc>
              <a:spcBef>
                <a:spcPts val="0"/>
              </a:spcBef>
              <a:spcAft>
                <a:spcPts val="0"/>
              </a:spcAft>
              <a:buSzPts val="1500"/>
              <a:buChar char="●"/>
            </a:pPr>
            <a:r>
              <a:rPr lang="en-US" sz="1500"/>
              <a:t>To entertain</a:t>
            </a:r>
            <a:endParaRPr/>
          </a:p>
          <a:p>
            <a:pPr indent="-323850" lvl="0" marL="457200" rtl="0" algn="l">
              <a:lnSpc>
                <a:spcPct val="115000"/>
              </a:lnSpc>
              <a:spcBef>
                <a:spcPts val="0"/>
              </a:spcBef>
              <a:spcAft>
                <a:spcPts val="0"/>
              </a:spcAft>
              <a:buSzPts val="1500"/>
              <a:buChar char="●"/>
            </a:pPr>
            <a:r>
              <a:rPr lang="en-US" sz="1500"/>
              <a:t>To all three!!!</a:t>
            </a:r>
            <a:endParaRPr/>
          </a:p>
          <a:p>
            <a:pPr indent="0" lvl="0" marL="0" rtl="0" algn="l">
              <a:lnSpc>
                <a:spcPct val="115000"/>
              </a:lnSpc>
              <a:spcBef>
                <a:spcPts val="1200"/>
              </a:spcBef>
              <a:spcAft>
                <a:spcPts val="0"/>
              </a:spcAft>
              <a:buSzPts val="1500"/>
              <a:buNone/>
            </a:pPr>
            <a:r>
              <a:rPr lang="en-US" sz="1500"/>
              <a:t>And we can look at how that happens using…</a:t>
            </a:r>
            <a:endParaRPr/>
          </a:p>
        </p:txBody>
      </p:sp>
      <p:pic>
        <p:nvPicPr>
          <p:cNvPr descr="Google Shape;158;p25" id="167" name="Google Shape;167;p14"/>
          <p:cNvPicPr preferRelativeResize="0"/>
          <p:nvPr/>
        </p:nvPicPr>
        <p:blipFill rotWithShape="1">
          <a:blip r:embed="rId3">
            <a:alphaModFix/>
          </a:blip>
          <a:srcRect b="0" l="0" r="0" t="0"/>
          <a:stretch/>
        </p:blipFill>
        <p:spPr>
          <a:xfrm>
            <a:off x="5987300" y="1095799"/>
            <a:ext cx="2291301" cy="36502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Google Shape;163;p26" id="172" name="Google Shape;172;p15"/>
          <p:cNvPicPr preferRelativeResize="0"/>
          <p:nvPr/>
        </p:nvPicPr>
        <p:blipFill rotWithShape="1">
          <a:blip r:embed="rId3">
            <a:alphaModFix/>
          </a:blip>
          <a:srcRect b="0" l="0" r="0" t="0"/>
          <a:stretch/>
        </p:blipFill>
        <p:spPr>
          <a:xfrm>
            <a:off x="416199" y="-542925"/>
            <a:ext cx="8661902" cy="64964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6"/>
          <p:cNvSpPr txBox="1"/>
          <p:nvPr>
            <p:ph type="title"/>
          </p:nvPr>
        </p:nvSpPr>
        <p:spPr>
          <a:xfrm>
            <a:off x="819150" y="601450"/>
            <a:ext cx="7505700" cy="6849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3256"/>
              <a:buFont typeface="Economica"/>
              <a:buNone/>
            </a:pPr>
            <a:r>
              <a:rPr b="1" lang="en-US" sz="3256"/>
              <a:t>Let’s try it!</a:t>
            </a:r>
            <a:endParaRPr/>
          </a:p>
        </p:txBody>
      </p:sp>
      <p:sp>
        <p:nvSpPr>
          <p:cNvPr id="178" name="Google Shape;178;p16"/>
          <p:cNvSpPr txBox="1"/>
          <p:nvPr/>
        </p:nvSpPr>
        <p:spPr>
          <a:xfrm>
            <a:off x="978674" y="1369225"/>
            <a:ext cx="6883201" cy="41145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Think back to the last argument you had…</a:t>
            </a:r>
            <a:endParaRPr/>
          </a:p>
        </p:txBody>
      </p:sp>
      <p:sp>
        <p:nvSpPr>
          <p:cNvPr id="179" name="Google Shape;179;p16"/>
          <p:cNvSpPr txBox="1"/>
          <p:nvPr/>
        </p:nvSpPr>
        <p:spPr>
          <a:xfrm>
            <a:off x="978675" y="1867599"/>
            <a:ext cx="6770700" cy="398751"/>
          </a:xfrm>
          <a:prstGeom prst="rect">
            <a:avLst/>
          </a:prstGeom>
          <a:noFill/>
          <a:ln>
            <a:noFill/>
          </a:ln>
        </p:spPr>
        <p:txBody>
          <a:bodyPr anchorCtr="0" anchor="t" bIns="91400" lIns="91400" spcFirstLastPara="1" rIns="91400" wrap="square" tIns="91400">
            <a:spAutoFit/>
          </a:bodyPr>
          <a:lstStyle/>
          <a:p>
            <a:pPr indent="-317500" lvl="0" marL="4572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Who started it?</a:t>
            </a:r>
            <a:endParaRPr/>
          </a:p>
        </p:txBody>
      </p:sp>
      <p:sp>
        <p:nvSpPr>
          <p:cNvPr id="180" name="Google Shape;180;p16"/>
          <p:cNvSpPr txBox="1"/>
          <p:nvPr/>
        </p:nvSpPr>
        <p:spPr>
          <a:xfrm>
            <a:off x="978674" y="2231225"/>
            <a:ext cx="4622701" cy="398751"/>
          </a:xfrm>
          <a:prstGeom prst="rect">
            <a:avLst/>
          </a:prstGeom>
          <a:noFill/>
          <a:ln>
            <a:noFill/>
          </a:ln>
        </p:spPr>
        <p:txBody>
          <a:bodyPr anchorCtr="0" anchor="t" bIns="91400" lIns="91400" spcFirstLastPara="1" rIns="91400" wrap="square" tIns="91400">
            <a:spAutoFit/>
          </a:bodyPr>
          <a:lstStyle/>
          <a:p>
            <a:pPr indent="-317500" lvl="0" marL="4572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Who was on the other side of it? </a:t>
            </a:r>
            <a:endParaRPr/>
          </a:p>
        </p:txBody>
      </p:sp>
      <p:sp>
        <p:nvSpPr>
          <p:cNvPr id="181" name="Google Shape;181;p16"/>
          <p:cNvSpPr txBox="1"/>
          <p:nvPr/>
        </p:nvSpPr>
        <p:spPr>
          <a:xfrm>
            <a:off x="995624" y="2613187"/>
            <a:ext cx="4588802" cy="398751"/>
          </a:xfrm>
          <a:prstGeom prst="rect">
            <a:avLst/>
          </a:prstGeom>
          <a:noFill/>
          <a:ln>
            <a:noFill/>
          </a:ln>
        </p:spPr>
        <p:txBody>
          <a:bodyPr anchorCtr="0" anchor="t" bIns="91400" lIns="91400" spcFirstLastPara="1" rIns="91400" wrap="square" tIns="91400">
            <a:spAutoFit/>
          </a:bodyPr>
          <a:lstStyle/>
          <a:p>
            <a:pPr indent="-317500" lvl="0" marL="4572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Where were you (location)?</a:t>
            </a:r>
            <a:endParaRPr/>
          </a:p>
        </p:txBody>
      </p:sp>
      <p:sp>
        <p:nvSpPr>
          <p:cNvPr id="182" name="Google Shape;182;p16"/>
          <p:cNvSpPr txBox="1"/>
          <p:nvPr/>
        </p:nvSpPr>
        <p:spPr>
          <a:xfrm>
            <a:off x="978674" y="2981787"/>
            <a:ext cx="4285202" cy="398751"/>
          </a:xfrm>
          <a:prstGeom prst="rect">
            <a:avLst/>
          </a:prstGeom>
          <a:noFill/>
          <a:ln>
            <a:noFill/>
          </a:ln>
        </p:spPr>
        <p:txBody>
          <a:bodyPr anchorCtr="0" anchor="t" bIns="91400" lIns="91400" spcFirstLastPara="1" rIns="91400" wrap="square" tIns="91400">
            <a:spAutoFit/>
          </a:bodyPr>
          <a:lstStyle/>
          <a:p>
            <a:pPr indent="-317500" lvl="0" marL="4572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Was it in person? Text message?</a:t>
            </a:r>
            <a:endParaRPr/>
          </a:p>
        </p:txBody>
      </p:sp>
      <p:sp>
        <p:nvSpPr>
          <p:cNvPr id="183" name="Google Shape;183;p16"/>
          <p:cNvSpPr txBox="1"/>
          <p:nvPr/>
        </p:nvSpPr>
        <p:spPr>
          <a:xfrm>
            <a:off x="1006874" y="3358774"/>
            <a:ext cx="4566301" cy="398751"/>
          </a:xfrm>
          <a:prstGeom prst="rect">
            <a:avLst/>
          </a:prstGeom>
          <a:noFill/>
          <a:ln>
            <a:noFill/>
          </a:ln>
        </p:spPr>
        <p:txBody>
          <a:bodyPr anchorCtr="0" anchor="t" bIns="91400" lIns="91400" spcFirstLastPara="1" rIns="91400" wrap="square" tIns="91400">
            <a:spAutoFit/>
          </a:bodyPr>
          <a:lstStyle/>
          <a:p>
            <a:pPr indent="-317500" lvl="0" marL="4572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What was the first person trying to do?</a:t>
            </a:r>
            <a:endParaRPr/>
          </a:p>
        </p:txBody>
      </p:sp>
      <p:sp>
        <p:nvSpPr>
          <p:cNvPr id="184" name="Google Shape;184;p16"/>
          <p:cNvSpPr txBox="1"/>
          <p:nvPr/>
        </p:nvSpPr>
        <p:spPr>
          <a:xfrm>
            <a:off x="995624" y="3732350"/>
            <a:ext cx="4082702" cy="398751"/>
          </a:xfrm>
          <a:prstGeom prst="rect">
            <a:avLst/>
          </a:prstGeom>
          <a:noFill/>
          <a:ln>
            <a:noFill/>
          </a:ln>
        </p:spPr>
        <p:txBody>
          <a:bodyPr anchorCtr="0" anchor="t" bIns="91400" lIns="91400" spcFirstLastPara="1" rIns="91400" wrap="square" tIns="91400">
            <a:spAutoFit/>
          </a:bodyPr>
          <a:lstStyle/>
          <a:p>
            <a:pPr indent="-317500" lvl="0" marL="4572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What was the purpose of the argument? </a:t>
            </a:r>
            <a:endParaRPr/>
          </a:p>
        </p:txBody>
      </p:sp>
      <p:sp>
        <p:nvSpPr>
          <p:cNvPr id="185" name="Google Shape;185;p16"/>
          <p:cNvSpPr txBox="1"/>
          <p:nvPr/>
        </p:nvSpPr>
        <p:spPr>
          <a:xfrm>
            <a:off x="596274" y="4229499"/>
            <a:ext cx="6321002" cy="94485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2500"/>
              <a:buFont typeface="Nunito"/>
              <a:buNone/>
            </a:pPr>
            <a:r>
              <a:rPr b="1" i="0" lang="en-US" sz="2500" u="none" cap="none" strike="noStrike">
                <a:solidFill>
                  <a:srgbClr val="FFFFFF"/>
                </a:solidFill>
                <a:latin typeface="Nunito"/>
                <a:ea typeface="Nunito"/>
                <a:cs typeface="Nunito"/>
                <a:sym typeface="Nunito"/>
              </a:rPr>
              <a:t>What does this have to do with the RAB?</a:t>
            </a:r>
            <a:endParaRPr/>
          </a:p>
        </p:txBody>
      </p:sp>
      <p:pic>
        <p:nvPicPr>
          <p:cNvPr descr="Google Shape;178;p27" id="186" name="Google Shape;186;p16"/>
          <p:cNvPicPr preferRelativeResize="0"/>
          <p:nvPr/>
        </p:nvPicPr>
        <p:blipFill rotWithShape="1">
          <a:blip r:embed="rId3">
            <a:alphaModFix/>
          </a:blip>
          <a:srcRect b="0" l="0" r="0" t="0"/>
          <a:stretch/>
        </p:blipFill>
        <p:spPr>
          <a:xfrm>
            <a:off x="5521500" y="1114974"/>
            <a:ext cx="2444608" cy="1656901"/>
          </a:xfrm>
          <a:prstGeom prst="rect">
            <a:avLst/>
          </a:prstGeom>
          <a:noFill/>
          <a:ln>
            <a:noFill/>
          </a:ln>
        </p:spPr>
      </p:pic>
      <p:sp>
        <p:nvSpPr>
          <p:cNvPr id="187" name="Google Shape;187;p16"/>
          <p:cNvSpPr/>
          <p:nvPr/>
        </p:nvSpPr>
        <p:spPr>
          <a:xfrm>
            <a:off x="7246849" y="3293750"/>
            <a:ext cx="1296001" cy="400201"/>
          </a:xfrm>
          <a:prstGeom prst="rect">
            <a:avLst/>
          </a:pr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Helvetica Neue"/>
              <a:buNone/>
            </a:pPr>
            <a:r>
              <a:t/>
            </a:r>
            <a:endParaRPr b="1" i="1" sz="1400" u="none" cap="none" strike="noStrike">
              <a:solidFill>
                <a:srgbClr val="000000"/>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7"/>
          <p:cNvSpPr txBox="1"/>
          <p:nvPr>
            <p:ph type="title"/>
          </p:nvPr>
        </p:nvSpPr>
        <p:spPr>
          <a:xfrm>
            <a:off x="768075" y="632699"/>
            <a:ext cx="7505701" cy="6621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700"/>
              <a:buFont typeface="Economica"/>
              <a:buNone/>
            </a:pPr>
            <a:r>
              <a:rPr b="1" lang="en-US" sz="2700"/>
              <a:t>Creating the RAB Source Analysis section</a:t>
            </a:r>
            <a:endParaRPr/>
          </a:p>
        </p:txBody>
      </p:sp>
      <p:sp>
        <p:nvSpPr>
          <p:cNvPr id="193" name="Google Shape;193;p17"/>
          <p:cNvSpPr txBox="1"/>
          <p:nvPr>
            <p:ph idx="1" type="body"/>
          </p:nvPr>
        </p:nvSpPr>
        <p:spPr>
          <a:xfrm>
            <a:off x="546650" y="1556575"/>
            <a:ext cx="7505701" cy="2448001"/>
          </a:xfrm>
          <a:prstGeom prst="rect">
            <a:avLst/>
          </a:prstGeom>
          <a:noFill/>
          <a:ln>
            <a:noFill/>
          </a:ln>
        </p:spPr>
        <p:txBody>
          <a:bodyPr anchorCtr="0" anchor="t" bIns="91400" lIns="91400" spcFirstLastPara="1" rIns="91400" wrap="square" tIns="91400">
            <a:normAutofit/>
          </a:bodyPr>
          <a:lstStyle/>
          <a:p>
            <a:pPr indent="-323850" lvl="0" marL="457200" rtl="0" algn="l">
              <a:lnSpc>
                <a:spcPct val="200000"/>
              </a:lnSpc>
              <a:spcBef>
                <a:spcPts val="0"/>
              </a:spcBef>
              <a:spcAft>
                <a:spcPts val="0"/>
              </a:spcAft>
              <a:buSzPts val="1500"/>
              <a:buChar char="●"/>
            </a:pPr>
            <a:r>
              <a:rPr b="1" i="1" lang="en-US" sz="1500"/>
              <a:t>Bibliographic entry</a:t>
            </a:r>
            <a:r>
              <a:rPr b="0" i="0" lang="en-US"/>
              <a:t>… easy </a:t>
            </a:r>
            <a:endParaRPr b="0" i="0"/>
          </a:p>
          <a:p>
            <a:pPr indent="-323850" lvl="0" marL="457200" rtl="0" algn="l">
              <a:lnSpc>
                <a:spcPct val="115000"/>
              </a:lnSpc>
              <a:spcBef>
                <a:spcPts val="1000"/>
              </a:spcBef>
              <a:spcAft>
                <a:spcPts val="0"/>
              </a:spcAft>
              <a:buSzPts val="1500"/>
              <a:buChar char="●"/>
            </a:pPr>
            <a:r>
              <a:rPr b="1" i="1" lang="en-US" sz="1500"/>
              <a:t>Summary</a:t>
            </a:r>
            <a:r>
              <a:rPr b="0" i="0" lang="en-US"/>
              <a:t>… One paragraph saying what’s in the source: the main idea and the evidence that supports that idea. NO OPINION FROM YOU!!! Include quotes that you found in your source.</a:t>
            </a:r>
            <a:endParaRPr b="0" i="0"/>
          </a:p>
          <a:p>
            <a:pPr indent="-323850" lvl="0" marL="457200" rtl="0" algn="l">
              <a:lnSpc>
                <a:spcPct val="115000"/>
              </a:lnSpc>
              <a:spcBef>
                <a:spcPts val="1000"/>
              </a:spcBef>
              <a:spcAft>
                <a:spcPts val="0"/>
              </a:spcAft>
              <a:buSzPts val="1500"/>
              <a:buChar char="●"/>
            </a:pPr>
            <a:r>
              <a:rPr b="1" i="1" lang="en-US" sz="1500"/>
              <a:t>Rhetorical Analysis</a:t>
            </a:r>
            <a:r>
              <a:rPr b="0" i="0" lang="en-US"/>
              <a:t>… One paragraph that talks about the rhetorical situation (</a:t>
            </a:r>
            <a:r>
              <a:rPr b="0" lang="en-US"/>
              <a:t>there’s that term again!)</a:t>
            </a:r>
            <a:r>
              <a:rPr b="0" i="0" lang="en-US"/>
              <a:t>. There are tools to help, starting with…</a:t>
            </a:r>
            <a:endParaRPr/>
          </a:p>
        </p:txBody>
      </p:sp>
      <p:sp>
        <p:nvSpPr>
          <p:cNvPr id="194" name="Google Shape;194;p17"/>
          <p:cNvSpPr txBox="1"/>
          <p:nvPr/>
        </p:nvSpPr>
        <p:spPr>
          <a:xfrm>
            <a:off x="3724650" y="1447849"/>
            <a:ext cx="4879501" cy="707996"/>
          </a:xfrm>
          <a:prstGeom prst="rect">
            <a:avLst/>
          </a:prstGeom>
          <a:noFill/>
          <a:ln cap="flat" cmpd="sng" w="9525">
            <a:solidFill>
              <a:srgbClr val="000000"/>
            </a:solidFill>
            <a:prstDash val="solid"/>
            <a:round/>
            <a:headEnd len="sm" w="sm" type="none"/>
            <a:tailEnd len="sm" w="sm" type="none"/>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Metri, Angela Elizabeth. “The Importance of Design.” Medium, Medium, 9 July 2019, https://medium.com/@aemetri/the-importance-of-design-187c3ce45961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8"/>
          <p:cNvSpPr txBox="1"/>
          <p:nvPr>
            <p:ph type="title"/>
          </p:nvPr>
        </p:nvSpPr>
        <p:spPr>
          <a:xfrm>
            <a:off x="785550" y="611374"/>
            <a:ext cx="7505701" cy="6735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3256"/>
              <a:buFont typeface="Economica"/>
              <a:buNone/>
            </a:pPr>
            <a:r>
              <a:rPr b="1" lang="en-US" sz="3256"/>
              <a:t>Tools to analyze each source </a:t>
            </a:r>
            <a:endParaRPr/>
          </a:p>
        </p:txBody>
      </p:sp>
      <p:sp>
        <p:nvSpPr>
          <p:cNvPr id="200" name="Google Shape;200;p18"/>
          <p:cNvSpPr txBox="1"/>
          <p:nvPr>
            <p:ph idx="1" type="body"/>
          </p:nvPr>
        </p:nvSpPr>
        <p:spPr>
          <a:xfrm>
            <a:off x="819150" y="1607875"/>
            <a:ext cx="4617900" cy="963900"/>
          </a:xfrm>
          <a:prstGeom prst="rect">
            <a:avLst/>
          </a:prstGeom>
          <a:noFill/>
          <a:ln>
            <a:noFill/>
          </a:ln>
        </p:spPr>
        <p:txBody>
          <a:bodyPr anchorCtr="0" anchor="t" bIns="91400" lIns="91400" spcFirstLastPara="1" rIns="91400" wrap="square" tIns="91400">
            <a:noAutofit/>
          </a:bodyPr>
          <a:lstStyle/>
          <a:p>
            <a:pPr indent="-299737" lvl="0" marL="411479" marR="0" rtl="0" algn="l">
              <a:lnSpc>
                <a:spcPct val="115000"/>
              </a:lnSpc>
              <a:spcBef>
                <a:spcPts val="0"/>
              </a:spcBef>
              <a:spcAft>
                <a:spcPts val="0"/>
              </a:spcAft>
              <a:buClr>
                <a:srgbClr val="000000"/>
              </a:buClr>
              <a:buSzPts val="1449"/>
              <a:buFont typeface="Helvetica Neue"/>
              <a:buChar char="●"/>
            </a:pPr>
            <a:r>
              <a:rPr lang="en-US" sz="1448"/>
              <a:t>The rhetorical situation triangle will help you remember that you’re looking at each point on the triangle as well as the big circle that indicates context. </a:t>
            </a:r>
            <a:endParaRPr sz="1865"/>
          </a:p>
        </p:txBody>
      </p:sp>
      <p:sp>
        <p:nvSpPr>
          <p:cNvPr id="201" name="Google Shape;201;p18"/>
          <p:cNvSpPr txBox="1"/>
          <p:nvPr/>
        </p:nvSpPr>
        <p:spPr>
          <a:xfrm>
            <a:off x="819150" y="2833988"/>
            <a:ext cx="4617900" cy="1200121"/>
          </a:xfrm>
          <a:prstGeom prst="rect">
            <a:avLst/>
          </a:prstGeom>
          <a:noFill/>
          <a:ln>
            <a:noFill/>
          </a:ln>
        </p:spPr>
        <p:txBody>
          <a:bodyPr anchorCtr="0" anchor="t" bIns="91400" lIns="91400" spcFirstLastPara="1" rIns="91400" wrap="square" tIns="91400">
            <a:spAutoFit/>
          </a:bodyPr>
          <a:lstStyle/>
          <a:p>
            <a:pPr indent="-323850" lvl="0" marL="457200" marR="0" rtl="0" algn="l">
              <a:lnSpc>
                <a:spcPct val="115000"/>
              </a:lnSpc>
              <a:spcBef>
                <a:spcPts val="0"/>
              </a:spcBef>
              <a:spcAft>
                <a:spcPts val="0"/>
              </a:spcAft>
              <a:buClr>
                <a:srgbClr val="000000"/>
              </a:buClr>
              <a:buSzPts val="1500"/>
              <a:buFont typeface="Helvetica Neue"/>
              <a:buChar char="●"/>
            </a:pPr>
            <a:r>
              <a:rPr b="0" i="0" lang="en-US" sz="1500" u="none" cap="none" strike="noStrike">
                <a:solidFill>
                  <a:srgbClr val="000000"/>
                </a:solidFill>
                <a:latin typeface="Open Sans"/>
                <a:ea typeface="Open Sans"/>
                <a:cs typeface="Open Sans"/>
                <a:sym typeface="Open Sans"/>
              </a:rPr>
              <a:t>A </a:t>
            </a:r>
            <a:r>
              <a:rPr b="0" i="0" lang="en-US" sz="1500" u="sng" cap="none" strike="noStrike">
                <a:solidFill>
                  <a:schemeClr val="accent5"/>
                </a:solidFill>
                <a:latin typeface="Open Sans"/>
                <a:ea typeface="Open Sans"/>
                <a:cs typeface="Open Sans"/>
                <a:sym typeface="Open Sans"/>
                <a:hlinkClick r:id="rId3">
                  <a:extLst>
                    <a:ext uri="{A12FA001-AC4F-418D-AE19-62706E023703}">
                      <ahyp:hlinkClr val="tx"/>
                    </a:ext>
                  </a:extLst>
                </a:hlinkClick>
              </a:rPr>
              <a:t>rhetorical analysis worksheet</a:t>
            </a:r>
            <a:r>
              <a:rPr b="0" i="0" lang="en-US" sz="1500" u="none" cap="none" strike="noStrike">
                <a:solidFill>
                  <a:srgbClr val="000000"/>
                </a:solidFill>
                <a:latin typeface="Open Sans"/>
                <a:ea typeface="Open Sans"/>
                <a:cs typeface="Open Sans"/>
                <a:sym typeface="Open Sans"/>
              </a:rPr>
              <a:t> will help you gather information on author, audience, purpose, text, and CRAAP (currency, relevance, authority, accuracy, purpose).</a:t>
            </a:r>
            <a:endParaRPr/>
          </a:p>
        </p:txBody>
      </p:sp>
      <p:pic>
        <p:nvPicPr>
          <p:cNvPr descr="Google Shape;195;p29" id="202" name="Google Shape;202;p18"/>
          <p:cNvPicPr preferRelativeResize="0"/>
          <p:nvPr/>
        </p:nvPicPr>
        <p:blipFill rotWithShape="1">
          <a:blip r:embed="rId4">
            <a:alphaModFix/>
          </a:blip>
          <a:srcRect b="0" l="0" r="0" t="0"/>
          <a:stretch/>
        </p:blipFill>
        <p:spPr>
          <a:xfrm>
            <a:off x="5309749" y="1607875"/>
            <a:ext cx="3169801" cy="23773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9"/>
          <p:cNvSpPr txBox="1"/>
          <p:nvPr>
            <p:ph type="title"/>
          </p:nvPr>
        </p:nvSpPr>
        <p:spPr>
          <a:xfrm>
            <a:off x="558674" y="486225"/>
            <a:ext cx="8520602" cy="8313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4200"/>
              <a:buFont typeface="Economica"/>
              <a:buNone/>
            </a:pPr>
            <a:r>
              <a:rPr b="1" lang="en-US"/>
              <a:t>Let’s try a couple…</a:t>
            </a:r>
            <a:endParaRPr/>
          </a:p>
        </p:txBody>
      </p:sp>
      <p:sp>
        <p:nvSpPr>
          <p:cNvPr id="208" name="Google Shape;208;p19"/>
          <p:cNvSpPr txBox="1"/>
          <p:nvPr>
            <p:ph idx="1" type="body"/>
          </p:nvPr>
        </p:nvSpPr>
        <p:spPr>
          <a:xfrm>
            <a:off x="819150" y="1499700"/>
            <a:ext cx="7505700" cy="2448001"/>
          </a:xfrm>
          <a:prstGeom prst="rect">
            <a:avLst/>
          </a:prstGeom>
          <a:noFill/>
          <a:ln>
            <a:noFill/>
          </a:ln>
        </p:spPr>
        <p:txBody>
          <a:bodyPr anchorCtr="0" anchor="t" bIns="91400" lIns="91400" spcFirstLastPara="1" rIns="91400" wrap="square" tIns="91400">
            <a:normAutofit/>
          </a:bodyPr>
          <a:lstStyle/>
          <a:p>
            <a:pPr indent="-342900" lvl="0" marL="457200" rtl="0" algn="l">
              <a:lnSpc>
                <a:spcPct val="115000"/>
              </a:lnSpc>
              <a:spcBef>
                <a:spcPts val="0"/>
              </a:spcBef>
              <a:spcAft>
                <a:spcPts val="0"/>
              </a:spcAft>
              <a:buSzPts val="1800"/>
              <a:buChar char="●"/>
            </a:pPr>
            <a:r>
              <a:rPr lang="en-US" u="sng">
                <a:solidFill>
                  <a:schemeClr val="hlink"/>
                </a:solidFill>
                <a:hlinkClick r:id="rId3"/>
              </a:rPr>
              <a:t>James Baldwin </a:t>
            </a:r>
            <a:r>
              <a:rPr lang="en-US" u="none">
                <a:solidFill>
                  <a:srgbClr val="000000"/>
                </a:solidFill>
              </a:rPr>
              <a:t>“A Talk to Teachers” 1963</a:t>
            </a:r>
            <a:endParaRPr u="none">
              <a:solidFill>
                <a:srgbClr val="000000"/>
              </a:solidFill>
            </a:endParaRPr>
          </a:p>
          <a:p>
            <a:pPr indent="-317500" lvl="1" marL="914400" rtl="0" algn="l">
              <a:lnSpc>
                <a:spcPct val="115000"/>
              </a:lnSpc>
              <a:spcBef>
                <a:spcPts val="1000"/>
              </a:spcBef>
              <a:spcAft>
                <a:spcPts val="0"/>
              </a:spcAft>
              <a:buSzPts val="1400"/>
              <a:buChar char="○"/>
            </a:pPr>
            <a:r>
              <a:rPr lang="en-US" sz="1400"/>
              <a:t>Here’s a worksheet </a:t>
            </a:r>
            <a:r>
              <a:rPr lang="en-US" u="sng">
                <a:solidFill>
                  <a:schemeClr val="accent5"/>
                </a:solidFill>
                <a:hlinkClick r:id="rId4">
                  <a:extLst>
                    <a:ext uri="{A12FA001-AC4F-418D-AE19-62706E023703}">
                      <ahyp:hlinkClr val="tx"/>
                    </a:ext>
                  </a:extLst>
                </a:hlinkClick>
              </a:rPr>
              <a:t>we did in my ENG 1101 class</a:t>
            </a:r>
            <a:r>
              <a:rPr lang="en-US" sz="1400"/>
              <a:t>.</a:t>
            </a:r>
            <a:endParaRPr/>
          </a:p>
          <a:p>
            <a:pPr indent="457200" lvl="0" marL="0" rtl="0" algn="l">
              <a:lnSpc>
                <a:spcPct val="115000"/>
              </a:lnSpc>
              <a:spcBef>
                <a:spcPts val="1000"/>
              </a:spcBef>
              <a:spcAft>
                <a:spcPts val="0"/>
              </a:spcAft>
              <a:buSzPts val="1400"/>
              <a:buNone/>
            </a:pPr>
            <a:r>
              <a:t/>
            </a:r>
            <a:endParaRPr sz="1400"/>
          </a:p>
          <a:p>
            <a:pPr indent="-342900" lvl="0" marL="457200" rtl="0" algn="l">
              <a:lnSpc>
                <a:spcPct val="115000"/>
              </a:lnSpc>
              <a:spcBef>
                <a:spcPts val="1000"/>
              </a:spcBef>
              <a:spcAft>
                <a:spcPts val="0"/>
              </a:spcAft>
              <a:buSzPts val="1800"/>
              <a:buChar char="●"/>
            </a:pPr>
            <a:r>
              <a:rPr lang="en-US" u="sng">
                <a:solidFill>
                  <a:schemeClr val="hlink"/>
                </a:solidFill>
                <a:hlinkClick r:id="rId5"/>
              </a:rPr>
              <a:t>Vox article</a:t>
            </a:r>
            <a:r>
              <a:rPr lang="en-US" u="none">
                <a:solidFill>
                  <a:srgbClr val="000000"/>
                </a:solidFill>
              </a:rPr>
              <a:t> “The surprising link between Covid-19 deaths and… internet access” 16 Mar 2022</a:t>
            </a:r>
            <a:endParaRPr u="none">
              <a:solidFill>
                <a:srgbClr val="000000"/>
              </a:solidFill>
            </a:endParaRPr>
          </a:p>
          <a:p>
            <a:pPr indent="-317500" lvl="1" marL="914400" rtl="0" algn="l">
              <a:lnSpc>
                <a:spcPct val="115000"/>
              </a:lnSpc>
              <a:spcBef>
                <a:spcPts val="1000"/>
              </a:spcBef>
              <a:spcAft>
                <a:spcPts val="0"/>
              </a:spcAft>
              <a:buSzPts val="1400"/>
              <a:buChar char="○"/>
            </a:pPr>
            <a:r>
              <a:rPr lang="en-US" sz="1400"/>
              <a:t>Here’s a worksheet </a:t>
            </a:r>
            <a:r>
              <a:rPr lang="en-US" u="sng">
                <a:solidFill>
                  <a:schemeClr val="accent5"/>
                </a:solidFill>
                <a:hlinkClick r:id="rId6">
                  <a:extLst>
                    <a:ext uri="{A12FA001-AC4F-418D-AE19-62706E023703}">
                      <ahyp:hlinkClr val="tx"/>
                    </a:ext>
                  </a:extLst>
                </a:hlinkClick>
              </a:rPr>
              <a:t>we began in class.</a:t>
            </a:r>
            <a:r>
              <a:rPr lang="en-US" sz="1400"/>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819150" y="666774"/>
            <a:ext cx="7505700" cy="6735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3256"/>
              <a:buFont typeface="Economica"/>
              <a:buNone/>
            </a:pPr>
            <a:r>
              <a:rPr b="1" lang="en-US" sz="3256"/>
              <a:t>What does RAB stand for?</a:t>
            </a:r>
            <a:endParaRPr/>
          </a:p>
        </p:txBody>
      </p:sp>
      <p:sp>
        <p:nvSpPr>
          <p:cNvPr id="67" name="Google Shape;67;p2"/>
          <p:cNvSpPr txBox="1"/>
          <p:nvPr>
            <p:ph idx="1" type="body"/>
          </p:nvPr>
        </p:nvSpPr>
        <p:spPr>
          <a:xfrm>
            <a:off x="643899" y="1519100"/>
            <a:ext cx="4932602" cy="648001"/>
          </a:xfrm>
          <a:prstGeom prst="rect">
            <a:avLst/>
          </a:prstGeom>
          <a:noFill/>
          <a:ln>
            <a:noFill/>
          </a:ln>
        </p:spPr>
        <p:txBody>
          <a:bodyPr anchorCtr="0" anchor="t" bIns="91400" lIns="91400" spcFirstLastPara="1" rIns="91400" wrap="square" tIns="91400">
            <a:noAutofit/>
          </a:bodyPr>
          <a:lstStyle/>
          <a:p>
            <a:pPr indent="-342900" lvl="0" marL="457200" rtl="0" algn="l">
              <a:lnSpc>
                <a:spcPct val="115000"/>
              </a:lnSpc>
              <a:spcBef>
                <a:spcPts val="0"/>
              </a:spcBef>
              <a:spcAft>
                <a:spcPts val="0"/>
              </a:spcAft>
              <a:buSzPts val="1800"/>
              <a:buChar char="●"/>
            </a:pPr>
            <a:r>
              <a:rPr b="1" i="1" lang="en-US" sz="1400">
                <a:latin typeface="Helvetica Neue"/>
                <a:ea typeface="Helvetica Neue"/>
                <a:cs typeface="Helvetica Neue"/>
                <a:sym typeface="Helvetica Neue"/>
              </a:rPr>
              <a:t>Reflective:</a:t>
            </a:r>
            <a:r>
              <a:rPr i="0" lang="en-US" sz="1400">
                <a:latin typeface="Helvetica Neue"/>
                <a:ea typeface="Helvetica Neue"/>
                <a:cs typeface="Helvetica Neue"/>
                <a:sym typeface="Helvetica Neue"/>
              </a:rPr>
              <a:t> </a:t>
            </a:r>
            <a:r>
              <a:rPr i="0" lang="en-US" sz="1460">
                <a:latin typeface="Calibri"/>
                <a:ea typeface="Calibri"/>
                <a:cs typeface="Calibri"/>
                <a:sym typeface="Calibri"/>
              </a:rPr>
              <a:t>Looking at something closely to see what it is and how it works… including things </a:t>
            </a:r>
            <a:r>
              <a:rPr lang="en-US" sz="1460">
                <a:latin typeface="Calibri"/>
                <a:ea typeface="Calibri"/>
                <a:cs typeface="Calibri"/>
                <a:sym typeface="Calibri"/>
              </a:rPr>
              <a:t>we’ve</a:t>
            </a:r>
            <a:r>
              <a:rPr i="0" lang="en-US" sz="1460">
                <a:latin typeface="Calibri"/>
                <a:ea typeface="Calibri"/>
                <a:cs typeface="Calibri"/>
                <a:sym typeface="Calibri"/>
              </a:rPr>
              <a:t> done!</a:t>
            </a:r>
            <a:endParaRPr sz="1460">
              <a:latin typeface="Calibri"/>
              <a:ea typeface="Calibri"/>
              <a:cs typeface="Calibri"/>
              <a:sym typeface="Calibri"/>
            </a:endParaRPr>
          </a:p>
        </p:txBody>
      </p:sp>
      <p:pic>
        <p:nvPicPr>
          <p:cNvPr descr="Google Shape;70;p14" id="68" name="Google Shape;68;p2"/>
          <p:cNvPicPr preferRelativeResize="0"/>
          <p:nvPr/>
        </p:nvPicPr>
        <p:blipFill rotWithShape="1">
          <a:blip r:embed="rId3">
            <a:alphaModFix/>
          </a:blip>
          <a:srcRect b="0" l="0" r="0" t="0"/>
          <a:stretch/>
        </p:blipFill>
        <p:spPr>
          <a:xfrm>
            <a:off x="5901925" y="465825"/>
            <a:ext cx="2237276" cy="1677950"/>
          </a:xfrm>
          <a:prstGeom prst="rect">
            <a:avLst/>
          </a:prstGeom>
          <a:noFill/>
          <a:ln>
            <a:noFill/>
          </a:ln>
        </p:spPr>
      </p:pic>
      <p:sp>
        <p:nvSpPr>
          <p:cNvPr id="69" name="Google Shape;69;p2"/>
          <p:cNvSpPr txBox="1"/>
          <p:nvPr/>
        </p:nvSpPr>
        <p:spPr>
          <a:xfrm>
            <a:off x="643900" y="2956223"/>
            <a:ext cx="7357800" cy="648000"/>
          </a:xfrm>
          <a:prstGeom prst="rect">
            <a:avLst/>
          </a:prstGeom>
          <a:noFill/>
          <a:ln>
            <a:noFill/>
          </a:ln>
        </p:spPr>
        <p:txBody>
          <a:bodyPr anchorCtr="0" anchor="t" bIns="91400" lIns="91400" spcFirstLastPara="1" rIns="91400" wrap="square" tIns="91400">
            <a:spAutoFit/>
          </a:bodyPr>
          <a:lstStyle/>
          <a:p>
            <a:pPr indent="-317500" lvl="0" marL="457200" marR="0" rtl="0" algn="l">
              <a:lnSpc>
                <a:spcPct val="115000"/>
              </a:lnSpc>
              <a:spcBef>
                <a:spcPts val="0"/>
              </a:spcBef>
              <a:spcAft>
                <a:spcPts val="0"/>
              </a:spcAft>
              <a:buClr>
                <a:srgbClr val="000000"/>
              </a:buClr>
              <a:buSzPts val="1400"/>
              <a:buFont typeface="Calibri"/>
              <a:buChar char="●"/>
            </a:pPr>
            <a:r>
              <a:rPr b="1" i="1" lang="en-US" sz="1400" u="none" cap="none" strike="noStrike">
                <a:solidFill>
                  <a:srgbClr val="000000"/>
                </a:solidFill>
                <a:latin typeface="Helvetica Neue"/>
                <a:ea typeface="Helvetica Neue"/>
                <a:cs typeface="Helvetica Neue"/>
                <a:sym typeface="Helvetica Neue"/>
              </a:rPr>
              <a:t>Bibliography: </a:t>
            </a:r>
            <a:r>
              <a:rPr b="0" i="0" lang="en-US" sz="1400" u="none" cap="none" strike="noStrike">
                <a:solidFill>
                  <a:srgbClr val="000000"/>
                </a:solidFill>
                <a:latin typeface="Calibri"/>
                <a:ea typeface="Calibri"/>
                <a:cs typeface="Calibri"/>
                <a:sym typeface="Calibri"/>
              </a:rPr>
              <a:t>Comes from Latin “biblio” meaning books, and “graphia” meaning writing. So it’s writing down about books. It has come to mean a list of books and other materials.</a:t>
            </a:r>
            <a:endParaRPr/>
          </a:p>
        </p:txBody>
      </p:sp>
      <p:sp>
        <p:nvSpPr>
          <p:cNvPr id="70" name="Google Shape;70;p2"/>
          <p:cNvSpPr txBox="1"/>
          <p:nvPr/>
        </p:nvSpPr>
        <p:spPr>
          <a:xfrm>
            <a:off x="819150" y="3667750"/>
            <a:ext cx="7313701" cy="64005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500"/>
              <a:buFont typeface="Helvetica Neue"/>
              <a:buNone/>
            </a:pPr>
            <a:r>
              <a:rPr b="1" i="1" lang="en-US" sz="1500" u="none" cap="none" strike="noStrike">
                <a:solidFill>
                  <a:srgbClr val="FFFFFF"/>
                </a:solidFill>
                <a:latin typeface="Helvetica Neue"/>
                <a:ea typeface="Helvetica Neue"/>
                <a:cs typeface="Helvetica Neue"/>
                <a:sym typeface="Helvetica Neue"/>
              </a:rPr>
              <a:t>Why do we use annotated bibliographies? To save us a whole lot of time and aggravation!</a:t>
            </a:r>
            <a:endParaRPr/>
          </a:p>
        </p:txBody>
      </p:sp>
      <p:sp>
        <p:nvSpPr>
          <p:cNvPr id="71" name="Google Shape;71;p2"/>
          <p:cNvSpPr txBox="1"/>
          <p:nvPr/>
        </p:nvSpPr>
        <p:spPr>
          <a:xfrm>
            <a:off x="643899" y="2237662"/>
            <a:ext cx="6909000" cy="648000"/>
          </a:xfrm>
          <a:prstGeom prst="rect">
            <a:avLst/>
          </a:prstGeom>
          <a:noFill/>
          <a:ln>
            <a:noFill/>
          </a:ln>
        </p:spPr>
        <p:txBody>
          <a:bodyPr anchorCtr="0" anchor="t" bIns="91400" lIns="91400" spcFirstLastPara="1" rIns="91400" wrap="square" tIns="91400">
            <a:spAutoFit/>
          </a:bodyPr>
          <a:lstStyle/>
          <a:p>
            <a:pPr indent="-317500" lvl="0" marL="457200" marR="0" rtl="0" algn="l">
              <a:lnSpc>
                <a:spcPct val="115000"/>
              </a:lnSpc>
              <a:spcBef>
                <a:spcPts val="0"/>
              </a:spcBef>
              <a:spcAft>
                <a:spcPts val="0"/>
              </a:spcAft>
              <a:buClr>
                <a:srgbClr val="000000"/>
              </a:buClr>
              <a:buSzPts val="1400"/>
              <a:buFont typeface="Calibri"/>
              <a:buChar char="●"/>
            </a:pPr>
            <a:r>
              <a:rPr b="1" i="1" lang="en-US" u="none" cap="none" strike="noStrike">
                <a:solidFill>
                  <a:srgbClr val="000000"/>
                </a:solidFill>
                <a:latin typeface="Helvetica Neue"/>
                <a:ea typeface="Helvetica Neue"/>
                <a:cs typeface="Helvetica Neue"/>
                <a:sym typeface="Helvetica Neue"/>
              </a:rPr>
              <a:t>Annotated</a:t>
            </a:r>
            <a:r>
              <a:rPr b="1" i="1" lang="en-US" sz="1000" u="none" cap="none" strike="noStrike">
                <a:solidFill>
                  <a:srgbClr val="000000"/>
                </a:solidFill>
                <a:latin typeface="Helvetica Neue"/>
                <a:ea typeface="Helvetica Neue"/>
                <a:cs typeface="Helvetica Neue"/>
                <a:sym typeface="Helvetica Neue"/>
              </a:rPr>
              <a:t>: </a:t>
            </a:r>
            <a:r>
              <a:rPr b="0" i="0" lang="en-US" u="none" cap="none" strike="noStrike">
                <a:solidFill>
                  <a:srgbClr val="000000"/>
                </a:solidFill>
                <a:latin typeface="Calibri"/>
                <a:ea typeface="Calibri"/>
                <a:cs typeface="Calibri"/>
                <a:sym typeface="Calibri"/>
              </a:rPr>
              <a:t>Annotate means “to mark.” We annotate – mark up something – so we can think more carefully about it. So we can explain it.</a:t>
            </a:r>
            <a:endParaRPr/>
          </a:p>
        </p:txBody>
      </p:sp>
      <p:sp>
        <p:nvSpPr>
          <p:cNvPr id="72" name="Google Shape;72;p2"/>
          <p:cNvSpPr txBox="1"/>
          <p:nvPr/>
        </p:nvSpPr>
        <p:spPr>
          <a:xfrm>
            <a:off x="680325" y="4029575"/>
            <a:ext cx="7595700" cy="49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US">
                <a:latin typeface="Open Sans"/>
                <a:ea typeface="Open Sans"/>
                <a:cs typeface="Open Sans"/>
                <a:sym typeface="Open Sans"/>
              </a:rPr>
              <a:t>In other words, it’s a list of sources that we make notes about and then think about what those notes mean to us.</a:t>
            </a:r>
            <a:endParaRPr b="1" i="1">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0"/>
          <p:cNvSpPr txBox="1"/>
          <p:nvPr>
            <p:ph type="title"/>
          </p:nvPr>
        </p:nvSpPr>
        <p:spPr>
          <a:xfrm>
            <a:off x="819150" y="700825"/>
            <a:ext cx="7505700" cy="7521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775"/>
              <a:buFont typeface="Economica"/>
              <a:buNone/>
            </a:pPr>
            <a:r>
              <a:rPr b="1" lang="en-US" sz="2775"/>
              <a:t>A completed RAB/Source Analysis example</a:t>
            </a:r>
            <a:endParaRPr/>
          </a:p>
        </p:txBody>
      </p:sp>
      <p:sp>
        <p:nvSpPr>
          <p:cNvPr id="214" name="Google Shape;214;p20"/>
          <p:cNvSpPr txBox="1"/>
          <p:nvPr>
            <p:ph idx="1" type="body"/>
          </p:nvPr>
        </p:nvSpPr>
        <p:spPr>
          <a:xfrm>
            <a:off x="819150" y="1597699"/>
            <a:ext cx="7505700" cy="2448001"/>
          </a:xfrm>
          <a:prstGeom prst="rect">
            <a:avLst/>
          </a:prstGeom>
          <a:noFill/>
          <a:ln>
            <a:noFill/>
          </a:ln>
        </p:spPr>
        <p:txBody>
          <a:bodyPr anchorCtr="0" anchor="t" bIns="91400" lIns="91400" spcFirstLastPara="1" rIns="91400" wrap="square" tIns="91400">
            <a:normAutofit/>
          </a:bodyPr>
          <a:lstStyle/>
          <a:p>
            <a:pPr indent="0" lvl="0" marL="0" rtl="0" algn="l">
              <a:lnSpc>
                <a:spcPct val="92000"/>
              </a:lnSpc>
              <a:spcBef>
                <a:spcPts val="0"/>
              </a:spcBef>
              <a:spcAft>
                <a:spcPts val="0"/>
              </a:spcAft>
              <a:buSzPts val="1500"/>
              <a:buNone/>
            </a:pPr>
            <a:r>
              <a:rPr lang="en-US" sz="1500"/>
              <a:t>This was from an ENG 1101 class. The student’s research question was “</a:t>
            </a:r>
            <a:r>
              <a:rPr lang="en-US" sz="1400">
                <a:latin typeface="Arial"/>
                <a:ea typeface="Arial"/>
                <a:cs typeface="Arial"/>
                <a:sym typeface="Arial"/>
              </a:rPr>
              <a:t>what has led to the large rise of veganism, who is responsible for its growth and influence and why has becoming vegan changed the lifestyle of many?</a:t>
            </a:r>
            <a:r>
              <a:rPr lang="en-US" sz="1500"/>
              <a:t>”</a:t>
            </a:r>
            <a:br>
              <a:rPr lang="en-US" sz="1500"/>
            </a:br>
            <a:r>
              <a:rPr lang="en-US" sz="1500"/>
              <a:t> </a:t>
            </a:r>
            <a:endParaRPr/>
          </a:p>
          <a:p>
            <a:pPr indent="-323850" lvl="0" marL="457200" rtl="0" algn="l">
              <a:lnSpc>
                <a:spcPct val="92000"/>
              </a:lnSpc>
              <a:spcBef>
                <a:spcPts val="0"/>
              </a:spcBef>
              <a:spcAft>
                <a:spcPts val="0"/>
              </a:spcAft>
              <a:buSzPts val="1500"/>
              <a:buChar char="●"/>
            </a:pPr>
            <a:r>
              <a:rPr lang="en-US" u="sng">
                <a:solidFill>
                  <a:schemeClr val="hlink"/>
                </a:solidFill>
                <a:hlinkClick r:id="rId3"/>
              </a:rPr>
              <a:t>In her introduction</a:t>
            </a:r>
            <a:r>
              <a:rPr lang="en-US" u="none">
                <a:solidFill>
                  <a:srgbClr val="000000"/>
                </a:solidFill>
              </a:rPr>
              <a:t>, she talked about how she got interested in this and why she wanted to dig into it.</a:t>
            </a:r>
            <a:br>
              <a:rPr lang="en-US" u="none">
                <a:solidFill>
                  <a:srgbClr val="000000"/>
                </a:solidFill>
              </a:rPr>
            </a:br>
            <a:r>
              <a:rPr lang="en-US" u="none">
                <a:solidFill>
                  <a:srgbClr val="000000"/>
                </a:solidFill>
              </a:rPr>
              <a:t> </a:t>
            </a:r>
            <a:endParaRPr/>
          </a:p>
          <a:p>
            <a:pPr indent="-323850" lvl="0" marL="457200" rtl="0" algn="l">
              <a:lnSpc>
                <a:spcPct val="92000"/>
              </a:lnSpc>
              <a:spcBef>
                <a:spcPts val="0"/>
              </a:spcBef>
              <a:spcAft>
                <a:spcPts val="0"/>
              </a:spcAft>
              <a:buSzPts val="1500"/>
              <a:buChar char="●"/>
            </a:pPr>
            <a:r>
              <a:rPr lang="en-US" sz="1500"/>
              <a:t>Here’s </a:t>
            </a:r>
            <a:r>
              <a:rPr lang="en-US" u="sng">
                <a:solidFill>
                  <a:schemeClr val="accent5"/>
                </a:solidFill>
                <a:hlinkClick r:id="rId4">
                  <a:extLst>
                    <a:ext uri="{A12FA001-AC4F-418D-AE19-62706E023703}">
                      <ahyp:hlinkClr val="tx"/>
                    </a:ext>
                  </a:extLst>
                </a:hlinkClick>
              </a:rPr>
              <a:t>one of her source analyses</a:t>
            </a:r>
            <a:r>
              <a:rPr lang="en-US" sz="1500"/>
              <a:t>.</a:t>
            </a:r>
            <a:br>
              <a:rPr lang="en-US" sz="1500"/>
            </a:br>
            <a:endParaRPr/>
          </a:p>
          <a:p>
            <a:pPr indent="-323850" lvl="0" marL="457200" rtl="0" algn="l">
              <a:lnSpc>
                <a:spcPct val="92000"/>
              </a:lnSpc>
              <a:spcBef>
                <a:spcPts val="0"/>
              </a:spcBef>
              <a:spcAft>
                <a:spcPts val="0"/>
              </a:spcAft>
              <a:buSzPts val="1500"/>
              <a:buChar char="●"/>
            </a:pPr>
            <a:r>
              <a:rPr lang="en-US" u="sng">
                <a:solidFill>
                  <a:schemeClr val="hlink"/>
                </a:solidFill>
                <a:hlinkClick r:id="rId5"/>
              </a:rPr>
              <a:t>In her conclusion</a:t>
            </a:r>
            <a:r>
              <a:rPr lang="en-US" u="none">
                <a:solidFill>
                  <a:srgbClr val="000000"/>
                </a:solidFill>
              </a:rPr>
              <a:t>, she talked about what surprised her and what she learned.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1"/>
          <p:cNvSpPr txBox="1"/>
          <p:nvPr>
            <p:ph type="title"/>
          </p:nvPr>
        </p:nvSpPr>
        <p:spPr>
          <a:xfrm>
            <a:off x="311699" y="315925"/>
            <a:ext cx="8520602" cy="831300"/>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4200"/>
              <a:buFont typeface="Economica"/>
              <a:buNone/>
            </a:pPr>
            <a:r>
              <a:rPr b="1" lang="en-US"/>
              <a:t>Just for fun…</a:t>
            </a:r>
            <a:endParaRPr/>
          </a:p>
        </p:txBody>
      </p:sp>
      <p:sp>
        <p:nvSpPr>
          <p:cNvPr id="220" name="Google Shape;220;p21"/>
          <p:cNvSpPr txBox="1"/>
          <p:nvPr>
            <p:ph idx="1" type="body"/>
          </p:nvPr>
        </p:nvSpPr>
        <p:spPr>
          <a:xfrm>
            <a:off x="588349" y="1913800"/>
            <a:ext cx="3170402" cy="2448001"/>
          </a:xfrm>
          <a:prstGeom prst="rect">
            <a:avLst/>
          </a:prstGeom>
          <a:noFill/>
          <a:ln>
            <a:noFill/>
          </a:ln>
        </p:spPr>
        <p:txBody>
          <a:bodyPr anchorCtr="0" anchor="t" bIns="91400" lIns="91400" spcFirstLastPara="1" rIns="91400" wrap="square" tIns="91400">
            <a:normAutofit/>
          </a:bodyPr>
          <a:lstStyle/>
          <a:p>
            <a:pPr indent="0" lvl="0" marL="0" rtl="0" algn="l">
              <a:lnSpc>
                <a:spcPct val="115000"/>
              </a:lnSpc>
              <a:spcBef>
                <a:spcPts val="0"/>
              </a:spcBef>
              <a:spcAft>
                <a:spcPts val="0"/>
              </a:spcAft>
              <a:buSzPts val="1600"/>
              <a:buNone/>
            </a:pPr>
            <a:r>
              <a:rPr lang="en-US" sz="1600"/>
              <a:t>Here’s the Unit 3 Project that my student created after her RAB on veganism.</a:t>
            </a:r>
            <a:endParaRPr/>
          </a:p>
          <a:p>
            <a:pPr indent="0" lvl="0" marL="0" rtl="0" algn="l">
              <a:lnSpc>
                <a:spcPct val="115000"/>
              </a:lnSpc>
              <a:spcBef>
                <a:spcPts val="1200"/>
              </a:spcBef>
              <a:spcAft>
                <a:spcPts val="0"/>
              </a:spcAft>
              <a:buSzPts val="1600"/>
              <a:buNone/>
            </a:pPr>
            <a:r>
              <a:rPr lang="en-US" sz="1600"/>
              <a:t>It’s an </a:t>
            </a:r>
            <a:r>
              <a:rPr lang="en-US" u="sng">
                <a:solidFill>
                  <a:schemeClr val="accent5"/>
                </a:solidFill>
                <a:hlinkClick r:id="rId3">
                  <a:extLst>
                    <a:ext uri="{A12FA001-AC4F-418D-AE19-62706E023703}">
                      <ahyp:hlinkClr val="tx"/>
                    </a:ext>
                  </a:extLst>
                </a:hlinkClick>
              </a:rPr>
              <a:t>Instagram carousel.</a:t>
            </a:r>
            <a:endParaRPr/>
          </a:p>
        </p:txBody>
      </p:sp>
      <p:pic>
        <p:nvPicPr>
          <p:cNvPr descr="Google Shape;214;p32" id="221" name="Google Shape;221;p21"/>
          <p:cNvPicPr preferRelativeResize="0"/>
          <p:nvPr/>
        </p:nvPicPr>
        <p:blipFill rotWithShape="1">
          <a:blip r:embed="rId4">
            <a:alphaModFix/>
          </a:blip>
          <a:srcRect b="0" l="0" r="0" t="0"/>
          <a:stretch/>
        </p:blipFill>
        <p:spPr>
          <a:xfrm>
            <a:off x="4004824" y="670325"/>
            <a:ext cx="3881156" cy="36914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2"/>
          <p:cNvSpPr txBox="1"/>
          <p:nvPr>
            <p:ph type="title"/>
          </p:nvPr>
        </p:nvSpPr>
        <p:spPr>
          <a:xfrm>
            <a:off x="311699" y="188200"/>
            <a:ext cx="8520602" cy="831300"/>
          </a:xfrm>
          <a:prstGeom prst="rect">
            <a:avLst/>
          </a:prstGeom>
          <a:noFill/>
          <a:ln>
            <a:noFill/>
          </a:ln>
        </p:spPr>
        <p:txBody>
          <a:bodyPr anchorCtr="0" anchor="b" bIns="91400" lIns="91400" spcFirstLastPara="1" rIns="91400" wrap="square" tIns="91400">
            <a:normAutofit/>
          </a:bodyPr>
          <a:lstStyle/>
          <a:p>
            <a:pPr indent="0" lvl="0" marL="0" marR="0" rtl="0" algn="ctr">
              <a:lnSpc>
                <a:spcPct val="100000"/>
              </a:lnSpc>
              <a:spcBef>
                <a:spcPts val="0"/>
              </a:spcBef>
              <a:spcAft>
                <a:spcPts val="0"/>
              </a:spcAft>
              <a:buClr>
                <a:srgbClr val="000000"/>
              </a:buClr>
              <a:buSzPts val="4200"/>
              <a:buFont typeface="Economica"/>
              <a:buNone/>
            </a:pPr>
            <a:r>
              <a:rPr b="1" lang="en-US"/>
              <a:t>Quick RAB recap</a:t>
            </a:r>
            <a:endParaRPr/>
          </a:p>
        </p:txBody>
      </p:sp>
      <p:sp>
        <p:nvSpPr>
          <p:cNvPr id="227" name="Google Shape;227;p22"/>
          <p:cNvSpPr txBox="1"/>
          <p:nvPr>
            <p:ph idx="1" type="body"/>
          </p:nvPr>
        </p:nvSpPr>
        <p:spPr>
          <a:xfrm>
            <a:off x="269124" y="978249"/>
            <a:ext cx="8520602" cy="4226702"/>
          </a:xfrm>
          <a:prstGeom prst="rect">
            <a:avLst/>
          </a:prstGeom>
          <a:noFill/>
          <a:ln>
            <a:noFill/>
          </a:ln>
        </p:spPr>
        <p:txBody>
          <a:bodyPr anchorCtr="0" anchor="t" bIns="91400" lIns="91400" spcFirstLastPara="1" rIns="91400" wrap="square" tIns="91400">
            <a:normAutofit/>
          </a:bodyPr>
          <a:lstStyle/>
          <a:p>
            <a:pPr indent="0" lvl="0" marL="0" rtl="0" algn="l">
              <a:lnSpc>
                <a:spcPct val="103500"/>
              </a:lnSpc>
              <a:spcBef>
                <a:spcPts val="0"/>
              </a:spcBef>
              <a:spcAft>
                <a:spcPts val="0"/>
              </a:spcAft>
              <a:buSzPts val="1600"/>
              <a:buNone/>
            </a:pPr>
            <a:r>
              <a:rPr b="1" lang="en-US" sz="1600"/>
              <a:t>The Introduction: </a:t>
            </a:r>
            <a:endParaRPr/>
          </a:p>
          <a:p>
            <a:pPr indent="-334327" lvl="0" marL="457200" rtl="0" algn="l">
              <a:lnSpc>
                <a:spcPct val="103500"/>
              </a:lnSpc>
              <a:spcBef>
                <a:spcPts val="0"/>
              </a:spcBef>
              <a:spcAft>
                <a:spcPts val="0"/>
              </a:spcAft>
              <a:buSzPts val="1600"/>
              <a:buChar char="●"/>
            </a:pPr>
            <a:r>
              <a:rPr lang="en-US" sz="1600"/>
              <a:t>Gives the research question(s).</a:t>
            </a:r>
            <a:endParaRPr/>
          </a:p>
          <a:p>
            <a:pPr indent="-334327" lvl="0" marL="457200" rtl="0" algn="l">
              <a:lnSpc>
                <a:spcPct val="103500"/>
              </a:lnSpc>
              <a:spcBef>
                <a:spcPts val="0"/>
              </a:spcBef>
              <a:spcAft>
                <a:spcPts val="0"/>
              </a:spcAft>
              <a:buSzPts val="1600"/>
              <a:buChar char="●"/>
            </a:pPr>
            <a:r>
              <a:rPr lang="en-US" sz="1600"/>
              <a:t>Uses “I” because it’s about how you got interested in the topic.</a:t>
            </a:r>
            <a:endParaRPr/>
          </a:p>
          <a:p>
            <a:pPr indent="-334327" lvl="0" marL="457200" rtl="0" algn="l">
              <a:lnSpc>
                <a:spcPct val="103500"/>
              </a:lnSpc>
              <a:spcBef>
                <a:spcPts val="0"/>
              </a:spcBef>
              <a:spcAft>
                <a:spcPts val="0"/>
              </a:spcAft>
              <a:buSzPts val="1600"/>
              <a:buChar char="●"/>
            </a:pPr>
            <a:r>
              <a:rPr lang="en-US" sz="1600"/>
              <a:t>Says what you think you might find in your research.</a:t>
            </a:r>
            <a:endParaRPr/>
          </a:p>
          <a:p>
            <a:pPr indent="0" lvl="0" marL="0" rtl="0" algn="l">
              <a:lnSpc>
                <a:spcPct val="103500"/>
              </a:lnSpc>
              <a:spcBef>
                <a:spcPts val="1000"/>
              </a:spcBef>
              <a:spcAft>
                <a:spcPts val="0"/>
              </a:spcAft>
              <a:buSzPts val="1600"/>
              <a:buNone/>
            </a:pPr>
            <a:r>
              <a:rPr b="1" lang="en-US" sz="1600"/>
              <a:t>The Source Analyses:</a:t>
            </a:r>
            <a:endParaRPr/>
          </a:p>
          <a:p>
            <a:pPr indent="-334327" lvl="0" marL="457200" rtl="0" algn="l">
              <a:lnSpc>
                <a:spcPct val="103500"/>
              </a:lnSpc>
              <a:spcBef>
                <a:spcPts val="0"/>
              </a:spcBef>
              <a:spcAft>
                <a:spcPts val="0"/>
              </a:spcAft>
              <a:buSzPts val="1600"/>
              <a:buChar char="●"/>
            </a:pPr>
            <a:r>
              <a:rPr lang="en-US" sz="1600"/>
              <a:t>Three sources from a variety of genres.</a:t>
            </a:r>
            <a:endParaRPr/>
          </a:p>
          <a:p>
            <a:pPr indent="-334327" lvl="0" marL="457200" rtl="0" algn="l">
              <a:lnSpc>
                <a:spcPct val="103500"/>
              </a:lnSpc>
              <a:spcBef>
                <a:spcPts val="0"/>
              </a:spcBef>
              <a:spcAft>
                <a:spcPts val="0"/>
              </a:spcAft>
              <a:buSzPts val="1600"/>
              <a:buChar char="●"/>
            </a:pPr>
            <a:r>
              <a:rPr lang="en-US" sz="1600"/>
              <a:t>Includes bibliographic information, a summary, a rhetorical analysis (author, audience, purpose, language), key quotes.</a:t>
            </a:r>
            <a:endParaRPr/>
          </a:p>
          <a:p>
            <a:pPr indent="-334327" lvl="0" marL="457200" rtl="0" algn="l">
              <a:lnSpc>
                <a:spcPct val="103500"/>
              </a:lnSpc>
              <a:spcBef>
                <a:spcPts val="0"/>
              </a:spcBef>
              <a:spcAft>
                <a:spcPts val="0"/>
              </a:spcAft>
              <a:buSzPts val="1600"/>
              <a:buChar char="●"/>
            </a:pPr>
            <a:r>
              <a:rPr lang="en-US" sz="1600"/>
              <a:t>Does not use “I” because it’s objective and not your opinion</a:t>
            </a:r>
            <a:endParaRPr/>
          </a:p>
          <a:p>
            <a:pPr indent="0" lvl="0" marL="0" rtl="0" algn="l">
              <a:lnSpc>
                <a:spcPct val="103500"/>
              </a:lnSpc>
              <a:spcBef>
                <a:spcPts val="1000"/>
              </a:spcBef>
              <a:spcAft>
                <a:spcPts val="0"/>
              </a:spcAft>
              <a:buSzPts val="1600"/>
              <a:buNone/>
            </a:pPr>
            <a:r>
              <a:rPr b="1" lang="en-US" sz="1600"/>
              <a:t>The Conclusion:</a:t>
            </a:r>
            <a:endParaRPr/>
          </a:p>
          <a:p>
            <a:pPr indent="-334327" lvl="0" marL="457200" rtl="0" algn="l">
              <a:lnSpc>
                <a:spcPct val="103500"/>
              </a:lnSpc>
              <a:spcBef>
                <a:spcPts val="0"/>
              </a:spcBef>
              <a:spcAft>
                <a:spcPts val="0"/>
              </a:spcAft>
              <a:buSzPts val="1600"/>
              <a:buChar char="●"/>
            </a:pPr>
            <a:r>
              <a:rPr lang="en-US" sz="1600"/>
              <a:t>Gives your opinion about what the sources say.</a:t>
            </a:r>
            <a:endParaRPr/>
          </a:p>
          <a:p>
            <a:pPr indent="-334327" lvl="0" marL="457200" rtl="0" algn="l">
              <a:lnSpc>
                <a:spcPct val="103500"/>
              </a:lnSpc>
              <a:spcBef>
                <a:spcPts val="0"/>
              </a:spcBef>
              <a:spcAft>
                <a:spcPts val="0"/>
              </a:spcAft>
              <a:buSzPts val="1600"/>
              <a:buChar char="●"/>
            </a:pPr>
            <a:r>
              <a:rPr lang="en-US" sz="1600"/>
              <a:t>Talks about what you learned, what surprised you, what you still want to know.</a:t>
            </a:r>
            <a:endParaRPr/>
          </a:p>
          <a:p>
            <a:pPr indent="-334327" lvl="0" marL="457200" rtl="0" algn="l">
              <a:lnSpc>
                <a:spcPct val="103500"/>
              </a:lnSpc>
              <a:spcBef>
                <a:spcPts val="0"/>
              </a:spcBef>
              <a:spcAft>
                <a:spcPts val="0"/>
              </a:spcAft>
              <a:buSzPts val="1600"/>
              <a:buChar char="●"/>
            </a:pPr>
            <a:r>
              <a:rPr lang="en-US" sz="1600"/>
              <a:t>Uses “I” because it’s your opinion.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3"/>
          <p:cNvSpPr txBox="1"/>
          <p:nvPr>
            <p:ph type="title"/>
          </p:nvPr>
        </p:nvSpPr>
        <p:spPr>
          <a:xfrm>
            <a:off x="819150" y="845600"/>
            <a:ext cx="7505700" cy="7071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3441"/>
              <a:buFont typeface="Economica"/>
              <a:buNone/>
            </a:pPr>
            <a:r>
              <a:rPr b="1" lang="en-US" sz="3441"/>
              <a:t>What’s the point of all of this?</a:t>
            </a:r>
            <a:endParaRPr/>
          </a:p>
        </p:txBody>
      </p:sp>
      <p:sp>
        <p:nvSpPr>
          <p:cNvPr id="233" name="Google Shape;233;p23"/>
          <p:cNvSpPr txBox="1"/>
          <p:nvPr>
            <p:ph idx="1" type="body"/>
          </p:nvPr>
        </p:nvSpPr>
        <p:spPr>
          <a:xfrm>
            <a:off x="819150" y="1552699"/>
            <a:ext cx="7505700" cy="2891102"/>
          </a:xfrm>
          <a:prstGeom prst="rect">
            <a:avLst/>
          </a:prstGeom>
          <a:noFill/>
          <a:ln>
            <a:noFill/>
          </a:ln>
        </p:spPr>
        <p:txBody>
          <a:bodyPr anchorCtr="0" anchor="t" bIns="91400" lIns="91400" spcFirstLastPara="1" rIns="91400" wrap="square" tIns="91400">
            <a:normAutofit/>
          </a:bodyPr>
          <a:lstStyle/>
          <a:p>
            <a:pPr indent="0" lvl="0" marL="0" rtl="0" algn="l">
              <a:lnSpc>
                <a:spcPct val="115000"/>
              </a:lnSpc>
              <a:spcBef>
                <a:spcPts val="0"/>
              </a:spcBef>
              <a:spcAft>
                <a:spcPts val="0"/>
              </a:spcAft>
              <a:buSzPts val="1500"/>
              <a:buNone/>
            </a:pPr>
            <a:r>
              <a:rPr lang="en-US" sz="1500"/>
              <a:t>We’ve looked at how..</a:t>
            </a:r>
            <a:endParaRPr/>
          </a:p>
          <a:p>
            <a:pPr indent="-323850" lvl="0" marL="457200" rtl="0" algn="l">
              <a:lnSpc>
                <a:spcPct val="115000"/>
              </a:lnSpc>
              <a:spcBef>
                <a:spcPts val="1200"/>
              </a:spcBef>
              <a:spcAft>
                <a:spcPts val="0"/>
              </a:spcAft>
              <a:buSzPts val="1500"/>
              <a:buFont typeface="Open Sans"/>
              <a:buAutoNum type="arabicPeriod"/>
            </a:pPr>
            <a:r>
              <a:rPr lang="en-US" sz="1500"/>
              <a:t>An RAB is about questions, not answers, not persuasion. It’s about following your curiosity.</a:t>
            </a:r>
            <a:endParaRPr/>
          </a:p>
          <a:p>
            <a:pPr indent="-323850" lvl="0" marL="457200" rtl="0" algn="l">
              <a:lnSpc>
                <a:spcPct val="115000"/>
              </a:lnSpc>
              <a:spcBef>
                <a:spcPts val="0"/>
              </a:spcBef>
              <a:spcAft>
                <a:spcPts val="0"/>
              </a:spcAft>
              <a:buSzPts val="1500"/>
              <a:buFont typeface="Open Sans"/>
              <a:buAutoNum type="arabicPeriod"/>
            </a:pPr>
            <a:r>
              <a:rPr lang="en-US" sz="1500"/>
              <a:t>Research isn’t limited to the library.</a:t>
            </a:r>
            <a:endParaRPr/>
          </a:p>
          <a:p>
            <a:pPr indent="-323850" lvl="0" marL="457200" rtl="0" algn="l">
              <a:lnSpc>
                <a:spcPct val="115000"/>
              </a:lnSpc>
              <a:spcBef>
                <a:spcPts val="0"/>
              </a:spcBef>
              <a:spcAft>
                <a:spcPts val="0"/>
              </a:spcAft>
              <a:buSzPts val="1500"/>
              <a:buFont typeface="Open Sans"/>
              <a:buAutoNum type="arabicPeriod"/>
            </a:pPr>
            <a:r>
              <a:rPr lang="en-US" sz="1500"/>
              <a:t>The rhetorical situation triangle can help us understand any text or communication act.</a:t>
            </a:r>
            <a:endParaRPr/>
          </a:p>
          <a:p>
            <a:pPr indent="-323850" lvl="0" marL="457200" rtl="0" algn="l">
              <a:lnSpc>
                <a:spcPct val="115000"/>
              </a:lnSpc>
              <a:spcBef>
                <a:spcPts val="0"/>
              </a:spcBef>
              <a:spcAft>
                <a:spcPts val="0"/>
              </a:spcAft>
              <a:buSzPts val="1500"/>
              <a:buFont typeface="Open Sans"/>
              <a:buAutoNum type="arabicPeriod"/>
            </a:pPr>
            <a:r>
              <a:rPr lang="en-US" sz="1500"/>
              <a:t>A rhetorical analysis worksheet can help gather all of that information.</a:t>
            </a:r>
            <a:endParaRPr/>
          </a:p>
          <a:p>
            <a:pPr indent="0" lvl="0" marL="0" rtl="0" algn="l">
              <a:lnSpc>
                <a:spcPct val="115000"/>
              </a:lnSpc>
              <a:spcBef>
                <a:spcPts val="1200"/>
              </a:spcBef>
              <a:spcAft>
                <a:spcPts val="0"/>
              </a:spcAft>
              <a:buSzPts val="1500"/>
              <a:buNone/>
            </a:pPr>
            <a:r>
              <a:rPr b="1" i="1" lang="en-US" sz="1500"/>
              <a:t>Now take a moment to write down how you think any of this might be useful to you, either in class or in real life.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
          <p:cNvSpPr txBox="1"/>
          <p:nvPr>
            <p:ph type="title"/>
          </p:nvPr>
        </p:nvSpPr>
        <p:spPr>
          <a:xfrm>
            <a:off x="819150" y="453875"/>
            <a:ext cx="7505700" cy="594900"/>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775"/>
              <a:buFont typeface="Economica"/>
              <a:buNone/>
            </a:pPr>
            <a:r>
              <a:rPr b="1" lang="en-US" sz="2775"/>
              <a:t>Annotated Bibliographies…</a:t>
            </a:r>
            <a:endParaRPr/>
          </a:p>
        </p:txBody>
      </p:sp>
      <p:sp>
        <p:nvSpPr>
          <p:cNvPr id="78" name="Google Shape;78;p3"/>
          <p:cNvSpPr txBox="1"/>
          <p:nvPr>
            <p:ph idx="1" type="body"/>
          </p:nvPr>
        </p:nvSpPr>
        <p:spPr>
          <a:xfrm>
            <a:off x="759325" y="1151300"/>
            <a:ext cx="7688700" cy="3415500"/>
          </a:xfrm>
          <a:prstGeom prst="rect">
            <a:avLst/>
          </a:prstGeom>
          <a:noFill/>
          <a:ln>
            <a:noFill/>
          </a:ln>
        </p:spPr>
        <p:txBody>
          <a:bodyPr anchorCtr="0" anchor="t" bIns="91400" lIns="91400" spcFirstLastPara="1" rIns="91400" wrap="square" tIns="91400">
            <a:normAutofit fontScale="92500" lnSpcReduction="20000"/>
          </a:bodyPr>
          <a:lstStyle/>
          <a:p>
            <a:pPr indent="0" lvl="0" marL="0" rtl="0" algn="l">
              <a:lnSpc>
                <a:spcPct val="115000"/>
              </a:lnSpc>
              <a:spcBef>
                <a:spcPts val="0"/>
              </a:spcBef>
              <a:spcAft>
                <a:spcPts val="0"/>
              </a:spcAft>
              <a:buSzPct val="100000"/>
              <a:buNone/>
            </a:pPr>
            <a:r>
              <a:rPr lang="en-US" sz="1200"/>
              <a:t>Metri, Angela Elizabeth. “The Importance of Design.” Medium, Medium, 9 July 2019, https://medium.com/@aemetri/the-importance-of-design-187c3ce45961 </a:t>
            </a:r>
            <a:endParaRPr/>
          </a:p>
          <a:p>
            <a:pPr indent="0" lvl="0" marL="0" rtl="0" algn="l">
              <a:lnSpc>
                <a:spcPct val="115000"/>
              </a:lnSpc>
              <a:spcBef>
                <a:spcPts val="1200"/>
              </a:spcBef>
              <a:spcAft>
                <a:spcPts val="0"/>
              </a:spcAft>
              <a:buSzPct val="100000"/>
              <a:buNone/>
            </a:pPr>
            <a:r>
              <a:rPr lang="en-US" sz="1200"/>
              <a:t>The article contains basic information to introduce people to design. It gives information about how design has evolved throughout the years with different companies attempting to master their brand design for the industry. For example, designers developed infographics to make it simple and easy to understand what they want to convey. These came from basic sketches and drawings used to create a new language without using words. The article also says that one way to know how to understand what design is by learning the technical side behind it. The easier it is to use a design, the better the design. If the design is bad then that means we wouldn't be able to use it as easily. That's the very basis of how the eye can distinguish a good and bad design. </a:t>
            </a:r>
            <a:endParaRPr/>
          </a:p>
          <a:p>
            <a:pPr indent="0" lvl="0" marL="0" rtl="0" algn="l">
              <a:lnSpc>
                <a:spcPct val="115000"/>
              </a:lnSpc>
              <a:spcBef>
                <a:spcPts val="1200"/>
              </a:spcBef>
              <a:spcAft>
                <a:spcPts val="0"/>
              </a:spcAft>
              <a:buSzPct val="100000"/>
              <a:buNone/>
            </a:pPr>
            <a:r>
              <a:rPr lang="en-US" sz="1200"/>
              <a:t>This article was published in 2018 which isn't that long ago and still is relevant since it talks mostly about the general history and what design is on paper. Medium.com is a known platform where people are allowed to post essays or blogs about whatever topic they want. Some are written by professionals and others are written by normal people wanting to express their opinions. The author of the article is a writer but although they aren't a designer themselves, they stated the sources used to speak about what design is in their essay. </a:t>
            </a:r>
            <a:endParaRPr sz="1200"/>
          </a:p>
          <a:p>
            <a:pPr indent="0" lvl="0" marL="0" rtl="0" algn="l">
              <a:lnSpc>
                <a:spcPct val="115000"/>
              </a:lnSpc>
              <a:spcBef>
                <a:spcPts val="1200"/>
              </a:spcBef>
              <a:spcAft>
                <a:spcPts val="0"/>
              </a:spcAft>
              <a:buSzPct val="100680"/>
              <a:buNone/>
            </a:pPr>
            <a:r>
              <a:rPr b="1" i="1" lang="en-US" sz="1191"/>
              <a:t>I would use this info to simply state the basics about design and to introduce the audience to what I will be speaking about.</a:t>
            </a:r>
            <a:r>
              <a:rPr b="1" i="1" lang="en-US"/>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title"/>
          </p:nvPr>
        </p:nvSpPr>
        <p:spPr>
          <a:xfrm>
            <a:off x="819150" y="564599"/>
            <a:ext cx="7505700" cy="6399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885"/>
              <a:buFont typeface="Economica"/>
              <a:buNone/>
            </a:pPr>
            <a:r>
              <a:rPr b="1" lang="en-US" sz="2885"/>
              <a:t>So what IS an RAB?</a:t>
            </a:r>
            <a:endParaRPr/>
          </a:p>
        </p:txBody>
      </p:sp>
      <p:sp>
        <p:nvSpPr>
          <p:cNvPr id="84" name="Google Shape;84;p4"/>
          <p:cNvSpPr txBox="1"/>
          <p:nvPr>
            <p:ph idx="1" type="body"/>
          </p:nvPr>
        </p:nvSpPr>
        <p:spPr>
          <a:xfrm>
            <a:off x="542550" y="1235725"/>
            <a:ext cx="7505700" cy="3270000"/>
          </a:xfrm>
          <a:prstGeom prst="rect">
            <a:avLst/>
          </a:prstGeom>
          <a:noFill/>
          <a:ln>
            <a:noFill/>
          </a:ln>
        </p:spPr>
        <p:txBody>
          <a:bodyPr anchorCtr="0" anchor="t" bIns="91400" lIns="91400" spcFirstLastPara="1" rIns="91400" wrap="square" tIns="91400">
            <a:normAutofit/>
          </a:bodyPr>
          <a:lstStyle/>
          <a:p>
            <a:pPr indent="0" lvl="0" marL="0" rtl="0" algn="l">
              <a:lnSpc>
                <a:spcPct val="200000"/>
              </a:lnSpc>
              <a:spcBef>
                <a:spcPts val="0"/>
              </a:spcBef>
              <a:spcAft>
                <a:spcPts val="0"/>
              </a:spcAft>
              <a:buSzPts val="1500"/>
              <a:buNone/>
            </a:pPr>
            <a:r>
              <a:rPr lang="en-US" sz="1500"/>
              <a:t>It is a </a:t>
            </a:r>
            <a:r>
              <a:rPr b="1" i="1" lang="en-US"/>
              <a:t>reflective analytical annotated bibliography</a:t>
            </a:r>
            <a:r>
              <a:rPr i="1" lang="en-US"/>
              <a:t>. </a:t>
            </a:r>
            <a:endParaRPr i="1"/>
          </a:p>
          <a:p>
            <a:pPr indent="0" lvl="0" marL="0" rtl="0" algn="l">
              <a:lnSpc>
                <a:spcPct val="115000"/>
              </a:lnSpc>
              <a:spcBef>
                <a:spcPts val="1200"/>
              </a:spcBef>
              <a:spcAft>
                <a:spcPts val="0"/>
              </a:spcAft>
              <a:buSzPts val="1500"/>
              <a:buNone/>
            </a:pPr>
            <a:r>
              <a:rPr lang="en-US" sz="1500"/>
              <a:t>A list of books and other sources/genres that we summarize…</a:t>
            </a:r>
            <a:endParaRPr/>
          </a:p>
          <a:p>
            <a:pPr indent="0" lvl="0" marL="0" rtl="0" algn="l">
              <a:lnSpc>
                <a:spcPct val="115000"/>
              </a:lnSpc>
              <a:spcBef>
                <a:spcPts val="1200"/>
              </a:spcBef>
              <a:spcAft>
                <a:spcPts val="0"/>
              </a:spcAft>
              <a:buSzPts val="1500"/>
              <a:buNone/>
            </a:pPr>
            <a:r>
              <a:rPr lang="en-US" sz="1500"/>
              <a:t>…then examine more closely in terms of audience and author and purpose so that we can really understand how each source works to create its message... </a:t>
            </a:r>
            <a:endParaRPr i="1"/>
          </a:p>
          <a:p>
            <a:pPr indent="0" lvl="0" marL="0" rtl="0" algn="l">
              <a:lnSpc>
                <a:spcPct val="115000"/>
              </a:lnSpc>
              <a:spcBef>
                <a:spcPts val="1200"/>
              </a:spcBef>
              <a:spcAft>
                <a:spcPts val="0"/>
              </a:spcAft>
              <a:buSzPts val="1500"/>
              <a:buNone/>
            </a:pPr>
            <a:r>
              <a:rPr lang="en-US" sz="1500"/>
              <a:t>…and finally say what our opinion is of what the sources say… what we’ve learned and/or need to learn more about and/or why this is important and/or who else needs to know about this and why.</a:t>
            </a:r>
            <a:br>
              <a:rPr lang="en-US" sz="1500"/>
            </a:br>
            <a:endParaRPr/>
          </a:p>
        </p:txBody>
      </p:sp>
      <p:pic>
        <p:nvPicPr>
          <p:cNvPr descr="Google Shape;86;p16" id="85" name="Google Shape;85;p4"/>
          <p:cNvPicPr preferRelativeResize="0"/>
          <p:nvPr/>
        </p:nvPicPr>
        <p:blipFill rotWithShape="1">
          <a:blip r:embed="rId3">
            <a:alphaModFix/>
          </a:blip>
          <a:srcRect b="0" l="0" r="0" t="0"/>
          <a:stretch/>
        </p:blipFill>
        <p:spPr>
          <a:xfrm>
            <a:off x="6406950" y="452975"/>
            <a:ext cx="2506173" cy="1671602"/>
          </a:xfrm>
          <a:prstGeom prst="rect">
            <a:avLst/>
          </a:prstGeom>
          <a:noFill/>
          <a:ln>
            <a:noFill/>
          </a:ln>
        </p:spPr>
      </p:pic>
      <p:sp>
        <p:nvSpPr>
          <p:cNvPr id="86" name="Google Shape;86;p4"/>
          <p:cNvSpPr txBox="1"/>
          <p:nvPr/>
        </p:nvSpPr>
        <p:spPr>
          <a:xfrm>
            <a:off x="613025" y="4179075"/>
            <a:ext cx="7027500" cy="5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a:latin typeface="Open Sans"/>
                <a:ea typeface="Open Sans"/>
                <a:cs typeface="Open Sans"/>
                <a:sym typeface="Open Sans"/>
              </a:rPr>
              <a:t>In other words, it’s a list of sources we make notes about and then say what we think </a:t>
            </a:r>
            <a:r>
              <a:rPr b="1" i="1" lang="en-US">
                <a:latin typeface="Open Sans"/>
                <a:ea typeface="Open Sans"/>
                <a:cs typeface="Open Sans"/>
                <a:sym typeface="Open Sans"/>
              </a:rPr>
              <a:t>about</a:t>
            </a:r>
            <a:r>
              <a:rPr b="1" i="1" lang="en-US">
                <a:latin typeface="Open Sans"/>
                <a:ea typeface="Open Sans"/>
                <a:cs typeface="Open Sans"/>
                <a:sym typeface="Open Sans"/>
              </a:rPr>
              <a:t> the sources.</a:t>
            </a:r>
            <a:endParaRPr b="1" i="1">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ph type="title"/>
          </p:nvPr>
        </p:nvSpPr>
        <p:spPr>
          <a:xfrm>
            <a:off x="592375" y="357149"/>
            <a:ext cx="7505700" cy="628500"/>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812"/>
              <a:buFont typeface="Economica"/>
              <a:buNone/>
            </a:pPr>
            <a:r>
              <a:rPr b="1" lang="en-US" sz="2812"/>
              <a:t>What the RAB isn’t</a:t>
            </a:r>
            <a:endParaRPr/>
          </a:p>
        </p:txBody>
      </p:sp>
      <p:sp>
        <p:nvSpPr>
          <p:cNvPr id="92" name="Google Shape;92;p5"/>
          <p:cNvSpPr txBox="1"/>
          <p:nvPr>
            <p:ph idx="1" type="body"/>
          </p:nvPr>
        </p:nvSpPr>
        <p:spPr>
          <a:xfrm>
            <a:off x="592375" y="1023050"/>
            <a:ext cx="5493000" cy="3432600"/>
          </a:xfrm>
          <a:prstGeom prst="rect">
            <a:avLst/>
          </a:prstGeom>
          <a:noFill/>
          <a:ln>
            <a:noFill/>
          </a:ln>
        </p:spPr>
        <p:txBody>
          <a:bodyPr anchorCtr="0" anchor="t" bIns="91400" lIns="91400" spcFirstLastPara="1" rIns="91400" wrap="square" tIns="91400">
            <a:normAutofit fontScale="92500" lnSpcReduction="20000"/>
          </a:bodyPr>
          <a:lstStyle/>
          <a:p>
            <a:pPr indent="-305116" lvl="0" marL="457200" rtl="0" algn="l">
              <a:lnSpc>
                <a:spcPct val="103500"/>
              </a:lnSpc>
              <a:spcBef>
                <a:spcPts val="0"/>
              </a:spcBef>
              <a:spcAft>
                <a:spcPts val="0"/>
              </a:spcAft>
              <a:buSzPct val="67105"/>
              <a:buChar char="●"/>
            </a:pPr>
            <a:r>
              <a:rPr b="1" lang="en-US" sz="1788"/>
              <a:t>It is not </a:t>
            </a:r>
            <a:r>
              <a:rPr b="0" lang="en-US"/>
              <a:t>a persuasive paper where you take a position and proving it. An RAB starts with questions instead of answers - it’s about curiosity!</a:t>
            </a:r>
            <a:endParaRPr sz="1400"/>
          </a:p>
          <a:p>
            <a:pPr indent="-305116" lvl="0" marL="457200" rtl="0" algn="l">
              <a:lnSpc>
                <a:spcPct val="103500"/>
              </a:lnSpc>
              <a:spcBef>
                <a:spcPts val="1000"/>
              </a:spcBef>
              <a:spcAft>
                <a:spcPts val="0"/>
              </a:spcAft>
              <a:buSzPct val="62963"/>
              <a:buChar char="●"/>
            </a:pPr>
            <a:r>
              <a:rPr b="1" lang="en-US" sz="1905"/>
              <a:t>It is not</a:t>
            </a:r>
            <a:r>
              <a:rPr b="0" lang="en-US" sz="2505"/>
              <a:t> </a:t>
            </a:r>
            <a:r>
              <a:rPr b="0" lang="en-US"/>
              <a:t>a high school academic research report. An RAB is information gathered for a larger purpose (curiosity!)</a:t>
            </a:r>
            <a:endParaRPr sz="1400"/>
          </a:p>
          <a:p>
            <a:pPr indent="-305116" lvl="0" marL="457200" rtl="0" algn="l">
              <a:lnSpc>
                <a:spcPct val="103500"/>
              </a:lnSpc>
              <a:spcBef>
                <a:spcPts val="1000"/>
              </a:spcBef>
              <a:spcAft>
                <a:spcPts val="0"/>
              </a:spcAft>
              <a:buSzPct val="67105"/>
              <a:buChar char="●"/>
            </a:pPr>
            <a:r>
              <a:rPr b="1" lang="en-US" sz="1788"/>
              <a:t>It is not </a:t>
            </a:r>
            <a:r>
              <a:rPr b="0" lang="en-US"/>
              <a:t>library only research. An RAB asks you to look everywhere! </a:t>
            </a:r>
            <a:endParaRPr sz="1400"/>
          </a:p>
          <a:p>
            <a:pPr indent="-305116" lvl="0" marL="914400" rtl="0" algn="l">
              <a:lnSpc>
                <a:spcPct val="115000"/>
              </a:lnSpc>
              <a:spcBef>
                <a:spcPts val="1000"/>
              </a:spcBef>
              <a:spcAft>
                <a:spcPts val="0"/>
              </a:spcAft>
              <a:buSzPct val="100000"/>
              <a:buChar char="●"/>
            </a:pPr>
            <a:r>
              <a:rPr lang="en-US" sz="1200"/>
              <a:t>Peer-reviewed journal articles in the library</a:t>
            </a:r>
            <a:endParaRPr sz="1400"/>
          </a:p>
          <a:p>
            <a:pPr indent="-305116" lvl="0" marL="914400" rtl="0" algn="l">
              <a:lnSpc>
                <a:spcPct val="115000"/>
              </a:lnSpc>
              <a:spcBef>
                <a:spcPts val="0"/>
              </a:spcBef>
              <a:spcAft>
                <a:spcPts val="0"/>
              </a:spcAft>
              <a:buSzPct val="100000"/>
              <a:buChar char="●"/>
            </a:pPr>
            <a:r>
              <a:rPr lang="en-US" sz="1200"/>
              <a:t>Credible websites and news organizations</a:t>
            </a:r>
            <a:endParaRPr sz="1400"/>
          </a:p>
          <a:p>
            <a:pPr indent="-305116" lvl="0" marL="914400" rtl="0" algn="l">
              <a:lnSpc>
                <a:spcPct val="115000"/>
              </a:lnSpc>
              <a:spcBef>
                <a:spcPts val="0"/>
              </a:spcBef>
              <a:spcAft>
                <a:spcPts val="0"/>
              </a:spcAft>
              <a:buSzPct val="100000"/>
              <a:buChar char="●"/>
            </a:pPr>
            <a:r>
              <a:rPr lang="en-US" sz="1200"/>
              <a:t>Credible videos and podcasts</a:t>
            </a:r>
            <a:endParaRPr sz="1400"/>
          </a:p>
          <a:p>
            <a:pPr indent="-305116" lvl="0" marL="914400" rtl="0" algn="l">
              <a:lnSpc>
                <a:spcPct val="115000"/>
              </a:lnSpc>
              <a:spcBef>
                <a:spcPts val="0"/>
              </a:spcBef>
              <a:spcAft>
                <a:spcPts val="0"/>
              </a:spcAft>
              <a:buSzPct val="100000"/>
              <a:buChar char="●"/>
            </a:pPr>
            <a:r>
              <a:rPr lang="en-US" sz="1200"/>
              <a:t>Interviews and field work that </a:t>
            </a:r>
            <a:r>
              <a:rPr b="1" i="1" lang="en-US" sz="1250"/>
              <a:t>you</a:t>
            </a:r>
            <a:r>
              <a:rPr b="1" lang="en-US" sz="1250"/>
              <a:t> </a:t>
            </a:r>
            <a:r>
              <a:rPr lang="en-US" sz="1200"/>
              <a:t>do</a:t>
            </a:r>
            <a:endParaRPr/>
          </a:p>
        </p:txBody>
      </p:sp>
      <p:pic>
        <p:nvPicPr>
          <p:cNvPr descr="Google Shape;93;p17" id="93" name="Google Shape;93;p5"/>
          <p:cNvPicPr preferRelativeResize="0"/>
          <p:nvPr/>
        </p:nvPicPr>
        <p:blipFill rotWithShape="1">
          <a:blip r:embed="rId3">
            <a:alphaModFix/>
          </a:blip>
          <a:srcRect b="0" l="0" r="0" t="0"/>
          <a:stretch/>
        </p:blipFill>
        <p:spPr>
          <a:xfrm>
            <a:off x="6301940" y="2686974"/>
            <a:ext cx="1983929" cy="1365601"/>
          </a:xfrm>
          <a:prstGeom prst="rect">
            <a:avLst/>
          </a:prstGeom>
          <a:noFill/>
          <a:ln cap="flat" cmpd="sng" w="9525">
            <a:solidFill>
              <a:srgbClr val="181818"/>
            </a:solidFill>
            <a:prstDash val="solid"/>
            <a:round/>
            <a:headEnd len="sm" w="sm" type="none"/>
            <a:tailEnd len="sm" w="sm" type="none"/>
          </a:ln>
        </p:spPr>
      </p:pic>
      <p:pic>
        <p:nvPicPr>
          <p:cNvPr descr="Google Shape;94;p17" id="94" name="Google Shape;94;p5"/>
          <p:cNvPicPr preferRelativeResize="0"/>
          <p:nvPr/>
        </p:nvPicPr>
        <p:blipFill rotWithShape="1">
          <a:blip r:embed="rId4">
            <a:alphaModFix/>
          </a:blip>
          <a:srcRect b="0" l="0" r="0" t="0"/>
          <a:stretch/>
        </p:blipFill>
        <p:spPr>
          <a:xfrm>
            <a:off x="6504950" y="674699"/>
            <a:ext cx="1428751" cy="1428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9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title"/>
          </p:nvPr>
        </p:nvSpPr>
        <p:spPr>
          <a:xfrm>
            <a:off x="311699" y="315925"/>
            <a:ext cx="8520602" cy="831300"/>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4200"/>
              <a:buFont typeface="Economica"/>
              <a:buNone/>
            </a:pPr>
            <a:r>
              <a:rPr b="1" lang="en-US"/>
              <a:t>The RAB Assignment (briefly)</a:t>
            </a:r>
            <a:endParaRPr/>
          </a:p>
        </p:txBody>
      </p:sp>
      <p:sp>
        <p:nvSpPr>
          <p:cNvPr id="100" name="Google Shape;100;p6"/>
          <p:cNvSpPr txBox="1"/>
          <p:nvPr>
            <p:ph idx="1" type="body"/>
          </p:nvPr>
        </p:nvSpPr>
        <p:spPr>
          <a:xfrm>
            <a:off x="1128875" y="1347750"/>
            <a:ext cx="3846600" cy="2719200"/>
          </a:xfrm>
          <a:prstGeom prst="rect">
            <a:avLst/>
          </a:prstGeom>
          <a:noFill/>
          <a:ln>
            <a:noFill/>
          </a:ln>
        </p:spPr>
        <p:txBody>
          <a:bodyPr anchorCtr="0" anchor="t" bIns="91400" lIns="91400" spcFirstLastPara="1" rIns="91400" wrap="square" tIns="91400">
            <a:normAutofit/>
          </a:bodyPr>
          <a:lstStyle/>
          <a:p>
            <a:pPr indent="0" lvl="0" marL="0" rtl="0" algn="l">
              <a:lnSpc>
                <a:spcPct val="103500"/>
              </a:lnSpc>
              <a:spcBef>
                <a:spcPts val="0"/>
              </a:spcBef>
              <a:spcAft>
                <a:spcPts val="0"/>
              </a:spcAft>
              <a:buSzPts val="1500"/>
              <a:buNone/>
            </a:pPr>
            <a:r>
              <a:rPr b="1" lang="en-US" sz="1500"/>
              <a:t>Introduction</a:t>
            </a:r>
            <a:endParaRPr/>
          </a:p>
          <a:p>
            <a:pPr indent="0" lvl="0" marL="0" rtl="0" algn="l">
              <a:lnSpc>
                <a:spcPct val="103500"/>
              </a:lnSpc>
              <a:spcBef>
                <a:spcPts val="1200"/>
              </a:spcBef>
              <a:spcAft>
                <a:spcPts val="0"/>
              </a:spcAft>
              <a:buSzPts val="1500"/>
              <a:buNone/>
            </a:pPr>
            <a:r>
              <a:rPr b="1" lang="en-US" sz="1500"/>
              <a:t>Source Analysis of three sources in different genres, each with:</a:t>
            </a:r>
            <a:endParaRPr b="1" sz="1500"/>
          </a:p>
          <a:p>
            <a:pPr indent="-323850" lvl="0" marL="457200" rtl="0" algn="l">
              <a:lnSpc>
                <a:spcPct val="103500"/>
              </a:lnSpc>
              <a:spcBef>
                <a:spcPts val="1000"/>
              </a:spcBef>
              <a:spcAft>
                <a:spcPts val="0"/>
              </a:spcAft>
              <a:buSzPts val="1500"/>
              <a:buChar char="●"/>
            </a:pPr>
            <a:r>
              <a:rPr b="1" lang="en-US" sz="1500"/>
              <a:t>Bibliographic information</a:t>
            </a:r>
            <a:endParaRPr/>
          </a:p>
          <a:p>
            <a:pPr indent="-323850" lvl="0" marL="457200" rtl="0" algn="l">
              <a:lnSpc>
                <a:spcPct val="103500"/>
              </a:lnSpc>
              <a:spcBef>
                <a:spcPts val="0"/>
              </a:spcBef>
              <a:spcAft>
                <a:spcPts val="0"/>
              </a:spcAft>
              <a:buSzPts val="1500"/>
              <a:buChar char="●"/>
            </a:pPr>
            <a:r>
              <a:rPr b="1" lang="en-US" sz="1500"/>
              <a:t>Summary including 2-3 key quotes</a:t>
            </a:r>
            <a:endParaRPr/>
          </a:p>
          <a:p>
            <a:pPr indent="-323850" lvl="0" marL="457200" rtl="0" algn="l">
              <a:lnSpc>
                <a:spcPct val="103500"/>
              </a:lnSpc>
              <a:spcBef>
                <a:spcPts val="0"/>
              </a:spcBef>
              <a:spcAft>
                <a:spcPts val="0"/>
              </a:spcAft>
              <a:buSzPts val="1500"/>
              <a:buChar char="●"/>
            </a:pPr>
            <a:r>
              <a:rPr b="1" lang="en-US" sz="1500"/>
              <a:t>Rhetorical analysis</a:t>
            </a:r>
            <a:endParaRPr/>
          </a:p>
          <a:p>
            <a:pPr indent="0" lvl="0" marL="0" rtl="0" algn="l">
              <a:lnSpc>
                <a:spcPct val="103500"/>
              </a:lnSpc>
              <a:spcBef>
                <a:spcPts val="1200"/>
              </a:spcBef>
              <a:spcAft>
                <a:spcPts val="0"/>
              </a:spcAft>
              <a:buSzPts val="1500"/>
              <a:buNone/>
            </a:pPr>
            <a:r>
              <a:rPr b="1" lang="en-US" sz="1500"/>
              <a:t>Conclusion/Reflection</a:t>
            </a:r>
            <a:endParaRPr/>
          </a:p>
        </p:txBody>
      </p:sp>
      <p:pic>
        <p:nvPicPr>
          <p:cNvPr descr="Google Shape;101;p18" id="101" name="Google Shape;101;p6"/>
          <p:cNvPicPr preferRelativeResize="0"/>
          <p:nvPr/>
        </p:nvPicPr>
        <p:blipFill rotWithShape="1">
          <a:blip r:embed="rId3">
            <a:alphaModFix/>
          </a:blip>
          <a:srcRect b="0" l="0" r="0" t="0"/>
          <a:stretch/>
        </p:blipFill>
        <p:spPr>
          <a:xfrm>
            <a:off x="4975600" y="1598649"/>
            <a:ext cx="2934053" cy="30385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7"/>
          <p:cNvSpPr txBox="1"/>
          <p:nvPr>
            <p:ph type="title"/>
          </p:nvPr>
        </p:nvSpPr>
        <p:spPr>
          <a:xfrm>
            <a:off x="265500" y="359393"/>
            <a:ext cx="4045200" cy="1786202"/>
          </a:xfrm>
          <a:prstGeom prst="rect">
            <a:avLst/>
          </a:prstGeom>
          <a:noFill/>
          <a:ln>
            <a:noFill/>
          </a:ln>
        </p:spPr>
        <p:txBody>
          <a:bodyPr anchorCtr="0" anchor="b" bIns="91400" lIns="91400" spcFirstLastPara="1" rIns="91400" wrap="square" tIns="91400">
            <a:normAutofit/>
          </a:bodyPr>
          <a:lstStyle/>
          <a:p>
            <a:pPr indent="0" lvl="0" marL="0" rtl="0" algn="ctr">
              <a:lnSpc>
                <a:spcPct val="100000"/>
              </a:lnSpc>
              <a:spcBef>
                <a:spcPts val="0"/>
              </a:spcBef>
              <a:spcAft>
                <a:spcPts val="0"/>
              </a:spcAft>
              <a:buClr>
                <a:srgbClr val="CCA677"/>
              </a:buClr>
              <a:buSzPts val="4200"/>
              <a:buFont typeface="Economica"/>
              <a:buNone/>
            </a:pPr>
            <a:r>
              <a:rPr lang="en-US">
                <a:solidFill>
                  <a:srgbClr val="CCA677"/>
                </a:solidFill>
              </a:rPr>
              <a:t>An Example to Share in Class</a:t>
            </a:r>
            <a:endParaRPr/>
          </a:p>
        </p:txBody>
      </p:sp>
      <p:sp>
        <p:nvSpPr>
          <p:cNvPr id="107" name="Google Shape;107;p7"/>
          <p:cNvSpPr txBox="1"/>
          <p:nvPr>
            <p:ph idx="1" type="body"/>
          </p:nvPr>
        </p:nvSpPr>
        <p:spPr>
          <a:xfrm>
            <a:off x="265500" y="2095505"/>
            <a:ext cx="4045200" cy="1574101"/>
          </a:xfrm>
          <a:prstGeom prst="rect">
            <a:avLst/>
          </a:prstGeom>
          <a:noFill/>
          <a:ln>
            <a:noFill/>
          </a:ln>
        </p:spPr>
        <p:txBody>
          <a:bodyPr anchorCtr="0" anchor="t" bIns="91400" lIns="91400" spcFirstLastPara="1" rIns="91400" wrap="square" tIns="91400">
            <a:normAutofit/>
          </a:bodyPr>
          <a:lstStyle/>
          <a:p>
            <a:pPr indent="-228600" lvl="0" marL="342900" rtl="0" algn="ctr">
              <a:lnSpc>
                <a:spcPct val="100000"/>
              </a:lnSpc>
              <a:spcBef>
                <a:spcPts val="0"/>
              </a:spcBef>
              <a:spcAft>
                <a:spcPts val="0"/>
              </a:spcAft>
              <a:buSzPts val="2400"/>
              <a:buNone/>
            </a:pPr>
            <a:r>
              <a:rPr lang="en-US" sz="2400">
                <a:latin typeface="Economica"/>
                <a:ea typeface="Economica"/>
                <a:cs typeface="Economica"/>
                <a:sym typeface="Economica"/>
              </a:rPr>
              <a:t>The Later Library on the Procrastination Station</a:t>
            </a:r>
            <a:endParaRPr/>
          </a:p>
        </p:txBody>
      </p:sp>
      <p:sp>
        <p:nvSpPr>
          <p:cNvPr id="108" name="Google Shape;108;p7"/>
          <p:cNvSpPr txBox="1"/>
          <p:nvPr>
            <p:ph idx="2" type="body"/>
          </p:nvPr>
        </p:nvSpPr>
        <p:spPr>
          <a:xfrm>
            <a:off x="4939500" y="724199"/>
            <a:ext cx="3837000" cy="3695102"/>
          </a:xfrm>
          <a:prstGeom prst="rect">
            <a:avLst/>
          </a:prstGeom>
          <a:noFill/>
          <a:ln>
            <a:noFill/>
          </a:ln>
        </p:spPr>
        <p:txBody>
          <a:bodyPr anchorCtr="0" anchor="ctr" bIns="91400" lIns="91400" spcFirstLastPara="1" rIns="91400" wrap="square" tIns="91400">
            <a:normAutofit/>
          </a:bodyPr>
          <a:lstStyle/>
          <a:p>
            <a:pPr indent="-228600" lvl="0" marL="457200" rtl="0" algn="l">
              <a:lnSpc>
                <a:spcPct val="115000"/>
              </a:lnSpc>
              <a:spcBef>
                <a:spcPts val="0"/>
              </a:spcBef>
              <a:spcAft>
                <a:spcPts val="0"/>
              </a:spcAft>
              <a:buClr>
                <a:srgbClr val="FFFFFF"/>
              </a:buClr>
              <a:buSzPts val="1800"/>
              <a:buNone/>
            </a:pPr>
            <a:r>
              <a:t/>
            </a:r>
            <a:endParaRPr>
              <a:solidFill>
                <a:srgbClr val="FFFFFF"/>
              </a:solidFill>
            </a:endParaRPr>
          </a:p>
        </p:txBody>
      </p:sp>
      <p:pic>
        <p:nvPicPr>
          <p:cNvPr descr="Image" id="109" name="Google Shape;109;p7"/>
          <p:cNvPicPr preferRelativeResize="0"/>
          <p:nvPr/>
        </p:nvPicPr>
        <p:blipFill rotWithShape="1">
          <a:blip r:embed="rId3">
            <a:alphaModFix/>
          </a:blip>
          <a:srcRect b="0" l="0" r="0" t="0"/>
          <a:stretch/>
        </p:blipFill>
        <p:spPr>
          <a:xfrm>
            <a:off x="5030988" y="1500786"/>
            <a:ext cx="3654024" cy="2141878"/>
          </a:xfrm>
          <a:prstGeom prst="rect">
            <a:avLst/>
          </a:prstGeom>
          <a:noFill/>
          <a:ln>
            <a:noFill/>
          </a:ln>
        </p:spPr>
      </p:pic>
      <p:pic>
        <p:nvPicPr>
          <p:cNvPr descr="Image" id="110" name="Google Shape;110;p7"/>
          <p:cNvPicPr preferRelativeResize="0"/>
          <p:nvPr/>
        </p:nvPicPr>
        <p:blipFill rotWithShape="1">
          <a:blip r:embed="rId4">
            <a:alphaModFix/>
          </a:blip>
          <a:srcRect b="0" l="0" r="0" t="0"/>
          <a:stretch/>
        </p:blipFill>
        <p:spPr>
          <a:xfrm>
            <a:off x="2557419" y="3186020"/>
            <a:ext cx="1467321" cy="16898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8"/>
          <p:cNvSpPr txBox="1"/>
          <p:nvPr>
            <p:ph type="title"/>
          </p:nvPr>
        </p:nvSpPr>
        <p:spPr>
          <a:xfrm>
            <a:off x="311699" y="315925"/>
            <a:ext cx="8520602" cy="831300"/>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3024"/>
              <a:buFont typeface="Economica"/>
              <a:buNone/>
            </a:pPr>
            <a:r>
              <a:rPr b="1" lang="en-US" sz="3024"/>
              <a:t>First stop – find a question and do research!!</a:t>
            </a:r>
            <a:endParaRPr/>
          </a:p>
        </p:txBody>
      </p:sp>
      <p:sp>
        <p:nvSpPr>
          <p:cNvPr id="116" name="Google Shape;116;p8"/>
          <p:cNvSpPr txBox="1"/>
          <p:nvPr/>
        </p:nvSpPr>
        <p:spPr>
          <a:xfrm>
            <a:off x="819150" y="1147213"/>
            <a:ext cx="7074600" cy="67434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181818"/>
              </a:buClr>
              <a:buSzPts val="1500"/>
              <a:buFont typeface="Helvetica Neue"/>
              <a:buNone/>
            </a:pPr>
            <a:r>
              <a:rPr b="1" i="1" lang="en-US" sz="1500" u="none" cap="none" strike="noStrike">
                <a:solidFill>
                  <a:srgbClr val="181818"/>
                </a:solidFill>
                <a:latin typeface="Helvetica Neue"/>
                <a:ea typeface="Helvetica Neue"/>
                <a:cs typeface="Helvetica Neue"/>
                <a:sym typeface="Helvetica Neue"/>
              </a:rPr>
              <a:t>All research starts with an idea</a:t>
            </a:r>
            <a:r>
              <a:rPr b="0" i="0" lang="en-US" sz="1500" u="none" cap="none" strike="noStrike">
                <a:solidFill>
                  <a:srgbClr val="181818"/>
                </a:solidFill>
                <a:latin typeface="Calibri"/>
                <a:ea typeface="Calibri"/>
                <a:cs typeface="Calibri"/>
                <a:sym typeface="Calibri"/>
              </a:rPr>
              <a:t>… </a:t>
            </a:r>
            <a:r>
              <a:rPr b="1" i="1" lang="en-US" sz="1500" u="none" cap="none" strike="noStrike">
                <a:solidFill>
                  <a:srgbClr val="181818"/>
                </a:solidFill>
                <a:latin typeface="Helvetica Neue"/>
                <a:ea typeface="Helvetica Neue"/>
                <a:cs typeface="Helvetica Neue"/>
                <a:sym typeface="Helvetica Neue"/>
              </a:rPr>
              <a:t>a question, something you’re REALLY curious about.</a:t>
            </a:r>
            <a:r>
              <a:rPr b="0" i="0" lang="en-US" sz="1500" u="none" cap="none" strike="noStrike">
                <a:solidFill>
                  <a:srgbClr val="181818"/>
                </a:solidFill>
                <a:latin typeface="Calibri"/>
                <a:ea typeface="Calibri"/>
                <a:cs typeface="Calibri"/>
                <a:sym typeface="Calibri"/>
              </a:rPr>
              <a:t> Why is the Great Barrier Reef dying?</a:t>
            </a:r>
            <a:endParaRPr/>
          </a:p>
        </p:txBody>
      </p:sp>
      <p:sp>
        <p:nvSpPr>
          <p:cNvPr id="117" name="Google Shape;117;p8"/>
          <p:cNvSpPr txBox="1"/>
          <p:nvPr/>
        </p:nvSpPr>
        <p:spPr>
          <a:xfrm>
            <a:off x="819149" y="1828225"/>
            <a:ext cx="7767602" cy="41145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500"/>
              <a:buFont typeface="Helvetica Neue"/>
              <a:buNone/>
            </a:pPr>
            <a:r>
              <a:rPr b="1" i="1" lang="en-US" sz="1500" u="none" cap="none" strike="noStrike">
                <a:solidFill>
                  <a:srgbClr val="000000"/>
                </a:solidFill>
                <a:latin typeface="Helvetica Neue"/>
                <a:ea typeface="Helvetica Neue"/>
                <a:cs typeface="Helvetica Neue"/>
                <a:sym typeface="Helvetica Neue"/>
              </a:rPr>
              <a:t>Ask questions about it:</a:t>
            </a:r>
            <a:r>
              <a:rPr b="0" i="0" lang="en-US" sz="1500" u="none" cap="none" strike="noStrike">
                <a:solidFill>
                  <a:srgbClr val="000000"/>
                </a:solidFill>
                <a:latin typeface="Calibri"/>
                <a:ea typeface="Calibri"/>
                <a:cs typeface="Calibri"/>
                <a:sym typeface="Calibri"/>
              </a:rPr>
              <a:t> who, what, when, where, why, how   </a:t>
            </a:r>
            <a:r>
              <a:rPr b="1" i="1" lang="en-US" sz="1500" u="sng" cap="none" strike="noStrike">
                <a:solidFill>
                  <a:schemeClr val="accent5"/>
                </a:solidFill>
                <a:latin typeface="Helvetica Neue"/>
                <a:ea typeface="Helvetica Neue"/>
                <a:cs typeface="Helvetica Neue"/>
                <a:sym typeface="Helvetica Neue"/>
                <a:hlinkClick r:id="rId3">
                  <a:extLst>
                    <a:ext uri="{A12FA001-AC4F-418D-AE19-62706E023703}">
                      <ahyp:hlinkClr val="tx"/>
                    </a:ext>
                  </a:extLst>
                </a:hlinkClick>
              </a:rPr>
              <a:t>[KWL+ activity]</a:t>
            </a:r>
            <a:endParaRPr/>
          </a:p>
        </p:txBody>
      </p:sp>
      <p:sp>
        <p:nvSpPr>
          <p:cNvPr id="118" name="Google Shape;118;p8"/>
          <p:cNvSpPr txBox="1"/>
          <p:nvPr/>
        </p:nvSpPr>
        <p:spPr>
          <a:xfrm>
            <a:off x="819150" y="2274988"/>
            <a:ext cx="5170200" cy="120012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500"/>
              <a:buFont typeface="Helvetica Neue"/>
              <a:buNone/>
            </a:pPr>
            <a:r>
              <a:rPr b="1" i="1" lang="en-US" sz="1500" u="none" cap="none" strike="noStrike">
                <a:solidFill>
                  <a:srgbClr val="000000"/>
                </a:solidFill>
                <a:latin typeface="Helvetica Neue"/>
                <a:ea typeface="Helvetica Neue"/>
                <a:cs typeface="Helvetica Neue"/>
                <a:sym typeface="Helvetica Neue"/>
              </a:rPr>
              <a:t>Go do a little research</a:t>
            </a:r>
            <a:r>
              <a:rPr b="0" i="0" lang="en-US" sz="1500" u="none" cap="none" strike="noStrike">
                <a:solidFill>
                  <a:srgbClr val="000000"/>
                </a:solidFill>
                <a:latin typeface="Calibri"/>
                <a:ea typeface="Calibri"/>
                <a:cs typeface="Calibri"/>
                <a:sym typeface="Calibri"/>
              </a:rPr>
              <a:t> (yes, you can start with Wikipedia [and Google] as long as you don’t quote the Wiki page – the references and links can give you great places to find more information.)</a:t>
            </a:r>
            <a:endParaRPr/>
          </a:p>
        </p:txBody>
      </p:sp>
      <p:sp>
        <p:nvSpPr>
          <p:cNvPr id="119" name="Google Shape;119;p8"/>
          <p:cNvSpPr txBox="1"/>
          <p:nvPr/>
        </p:nvSpPr>
        <p:spPr>
          <a:xfrm>
            <a:off x="819150" y="3518249"/>
            <a:ext cx="5170200" cy="146301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500"/>
              <a:buFont typeface="Helvetica Neue"/>
              <a:buNone/>
            </a:pPr>
            <a:r>
              <a:rPr b="1" i="1" lang="en-US" sz="1500" u="none" cap="none" strike="noStrike">
                <a:solidFill>
                  <a:srgbClr val="000000"/>
                </a:solidFill>
                <a:latin typeface="Helvetica Neue"/>
                <a:ea typeface="Helvetica Neue"/>
                <a:cs typeface="Helvetica Neue"/>
                <a:sym typeface="Helvetica Neue"/>
              </a:rPr>
              <a:t>Don’t overlook field work</a:t>
            </a:r>
            <a:r>
              <a:rPr b="0" i="0" lang="en-US" sz="1500" u="none" cap="none" strike="noStrike">
                <a:solidFill>
                  <a:srgbClr val="000000"/>
                </a:solidFill>
                <a:latin typeface="Calibri"/>
                <a:ea typeface="Calibri"/>
                <a:cs typeface="Calibri"/>
                <a:sym typeface="Calibri"/>
              </a:rPr>
              <a:t> – interviews that you do yourself. If the topic is current, and it affects people, then their opinions can be combined with more “expert” information to make for a great bibliography (and you annotate it the same way).</a:t>
            </a:r>
            <a:endParaRPr/>
          </a:p>
        </p:txBody>
      </p:sp>
      <p:pic>
        <p:nvPicPr>
          <p:cNvPr descr="Google Shape;111;p19" id="120" name="Google Shape;120;p8"/>
          <p:cNvPicPr preferRelativeResize="0"/>
          <p:nvPr/>
        </p:nvPicPr>
        <p:blipFill rotWithShape="1">
          <a:blip r:embed="rId4">
            <a:alphaModFix/>
          </a:blip>
          <a:srcRect b="0" l="0" r="0" t="0"/>
          <a:stretch/>
        </p:blipFill>
        <p:spPr>
          <a:xfrm>
            <a:off x="5989225" y="2408246"/>
            <a:ext cx="2746126" cy="18330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9"/>
          <p:cNvSpPr txBox="1"/>
          <p:nvPr>
            <p:ph type="title"/>
          </p:nvPr>
        </p:nvSpPr>
        <p:spPr>
          <a:xfrm>
            <a:off x="742524" y="447400"/>
            <a:ext cx="7505701" cy="5385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000000"/>
              </a:buClr>
              <a:buSzPts val="1480"/>
              <a:buFont typeface="Economica"/>
              <a:buNone/>
            </a:pPr>
            <a:r>
              <a:rPr b="1" lang="en-US"/>
              <a:t>Introduction</a:t>
            </a:r>
            <a:endParaRPr/>
          </a:p>
          <a:p>
            <a:pPr indent="208279" lvl="0" marL="0" rtl="0" algn="l">
              <a:lnSpc>
                <a:spcPct val="115000"/>
              </a:lnSpc>
              <a:spcBef>
                <a:spcPts val="100"/>
              </a:spcBef>
              <a:spcAft>
                <a:spcPts val="0"/>
              </a:spcAft>
              <a:buClr>
                <a:srgbClr val="000000"/>
              </a:buClr>
              <a:buSzPts val="640"/>
              <a:buFont typeface="Economica"/>
              <a:buNone/>
            </a:pPr>
            <a:r>
              <a:t/>
            </a:r>
            <a:endParaRPr sz="1400">
              <a:solidFill>
                <a:srgbClr val="444444"/>
              </a:solidFill>
            </a:endParaRPr>
          </a:p>
          <a:p>
            <a:pPr indent="-342900" lvl="0" marL="457200" rtl="0" algn="l">
              <a:lnSpc>
                <a:spcPct val="115000"/>
              </a:lnSpc>
              <a:spcBef>
                <a:spcPts val="100"/>
              </a:spcBef>
              <a:spcAft>
                <a:spcPts val="0"/>
              </a:spcAft>
              <a:buClr>
                <a:srgbClr val="444444"/>
              </a:buClr>
              <a:buSzPts val="1800"/>
              <a:buChar char="●"/>
            </a:pPr>
            <a:r>
              <a:rPr lang="en-US" sz="1800">
                <a:solidFill>
                  <a:srgbClr val="444444"/>
                </a:solidFill>
              </a:rPr>
              <a:t>Introduce your question/topic.</a:t>
            </a:r>
            <a:endParaRPr sz="1800"/>
          </a:p>
          <a:p>
            <a:pPr indent="-342900" lvl="0" marL="457200" rtl="0" algn="l">
              <a:lnSpc>
                <a:spcPct val="115000"/>
              </a:lnSpc>
              <a:spcBef>
                <a:spcPts val="0"/>
              </a:spcBef>
              <a:spcAft>
                <a:spcPts val="0"/>
              </a:spcAft>
              <a:buClr>
                <a:srgbClr val="444444"/>
              </a:buClr>
              <a:buSzPts val="1800"/>
              <a:buChar char="●"/>
            </a:pPr>
            <a:r>
              <a:rPr lang="en-US" sz="1800">
                <a:solidFill>
                  <a:srgbClr val="444444"/>
                </a:solidFill>
              </a:rPr>
              <a:t>Explain why it interests you.</a:t>
            </a:r>
            <a:endParaRPr sz="1800"/>
          </a:p>
          <a:p>
            <a:pPr indent="-342900" lvl="0" marL="457200" rtl="0" algn="l">
              <a:lnSpc>
                <a:spcPct val="115000"/>
              </a:lnSpc>
              <a:spcBef>
                <a:spcPts val="0"/>
              </a:spcBef>
              <a:spcAft>
                <a:spcPts val="0"/>
              </a:spcAft>
              <a:buClr>
                <a:srgbClr val="444444"/>
              </a:buClr>
              <a:buSzPts val="1800"/>
              <a:buChar char="●"/>
            </a:pPr>
            <a:r>
              <a:rPr lang="en-US" sz="1800">
                <a:solidFill>
                  <a:srgbClr val="444444"/>
                </a:solidFill>
              </a:rPr>
              <a:t>Tell us what you wish to find out more about.  Get curious!</a:t>
            </a:r>
            <a:endParaRPr sz="1800"/>
          </a:p>
          <a:p>
            <a:pPr indent="208279" lvl="0" marL="0" rtl="0" algn="l">
              <a:lnSpc>
                <a:spcPct val="115000"/>
              </a:lnSpc>
              <a:spcBef>
                <a:spcPts val="400"/>
              </a:spcBef>
              <a:spcAft>
                <a:spcPts val="0"/>
              </a:spcAft>
              <a:buClr>
                <a:srgbClr val="000000"/>
              </a:buClr>
              <a:buSzPts val="720"/>
              <a:buFont typeface="Economica"/>
              <a:buNone/>
            </a:pPr>
            <a:r>
              <a:t/>
            </a:r>
            <a:endParaRPr sz="1400">
              <a:solidFill>
                <a:srgbClr val="444444"/>
              </a:solidFill>
            </a:endParaRPr>
          </a:p>
          <a:p>
            <a:pPr indent="0" lvl="0" marL="0" rtl="0" algn="l">
              <a:lnSpc>
                <a:spcPct val="115000"/>
              </a:lnSpc>
              <a:spcBef>
                <a:spcPts val="100"/>
              </a:spcBef>
              <a:spcAft>
                <a:spcPts val="0"/>
              </a:spcAft>
              <a:buClr>
                <a:srgbClr val="444444"/>
              </a:buClr>
              <a:buSzPts val="640"/>
              <a:buFont typeface="Economica"/>
              <a:buNone/>
            </a:pPr>
            <a:r>
              <a:rPr b="1" i="1" lang="en-US" sz="1700">
                <a:solidFill>
                  <a:srgbClr val="444444"/>
                </a:solidFill>
              </a:rPr>
              <a:t>This part is personal so you can use “I” – it’s your topic!</a:t>
            </a:r>
            <a:r>
              <a:rPr b="1" i="0" lang="en-US" sz="1700"/>
              <a:t>  (you can even think of the introduction as your proposal… or your proposal as your introduction…)</a:t>
            </a:r>
            <a:endParaRPr b="1" sz="1700"/>
          </a:p>
        </p:txBody>
      </p:sp>
      <p:pic>
        <p:nvPicPr>
          <p:cNvPr descr="Google Shape;117;p20" id="126" name="Google Shape;126;p9"/>
          <p:cNvPicPr preferRelativeResize="0"/>
          <p:nvPr/>
        </p:nvPicPr>
        <p:blipFill rotWithShape="1">
          <a:blip r:embed="rId3">
            <a:alphaModFix/>
          </a:blip>
          <a:srcRect b="0" l="0" r="0" t="0"/>
          <a:stretch/>
        </p:blipFill>
        <p:spPr>
          <a:xfrm>
            <a:off x="6519474" y="447400"/>
            <a:ext cx="1909401" cy="2545849"/>
          </a:xfrm>
          <a:prstGeom prst="rect">
            <a:avLst/>
          </a:prstGeom>
          <a:noFill/>
          <a:ln>
            <a:noFill/>
          </a:ln>
        </p:spPr>
      </p:pic>
      <p:sp>
        <p:nvSpPr>
          <p:cNvPr id="127" name="Google Shape;127;p9"/>
          <p:cNvSpPr txBox="1"/>
          <p:nvPr/>
        </p:nvSpPr>
        <p:spPr>
          <a:xfrm>
            <a:off x="886424" y="4106350"/>
            <a:ext cx="6778502" cy="3987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B45F06"/>
              </a:buClr>
              <a:buSzPts val="1400"/>
              <a:buFont typeface="Open Sans"/>
              <a:buNone/>
            </a:pPr>
            <a:r>
              <a:rPr b="1" i="0" lang="en-US" sz="1400" u="none" cap="none" strike="noStrike">
                <a:solidFill>
                  <a:srgbClr val="B45F06"/>
                </a:solidFill>
                <a:latin typeface="Open Sans"/>
                <a:ea typeface="Open Sans"/>
                <a:cs typeface="Open Sans"/>
                <a:sym typeface="Open Sans"/>
              </a:rPr>
              <a:t>Example from an ENG 1101 class a student did on veganism. </a:t>
            </a:r>
            <a:r>
              <a:rPr b="1" i="1" lang="en-US" sz="1400" u="sng" cap="none" strike="noStrike">
                <a:solidFill>
                  <a:schemeClr val="accent5"/>
                </a:solidFill>
                <a:latin typeface="Open Sans"/>
                <a:ea typeface="Open Sans"/>
                <a:cs typeface="Open Sans"/>
                <a:sym typeface="Open Sans"/>
                <a:hlinkClick r:id="rId4">
                  <a:extLst>
                    <a:ext uri="{A12FA001-AC4F-418D-AE19-62706E023703}">
                      <ahyp:hlinkClr val="tx"/>
                    </a:ext>
                  </a:extLst>
                </a:hlinkClick>
              </a:rPr>
              <a:t>Introduction</a:t>
            </a:r>
            <a:endParaRPr/>
          </a:p>
        </p:txBody>
      </p:sp>
      <p:cxnSp>
        <p:nvCxnSpPr>
          <p:cNvPr id="128" name="Google Shape;128;p9"/>
          <p:cNvCxnSpPr/>
          <p:nvPr/>
        </p:nvCxnSpPr>
        <p:spPr>
          <a:xfrm flipH="1" rot="10800000">
            <a:off x="505800" y="4106350"/>
            <a:ext cx="8132400" cy="8401"/>
          </a:xfrm>
          <a:prstGeom prst="straightConnector1">
            <a:avLst/>
          </a:prstGeom>
          <a:noFill/>
          <a:ln cap="flat" cmpd="sng" w="9525">
            <a:solidFill>
              <a:srgbClr val="B7B7B7"/>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A7A7A7"/>
      </a:dk2>
      <a:lt2>
        <a:srgbClr val="535353"/>
      </a:lt2>
      <a:accent1>
        <a:srgbClr val="5D4037"/>
      </a:accent1>
      <a:accent2>
        <a:srgbClr val="455A64"/>
      </a:accent2>
      <a:accent3>
        <a:srgbClr val="57BB8A"/>
      </a:accent3>
      <a:accent4>
        <a:srgbClr val="78909C"/>
      </a:accent4>
      <a:accent5>
        <a:srgbClr val="607D8B"/>
      </a:accent5>
      <a:accent6>
        <a:srgbClr val="DCE755"/>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A7A7A7"/>
      </a:dk2>
      <a:lt2>
        <a:srgbClr val="535353"/>
      </a:lt2>
      <a:accent1>
        <a:srgbClr val="5D4037"/>
      </a:accent1>
      <a:accent2>
        <a:srgbClr val="455A64"/>
      </a:accent2>
      <a:accent3>
        <a:srgbClr val="57BB8A"/>
      </a:accent3>
      <a:accent4>
        <a:srgbClr val="78909C"/>
      </a:accent4>
      <a:accent5>
        <a:srgbClr val="607D8B"/>
      </a:accent5>
      <a:accent6>
        <a:srgbClr val="DCE755"/>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