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99"/>
  </p:normalViewPr>
  <p:slideViewPr>
    <p:cSldViewPr snapToGrid="0" snapToObjects="1">
      <p:cViewPr varScale="1">
        <p:scale>
          <a:sx n="141" d="100"/>
          <a:sy n="141" d="100"/>
        </p:scale>
        <p:origin x="5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81"/>
        <p:cNvGrpSpPr/>
        <p:nvPr/>
      </p:nvGrpSpPr>
      <p:grpSpPr>
        <a:xfrm>
          <a:off x="0" y="0"/>
          <a:ext cx="0" cy="0"/>
          <a:chOff x="0" y="0"/>
          <a:chExt cx="0" cy="0"/>
        </a:xfrm>
      </p:grpSpPr>
      <p:sp>
        <p:nvSpPr>
          <p:cNvPr id="82" name="Shape 82"/>
          <p:cNvSpPr/>
          <p:nvPr/>
        </p:nvSpPr>
        <p:spPr>
          <a:xfrm rot="10800000">
            <a:off x="0" y="0"/>
            <a:ext cx="9144000" cy="5143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
        <p:nvSpPr>
          <p:cNvPr id="84" name="Shape 84"/>
          <p:cNvSpPr txBox="1">
            <a:spLocks noGrp="1"/>
          </p:cNvSpPr>
          <p:nvPr>
            <p:ph type="subTitle" idx="1"/>
          </p:nvPr>
        </p:nvSpPr>
        <p:spPr>
          <a:xfrm>
            <a:off x="335100" y="3066962"/>
            <a:ext cx="8473800" cy="362100"/>
          </a:xfrm>
          <a:prstGeom prst="rect">
            <a:avLst/>
          </a:prstGeom>
          <a:noFill/>
        </p:spPr>
        <p:txBody>
          <a:bodyPr lIns="91425" tIns="91425" rIns="91425" bIns="91425" anchor="t" anchorCtr="0"/>
          <a:lstStyle>
            <a:lvl1pPr lvl="0" algn="l" rtl="0">
              <a:lnSpc>
                <a:spcPct val="100000"/>
              </a:lnSpc>
              <a:spcBef>
                <a:spcPts val="0"/>
              </a:spcBef>
              <a:spcAft>
                <a:spcPts val="0"/>
              </a:spcAft>
              <a:buClr>
                <a:srgbClr val="FFFFFF"/>
              </a:buClr>
              <a:buSzPct val="100000"/>
              <a:buNone/>
              <a:defRPr sz="1800">
                <a:solidFill>
                  <a:srgbClr val="FFFFFF"/>
                </a:solidFill>
              </a:defRPr>
            </a:lvl1pPr>
            <a:lvl2pPr lvl="1" algn="l" rtl="0">
              <a:lnSpc>
                <a:spcPct val="100000"/>
              </a:lnSpc>
              <a:spcBef>
                <a:spcPts val="0"/>
              </a:spcBef>
              <a:spcAft>
                <a:spcPts val="0"/>
              </a:spcAft>
              <a:buClr>
                <a:srgbClr val="FFFFFF"/>
              </a:buClr>
              <a:buSzPct val="100000"/>
              <a:buNone/>
              <a:defRPr sz="1800">
                <a:solidFill>
                  <a:srgbClr val="FFFFFF"/>
                </a:solidFill>
              </a:defRPr>
            </a:lvl2pPr>
            <a:lvl3pPr lvl="2" algn="l" rtl="0">
              <a:lnSpc>
                <a:spcPct val="100000"/>
              </a:lnSpc>
              <a:spcBef>
                <a:spcPts val="0"/>
              </a:spcBef>
              <a:spcAft>
                <a:spcPts val="0"/>
              </a:spcAft>
              <a:buClr>
                <a:srgbClr val="FFFFFF"/>
              </a:buClr>
              <a:buSzPct val="100000"/>
              <a:buNone/>
              <a:defRPr sz="1800">
                <a:solidFill>
                  <a:srgbClr val="FFFFFF"/>
                </a:solidFill>
              </a:defRPr>
            </a:lvl3pPr>
            <a:lvl4pPr lvl="3" algn="l" rtl="0">
              <a:lnSpc>
                <a:spcPct val="100000"/>
              </a:lnSpc>
              <a:spcBef>
                <a:spcPts val="0"/>
              </a:spcBef>
              <a:spcAft>
                <a:spcPts val="0"/>
              </a:spcAft>
              <a:buClr>
                <a:srgbClr val="FFFFFF"/>
              </a:buClr>
              <a:buSzPct val="100000"/>
              <a:buNone/>
              <a:defRPr sz="1800">
                <a:solidFill>
                  <a:srgbClr val="FFFFFF"/>
                </a:solidFill>
              </a:defRPr>
            </a:lvl4pPr>
            <a:lvl5pPr lvl="4" algn="l" rtl="0">
              <a:lnSpc>
                <a:spcPct val="100000"/>
              </a:lnSpc>
              <a:spcBef>
                <a:spcPts val="0"/>
              </a:spcBef>
              <a:spcAft>
                <a:spcPts val="0"/>
              </a:spcAft>
              <a:buClr>
                <a:srgbClr val="FFFFFF"/>
              </a:buClr>
              <a:buSzPct val="100000"/>
              <a:buNone/>
              <a:defRPr sz="1800">
                <a:solidFill>
                  <a:srgbClr val="FFFFFF"/>
                </a:solidFill>
              </a:defRPr>
            </a:lvl5pPr>
            <a:lvl6pPr lvl="5" algn="l" rtl="0">
              <a:lnSpc>
                <a:spcPct val="100000"/>
              </a:lnSpc>
              <a:spcBef>
                <a:spcPts val="0"/>
              </a:spcBef>
              <a:spcAft>
                <a:spcPts val="0"/>
              </a:spcAft>
              <a:buClr>
                <a:srgbClr val="FFFFFF"/>
              </a:buClr>
              <a:buSzPct val="100000"/>
              <a:buNone/>
              <a:defRPr sz="1800">
                <a:solidFill>
                  <a:srgbClr val="FFFFFF"/>
                </a:solidFill>
              </a:defRPr>
            </a:lvl6pPr>
            <a:lvl7pPr lvl="6" algn="l" rtl="0">
              <a:lnSpc>
                <a:spcPct val="100000"/>
              </a:lnSpc>
              <a:spcBef>
                <a:spcPts val="0"/>
              </a:spcBef>
              <a:spcAft>
                <a:spcPts val="0"/>
              </a:spcAft>
              <a:buClr>
                <a:srgbClr val="FFFFFF"/>
              </a:buClr>
              <a:buSzPct val="100000"/>
              <a:buNone/>
              <a:defRPr sz="1800">
                <a:solidFill>
                  <a:srgbClr val="FFFFFF"/>
                </a:solidFill>
              </a:defRPr>
            </a:lvl7pPr>
            <a:lvl8pPr lvl="7" algn="l" rtl="0">
              <a:lnSpc>
                <a:spcPct val="100000"/>
              </a:lnSpc>
              <a:spcBef>
                <a:spcPts val="0"/>
              </a:spcBef>
              <a:spcAft>
                <a:spcPts val="0"/>
              </a:spcAft>
              <a:buClr>
                <a:srgbClr val="FFFFFF"/>
              </a:buClr>
              <a:buSzPct val="100000"/>
              <a:buNone/>
              <a:defRPr sz="1800">
                <a:solidFill>
                  <a:srgbClr val="FFFFFF"/>
                </a:solidFill>
              </a:defRPr>
            </a:lvl8pPr>
            <a:lvl9pPr lvl="8" algn="l" rtl="0">
              <a:lnSpc>
                <a:spcPct val="100000"/>
              </a:lnSpc>
              <a:spcBef>
                <a:spcPts val="0"/>
              </a:spcBef>
              <a:spcAft>
                <a:spcPts val="0"/>
              </a:spcAft>
              <a:buClr>
                <a:srgbClr val="FFFFFF"/>
              </a:buClr>
              <a:buSzPct val="100000"/>
              <a:buNone/>
              <a:defRPr sz="1800">
                <a:solidFill>
                  <a:srgbClr val="FFFFFF"/>
                </a:solidFill>
              </a:defRPr>
            </a:lvl9pPr>
          </a:lstStyle>
          <a:p>
            <a:endParaRPr/>
          </a:p>
        </p:txBody>
      </p:sp>
      <p:sp>
        <p:nvSpPr>
          <p:cNvPr id="85" name="Shape 85"/>
          <p:cNvSpPr txBox="1">
            <a:spLocks noGrp="1"/>
          </p:cNvSpPr>
          <p:nvPr>
            <p:ph type="ctrTitle"/>
          </p:nvPr>
        </p:nvSpPr>
        <p:spPr>
          <a:xfrm>
            <a:off x="335100" y="1714562"/>
            <a:ext cx="8473800" cy="1276200"/>
          </a:xfrm>
          <a:prstGeom prst="rect">
            <a:avLst/>
          </a:prstGeom>
          <a:noFill/>
        </p:spPr>
        <p:txBody>
          <a:bodyPr lIns="91425" tIns="91425" rIns="91425" bIns="91425" anchor="b" anchorCtr="0"/>
          <a:lstStyle>
            <a:lvl1pPr lvl="0" algn="l" rtl="0">
              <a:lnSpc>
                <a:spcPct val="100000"/>
              </a:lnSpc>
              <a:spcBef>
                <a:spcPts val="0"/>
              </a:spcBef>
              <a:spcAft>
                <a:spcPts val="0"/>
              </a:spcAft>
              <a:buClr>
                <a:srgbClr val="FFFFFF"/>
              </a:buClr>
              <a:buSzPct val="100000"/>
              <a:buNone/>
              <a:defRPr sz="3600" b="1">
                <a:solidFill>
                  <a:srgbClr val="FFFFFF"/>
                </a:solidFill>
              </a:defRPr>
            </a:lvl1pPr>
            <a:lvl2pPr lvl="1" algn="l" rtl="0">
              <a:lnSpc>
                <a:spcPct val="100000"/>
              </a:lnSpc>
              <a:spcBef>
                <a:spcPts val="0"/>
              </a:spcBef>
              <a:spcAft>
                <a:spcPts val="0"/>
              </a:spcAft>
              <a:buClr>
                <a:srgbClr val="FFFFFF"/>
              </a:buClr>
              <a:buSzPct val="100000"/>
              <a:buNone/>
              <a:defRPr sz="3600" b="1">
                <a:solidFill>
                  <a:srgbClr val="FFFFFF"/>
                </a:solidFill>
              </a:defRPr>
            </a:lvl2pPr>
            <a:lvl3pPr lvl="2" algn="l" rtl="0">
              <a:lnSpc>
                <a:spcPct val="100000"/>
              </a:lnSpc>
              <a:spcBef>
                <a:spcPts val="0"/>
              </a:spcBef>
              <a:spcAft>
                <a:spcPts val="0"/>
              </a:spcAft>
              <a:buClr>
                <a:srgbClr val="FFFFFF"/>
              </a:buClr>
              <a:buSzPct val="100000"/>
              <a:buNone/>
              <a:defRPr sz="3600" b="1">
                <a:solidFill>
                  <a:srgbClr val="FFFFFF"/>
                </a:solidFill>
              </a:defRPr>
            </a:lvl3pPr>
            <a:lvl4pPr lvl="3" algn="l" rtl="0">
              <a:lnSpc>
                <a:spcPct val="100000"/>
              </a:lnSpc>
              <a:spcBef>
                <a:spcPts val="0"/>
              </a:spcBef>
              <a:spcAft>
                <a:spcPts val="0"/>
              </a:spcAft>
              <a:buClr>
                <a:srgbClr val="FFFFFF"/>
              </a:buClr>
              <a:buSzPct val="100000"/>
              <a:buNone/>
              <a:defRPr sz="3600" b="1">
                <a:solidFill>
                  <a:srgbClr val="FFFFFF"/>
                </a:solidFill>
              </a:defRPr>
            </a:lvl4pPr>
            <a:lvl5pPr lvl="4" algn="l" rtl="0">
              <a:lnSpc>
                <a:spcPct val="100000"/>
              </a:lnSpc>
              <a:spcBef>
                <a:spcPts val="0"/>
              </a:spcBef>
              <a:spcAft>
                <a:spcPts val="0"/>
              </a:spcAft>
              <a:buClr>
                <a:srgbClr val="FFFFFF"/>
              </a:buClr>
              <a:buSzPct val="100000"/>
              <a:buNone/>
              <a:defRPr sz="3600" b="1">
                <a:solidFill>
                  <a:srgbClr val="FFFFFF"/>
                </a:solidFill>
              </a:defRPr>
            </a:lvl5pPr>
            <a:lvl6pPr lvl="5" algn="l" rtl="0">
              <a:lnSpc>
                <a:spcPct val="100000"/>
              </a:lnSpc>
              <a:spcBef>
                <a:spcPts val="0"/>
              </a:spcBef>
              <a:spcAft>
                <a:spcPts val="0"/>
              </a:spcAft>
              <a:buClr>
                <a:srgbClr val="FFFFFF"/>
              </a:buClr>
              <a:buSzPct val="100000"/>
              <a:buNone/>
              <a:defRPr sz="3600" b="1">
                <a:solidFill>
                  <a:srgbClr val="FFFFFF"/>
                </a:solidFill>
              </a:defRPr>
            </a:lvl6pPr>
            <a:lvl7pPr lvl="6" algn="l" rtl="0">
              <a:lnSpc>
                <a:spcPct val="100000"/>
              </a:lnSpc>
              <a:spcBef>
                <a:spcPts val="0"/>
              </a:spcBef>
              <a:spcAft>
                <a:spcPts val="0"/>
              </a:spcAft>
              <a:buClr>
                <a:srgbClr val="FFFFFF"/>
              </a:buClr>
              <a:buSzPct val="100000"/>
              <a:buNone/>
              <a:defRPr sz="3600" b="1">
                <a:solidFill>
                  <a:srgbClr val="FFFFFF"/>
                </a:solidFill>
              </a:defRPr>
            </a:lvl7pPr>
            <a:lvl8pPr lvl="7" algn="l" rtl="0">
              <a:lnSpc>
                <a:spcPct val="100000"/>
              </a:lnSpc>
              <a:spcBef>
                <a:spcPts val="0"/>
              </a:spcBef>
              <a:spcAft>
                <a:spcPts val="0"/>
              </a:spcAft>
              <a:buClr>
                <a:srgbClr val="FFFFFF"/>
              </a:buClr>
              <a:buSzPct val="100000"/>
              <a:buNone/>
              <a:defRPr sz="3600" b="1">
                <a:solidFill>
                  <a:srgbClr val="FFFFFF"/>
                </a:solidFill>
              </a:defRPr>
            </a:lvl8pPr>
            <a:lvl9pPr lvl="8" algn="l" rtl="0">
              <a:lnSpc>
                <a:spcPct val="100000"/>
              </a:lnSpc>
              <a:spcBef>
                <a:spcPts val="0"/>
              </a:spcBef>
              <a:spcAft>
                <a:spcPts val="0"/>
              </a:spcAft>
              <a:buClr>
                <a:srgbClr val="FFFFFF"/>
              </a:buClr>
              <a:buSzPct val="100000"/>
              <a:buNone/>
              <a:defRPr sz="3600" b="1">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tiff"/></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climatechange/climate-change-basic-information" TargetMode="External"/><Relationship Id="rId4" Type="http://schemas.openxmlformats.org/officeDocument/2006/relationships/hyperlink" Target="http://climate.nasa.gov/causes/" TargetMode="External"/><Relationship Id="rId5" Type="http://schemas.openxmlformats.org/officeDocument/2006/relationships/hyperlink" Target="http://www.energy.ca.gov/transportation/"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t="4987" b="4987"/>
          <a:stretch/>
        </p:blipFill>
        <p:spPr>
          <a:xfrm>
            <a:off x="0" y="0"/>
            <a:ext cx="9144001" cy="5143499"/>
          </a:xfrm>
          <a:prstGeom prst="rect">
            <a:avLst/>
          </a:prstGeom>
          <a:noFill/>
          <a:ln>
            <a:noFill/>
          </a:ln>
        </p:spPr>
      </p:pic>
      <p:sp>
        <p:nvSpPr>
          <p:cNvPr id="91" name="Shape 91"/>
          <p:cNvSpPr/>
          <p:nvPr/>
        </p:nvSpPr>
        <p:spPr>
          <a:xfrm>
            <a:off x="0" y="1286025"/>
            <a:ext cx="9144000" cy="2571600"/>
          </a:xfrm>
          <a:prstGeom prst="rect">
            <a:avLst/>
          </a:prstGeom>
          <a:solidFill>
            <a:srgbClr val="000000">
              <a:alpha val="47840"/>
            </a:srgbClr>
          </a:solidFill>
          <a:ln>
            <a:noFill/>
          </a:ln>
        </p:spPr>
        <p:txBody>
          <a:bodyPr lIns="91425" tIns="91425" rIns="91425" bIns="91425" anchor="ctr" anchorCtr="0">
            <a:noAutofit/>
          </a:bodyPr>
          <a:lstStyle/>
          <a:p>
            <a:pPr lvl="0">
              <a:spcBef>
                <a:spcPts val="0"/>
              </a:spcBef>
              <a:buNone/>
            </a:pPr>
            <a:endParaRPr/>
          </a:p>
        </p:txBody>
      </p:sp>
      <p:sp>
        <p:nvSpPr>
          <p:cNvPr id="92" name="Shape 92"/>
          <p:cNvSpPr txBox="1">
            <a:spLocks noGrp="1"/>
          </p:cNvSpPr>
          <p:nvPr>
            <p:ph type="subTitle" idx="1"/>
          </p:nvPr>
        </p:nvSpPr>
        <p:spPr>
          <a:xfrm>
            <a:off x="335100" y="3066962"/>
            <a:ext cx="8473800" cy="362100"/>
          </a:xfrm>
          <a:prstGeom prst="rect">
            <a:avLst/>
          </a:prstGeom>
        </p:spPr>
        <p:txBody>
          <a:bodyPr lIns="91425" tIns="91425" rIns="91425" bIns="91425" anchor="t" anchorCtr="0">
            <a:noAutofit/>
          </a:bodyPr>
          <a:lstStyle/>
          <a:p>
            <a:pPr lvl="0">
              <a:spcBef>
                <a:spcPts val="0"/>
              </a:spcBef>
              <a:buNone/>
            </a:pPr>
            <a:r>
              <a:rPr lang="en-US" dirty="0" smtClean="0"/>
              <a:t>Kwame, Milton, Ana</a:t>
            </a:r>
            <a:endParaRPr dirty="0"/>
          </a:p>
        </p:txBody>
      </p:sp>
      <p:sp>
        <p:nvSpPr>
          <p:cNvPr id="93" name="Shape 93"/>
          <p:cNvSpPr txBox="1">
            <a:spLocks noGrp="1"/>
          </p:cNvSpPr>
          <p:nvPr>
            <p:ph type="ctrTitle"/>
          </p:nvPr>
        </p:nvSpPr>
        <p:spPr>
          <a:xfrm>
            <a:off x="335100" y="1714562"/>
            <a:ext cx="8473800" cy="1276200"/>
          </a:xfrm>
          <a:prstGeom prst="rect">
            <a:avLst/>
          </a:prstGeom>
        </p:spPr>
        <p:txBody>
          <a:bodyPr lIns="91425" tIns="91425" rIns="91425" bIns="91425" anchor="b" anchorCtr="0">
            <a:noAutofit/>
          </a:bodyPr>
          <a:lstStyle/>
          <a:p>
            <a:pPr lvl="0">
              <a:spcBef>
                <a:spcPts val="0"/>
              </a:spcBef>
              <a:buNone/>
            </a:pPr>
            <a:r>
              <a:rPr lang="en"/>
              <a:t>Los Angeles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Contribution to climate change </a:t>
            </a:r>
          </a:p>
        </p:txBody>
      </p:sp>
      <p:sp>
        <p:nvSpPr>
          <p:cNvPr id="145" name="Shape 14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In 2010 California consumed over 18 million gallons of gasoline and diesel fuel. The estimated emission is over 200 million metric tons of greenhouse gas. According to the latest statewide inventory of greenhouse gas emissions values, in 2009 the transportation sector represented 38 percent of statewide greenhouse gas emissions.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51300" y="123525"/>
            <a:ext cx="8520600" cy="607800"/>
          </a:xfrm>
          <a:prstGeom prst="rect">
            <a:avLst/>
          </a:prstGeom>
        </p:spPr>
        <p:txBody>
          <a:bodyPr lIns="91425" tIns="91425" rIns="91425" bIns="91425" anchor="t" anchorCtr="0">
            <a:noAutofit/>
          </a:bodyPr>
          <a:lstStyle/>
          <a:p>
            <a:pPr lvl="0">
              <a:spcBef>
                <a:spcPts val="0"/>
              </a:spcBef>
              <a:buNone/>
            </a:pPr>
            <a:r>
              <a:rPr lang="en" b="1" i="1"/>
              <a:t>Predictions. </a:t>
            </a:r>
          </a:p>
        </p:txBody>
      </p:sp>
      <p:sp>
        <p:nvSpPr>
          <p:cNvPr id="156" name="Shape 156"/>
          <p:cNvSpPr txBox="1">
            <a:spLocks noGrp="1"/>
          </p:cNvSpPr>
          <p:nvPr>
            <p:ph type="body" idx="1"/>
          </p:nvPr>
        </p:nvSpPr>
        <p:spPr>
          <a:xfrm>
            <a:off x="0" y="661625"/>
            <a:ext cx="5402700" cy="3933300"/>
          </a:xfrm>
          <a:prstGeom prst="rect">
            <a:avLst/>
          </a:prstGeom>
        </p:spPr>
        <p:txBody>
          <a:bodyPr lIns="91425" tIns="91425" rIns="91425" bIns="91425" anchor="t" anchorCtr="0">
            <a:noAutofit/>
          </a:bodyPr>
          <a:lstStyle/>
          <a:p>
            <a:pPr lvl="0">
              <a:spcBef>
                <a:spcPts val="0"/>
              </a:spcBef>
              <a:buNone/>
            </a:pPr>
            <a:r>
              <a:rPr lang="en"/>
              <a:t>By decreasing the use of fossil fuels Los Angeles will be able to return to their previous state fairly easily. They will gain most of what they had lost because of their efforts in keeping the climates damage to a minimum. But if they continue to use fossil fuels they will surely become part of a lost civilization since many people will leave due to the harsh living conditions. Also if they continue on like this it will make it harder for them to fix, since they’ll be putting even more damage on their land so instead of waiting until it's too late they should do something about this while they still can .</a:t>
            </a:r>
          </a:p>
          <a:p>
            <a:pPr lvl="0">
              <a:spcBef>
                <a:spcPts val="0"/>
              </a:spcBef>
              <a:buNone/>
            </a:pPr>
            <a:r>
              <a:rPr lang="en"/>
              <a:t>  </a:t>
            </a:r>
          </a:p>
        </p:txBody>
      </p:sp>
      <p:pic>
        <p:nvPicPr>
          <p:cNvPr id="157" name="Shape 157"/>
          <p:cNvPicPr preferRelativeResize="0"/>
          <p:nvPr/>
        </p:nvPicPr>
        <p:blipFill>
          <a:blip r:embed="rId3">
            <a:alphaModFix/>
          </a:blip>
          <a:stretch>
            <a:fillRect/>
          </a:stretch>
        </p:blipFill>
        <p:spPr>
          <a:xfrm>
            <a:off x="5402700" y="1209462"/>
            <a:ext cx="3448050" cy="2295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Factors and cope</a:t>
            </a:r>
          </a:p>
        </p:txBody>
      </p:sp>
      <p:sp>
        <p:nvSpPr>
          <p:cNvPr id="163" name="Shape 16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•Renewable Energy</a:t>
            </a:r>
          </a:p>
          <a:p>
            <a:pPr lvl="0">
              <a:spcBef>
                <a:spcPts val="0"/>
              </a:spcBef>
              <a:buNone/>
            </a:pPr>
            <a:r>
              <a:rPr lang="en"/>
              <a:t>•Energy Efficiency</a:t>
            </a:r>
            <a:br>
              <a:rPr lang="en"/>
            </a:br>
            <a:endParaRPr lang="en"/>
          </a:p>
          <a:p>
            <a:pPr lvl="0">
              <a:spcBef>
                <a:spcPts val="0"/>
              </a:spcBef>
              <a:buNone/>
            </a:pPr>
            <a:r>
              <a:rPr lang="en"/>
              <a:t>•Green Building</a:t>
            </a:r>
            <a:br>
              <a:rPr lang="en"/>
            </a:br>
            <a:endParaRPr lang="en"/>
          </a:p>
          <a:p>
            <a:pPr lvl="0">
              <a:spcBef>
                <a:spcPts val="0"/>
              </a:spcBef>
              <a:buNone/>
            </a:pPr>
            <a:r>
              <a:rPr lang="en"/>
              <a:t>•City Vehicle Fleets</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01068" y="0"/>
            <a:ext cx="8520600" cy="607800"/>
          </a:xfrm>
          <a:prstGeom prst="rect">
            <a:avLst/>
          </a:prstGeom>
        </p:spPr>
        <p:txBody>
          <a:bodyPr lIns="91425" tIns="91425" rIns="91425" bIns="91425" anchor="t" anchorCtr="0">
            <a:noAutofit/>
          </a:bodyPr>
          <a:lstStyle/>
          <a:p>
            <a:pPr lvl="0">
              <a:spcBef>
                <a:spcPts val="0"/>
              </a:spcBef>
              <a:buNone/>
            </a:pPr>
            <a:r>
              <a:rPr lang="en"/>
              <a:t>The Future of Los Angeles </a:t>
            </a:r>
          </a:p>
        </p:txBody>
      </p:sp>
      <p:sp>
        <p:nvSpPr>
          <p:cNvPr id="174" name="Shape 174"/>
          <p:cNvSpPr txBox="1">
            <a:spLocks noGrp="1"/>
          </p:cNvSpPr>
          <p:nvPr>
            <p:ph type="body" idx="1"/>
          </p:nvPr>
        </p:nvSpPr>
        <p:spPr>
          <a:xfrm>
            <a:off x="1" y="607799"/>
            <a:ext cx="4685412" cy="2943475"/>
          </a:xfrm>
          <a:prstGeom prst="rect">
            <a:avLst/>
          </a:prstGeom>
        </p:spPr>
        <p:txBody>
          <a:bodyPr lIns="91425" tIns="91425" rIns="91425" bIns="91425" anchor="t" anchorCtr="0">
            <a:noAutofit/>
          </a:bodyPr>
          <a:lstStyle/>
          <a:p>
            <a:pPr lvl="0">
              <a:spcBef>
                <a:spcPts val="0"/>
              </a:spcBef>
              <a:buNone/>
            </a:pPr>
            <a:r>
              <a:rPr lang="en" dirty="0">
                <a:latin typeface="Times New Roman" charset="0"/>
                <a:ea typeface="Times New Roman" charset="0"/>
                <a:cs typeface="Times New Roman" charset="0"/>
              </a:rPr>
              <a:t>We expect that </a:t>
            </a:r>
            <a:r>
              <a:rPr lang="en-US" dirty="0" smtClean="0">
                <a:latin typeface="Times New Roman" charset="0"/>
                <a:ea typeface="Times New Roman" charset="0"/>
                <a:cs typeface="Times New Roman" charset="0"/>
              </a:rPr>
              <a:t>L.A </a:t>
            </a:r>
            <a:r>
              <a:rPr lang="en" dirty="0" smtClean="0">
                <a:latin typeface="Times New Roman" charset="0"/>
                <a:ea typeface="Times New Roman" charset="0"/>
                <a:cs typeface="Times New Roman" charset="0"/>
              </a:rPr>
              <a:t>will </a:t>
            </a:r>
            <a:r>
              <a:rPr lang="en" dirty="0">
                <a:latin typeface="Times New Roman" charset="0"/>
                <a:ea typeface="Times New Roman" charset="0"/>
                <a:cs typeface="Times New Roman" charset="0"/>
              </a:rPr>
              <a:t>be part of the lost civilization’s. </a:t>
            </a:r>
            <a:r>
              <a:rPr lang="en" dirty="0" smtClean="0">
                <a:latin typeface="Times New Roman" charset="0"/>
                <a:ea typeface="Times New Roman" charset="0"/>
                <a:cs typeface="Times New Roman" charset="0"/>
              </a:rPr>
              <a:t>It </a:t>
            </a:r>
            <a:r>
              <a:rPr lang="en" dirty="0">
                <a:latin typeface="Times New Roman" charset="0"/>
                <a:ea typeface="Times New Roman" charset="0"/>
                <a:cs typeface="Times New Roman" charset="0"/>
              </a:rPr>
              <a:t>will be abandoned because of the hard living conditions. An increase of temperature means an increase in people who have asthma and heart </a:t>
            </a:r>
            <a:r>
              <a:rPr lang="en" dirty="0" smtClean="0">
                <a:latin typeface="Times New Roman" charset="0"/>
                <a:ea typeface="Times New Roman" charset="0"/>
                <a:cs typeface="Times New Roman" charset="0"/>
              </a:rPr>
              <a:t>diseases. Speaking </a:t>
            </a:r>
            <a:r>
              <a:rPr lang="en" dirty="0">
                <a:latin typeface="Times New Roman" charset="0"/>
                <a:ea typeface="Times New Roman" charset="0"/>
                <a:cs typeface="Times New Roman" charset="0"/>
              </a:rPr>
              <a:t>of disease there will also be an increase in diseases due to the warmer weather, for example the </a:t>
            </a:r>
            <a:r>
              <a:rPr lang="en" dirty="0" smtClean="0">
                <a:latin typeface="Times New Roman" charset="0"/>
                <a:ea typeface="Times New Roman" charset="0"/>
                <a:cs typeface="Times New Roman" charset="0"/>
              </a:rPr>
              <a:t>sika </a:t>
            </a:r>
            <a:r>
              <a:rPr lang="en" dirty="0">
                <a:latin typeface="Times New Roman" charset="0"/>
                <a:ea typeface="Times New Roman" charset="0"/>
                <a:cs typeface="Times New Roman" charset="0"/>
              </a:rPr>
              <a:t>virus which was only known to be found  in areas like southern </a:t>
            </a:r>
            <a:r>
              <a:rPr lang="en" dirty="0" smtClean="0">
                <a:latin typeface="Times New Roman" charset="0"/>
                <a:ea typeface="Times New Roman" charset="0"/>
                <a:cs typeface="Times New Roman" charset="0"/>
              </a:rPr>
              <a:t>Africa </a:t>
            </a:r>
            <a:r>
              <a:rPr lang="en" dirty="0">
                <a:latin typeface="Times New Roman" charset="0"/>
                <a:ea typeface="Times New Roman" charset="0"/>
                <a:cs typeface="Times New Roman" charset="0"/>
              </a:rPr>
              <a:t>is being found in </a:t>
            </a:r>
            <a:r>
              <a:rPr lang="en" dirty="0" smtClean="0">
                <a:latin typeface="Times New Roman" charset="0"/>
                <a:ea typeface="Times New Roman" charset="0"/>
                <a:cs typeface="Times New Roman" charset="0"/>
              </a:rPr>
              <a:t>the</a:t>
            </a:r>
            <a:endParaRPr lang="en" dirty="0">
              <a:latin typeface="Times New Roman" charset="0"/>
              <a:ea typeface="Times New Roman" charset="0"/>
              <a:cs typeface="Times New Roman" charset="0"/>
            </a:endParaRPr>
          </a:p>
        </p:txBody>
      </p:sp>
      <p:pic>
        <p:nvPicPr>
          <p:cNvPr id="2" name="Picture 1"/>
          <p:cNvPicPr>
            <a:picLocks noChangeAspect="1"/>
          </p:cNvPicPr>
          <p:nvPr/>
        </p:nvPicPr>
        <p:blipFill>
          <a:blip r:embed="rId3"/>
          <a:stretch>
            <a:fillRect/>
          </a:stretch>
        </p:blipFill>
        <p:spPr>
          <a:xfrm>
            <a:off x="4685413" y="825558"/>
            <a:ext cx="4458587" cy="2507955"/>
          </a:xfrm>
          <a:prstGeom prst="rect">
            <a:avLst/>
          </a:prstGeom>
        </p:spPr>
      </p:pic>
      <p:sp>
        <p:nvSpPr>
          <p:cNvPr id="3" name="TextBox 2"/>
          <p:cNvSpPr txBox="1"/>
          <p:nvPr/>
        </p:nvSpPr>
        <p:spPr>
          <a:xfrm>
            <a:off x="1" y="3551275"/>
            <a:ext cx="6826101" cy="1077218"/>
          </a:xfrm>
          <a:prstGeom prst="rect">
            <a:avLst/>
          </a:prstGeom>
          <a:noFill/>
        </p:spPr>
        <p:txBody>
          <a:bodyPr wrap="square" rtlCol="0">
            <a:spAutoFit/>
          </a:bodyPr>
          <a:lstStyle/>
          <a:p>
            <a:pPr lvl="0"/>
            <a:r>
              <a:rPr lang="en" sz="1600" dirty="0">
                <a:latin typeface="Times New Roman" charset="0"/>
                <a:ea typeface="Times New Roman" charset="0"/>
                <a:cs typeface="Times New Roman" charset="0"/>
              </a:rPr>
              <a:t>LA. People who are living in LA will also experience extreme heat days where temperatures can rise above 95 degrees, yes they already do have these “extreme heat days “  but now they’ll be having an average of 22 heat days a year, 11 times their usual amount.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Sources </a:t>
            </a:r>
          </a:p>
        </p:txBody>
      </p:sp>
      <p:sp>
        <p:nvSpPr>
          <p:cNvPr id="185" name="Shape 18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lnSpc>
                <a:spcPct val="200000"/>
              </a:lnSpc>
              <a:spcBef>
                <a:spcPts val="0"/>
              </a:spcBef>
              <a:spcAft>
                <a:spcPts val="0"/>
              </a:spcAft>
              <a:buNone/>
            </a:pPr>
            <a:r>
              <a:rPr lang="en"/>
              <a:t>1.</a:t>
            </a:r>
            <a:r>
              <a:rPr lang="en" sz="1400" u="sng">
                <a:solidFill>
                  <a:srgbClr val="1155CC"/>
                </a:solidFill>
                <a:latin typeface="Times New Roman"/>
                <a:ea typeface="Times New Roman"/>
                <a:cs typeface="Times New Roman"/>
                <a:sym typeface="Times New Roman"/>
                <a:hlinkClick r:id="rId3"/>
              </a:rPr>
              <a:t>https://www.epa.gov/climatechange/climate-change-basic-information</a:t>
            </a:r>
          </a:p>
          <a:p>
            <a:pPr lvl="0" rtl="0">
              <a:lnSpc>
                <a:spcPct val="200000"/>
              </a:lnSpc>
              <a:spcBef>
                <a:spcPts val="0"/>
              </a:spcBef>
              <a:spcAft>
                <a:spcPts val="0"/>
              </a:spcAft>
              <a:buNone/>
            </a:pPr>
            <a:r>
              <a:rPr lang="en" sz="1400">
                <a:solidFill>
                  <a:srgbClr val="000000"/>
                </a:solidFill>
                <a:latin typeface="Times New Roman"/>
                <a:ea typeface="Times New Roman"/>
                <a:cs typeface="Times New Roman"/>
                <a:sym typeface="Times New Roman"/>
              </a:rPr>
              <a:t>2. </a:t>
            </a:r>
            <a:r>
              <a:rPr lang="en" sz="1200" u="sng">
                <a:solidFill>
                  <a:srgbClr val="1155CC"/>
                </a:solidFill>
                <a:latin typeface="Times New Roman"/>
                <a:ea typeface="Times New Roman"/>
                <a:cs typeface="Times New Roman"/>
                <a:sym typeface="Times New Roman"/>
                <a:hlinkClick r:id="rId4"/>
              </a:rPr>
              <a:t>http://climate.naauses/sa.gov/c</a:t>
            </a:r>
          </a:p>
          <a:p>
            <a:pPr lvl="0" rtl="0">
              <a:lnSpc>
                <a:spcPct val="200000"/>
              </a:lnSpc>
              <a:spcBef>
                <a:spcPts val="0"/>
              </a:spcBef>
              <a:spcAft>
                <a:spcPts val="0"/>
              </a:spcAft>
              <a:buNone/>
            </a:pPr>
            <a:r>
              <a:rPr lang="en" sz="1400">
                <a:solidFill>
                  <a:srgbClr val="000000"/>
                </a:solidFill>
                <a:latin typeface="Times New Roman"/>
                <a:ea typeface="Times New Roman"/>
                <a:cs typeface="Times New Roman"/>
                <a:sym typeface="Times New Roman"/>
              </a:rPr>
              <a:t>3.</a:t>
            </a:r>
            <a:r>
              <a:rPr lang="en" sz="1200" u="sng">
                <a:solidFill>
                  <a:schemeClr val="hlink"/>
                </a:solidFill>
                <a:latin typeface="Times New Roman"/>
                <a:ea typeface="Times New Roman"/>
                <a:cs typeface="Times New Roman"/>
                <a:sym typeface="Times New Roman"/>
                <a:hlinkClick r:id="rId5"/>
              </a:rPr>
              <a:t>http://www.energy.ca.gov/transportation/</a:t>
            </a:r>
          </a:p>
          <a:p>
            <a:pPr lvl="0" rtl="0">
              <a:lnSpc>
                <a:spcPct val="200000"/>
              </a:lnSpc>
              <a:spcBef>
                <a:spcPts val="0"/>
              </a:spcBef>
              <a:spcAft>
                <a:spcPts val="0"/>
              </a:spcAft>
              <a:buNone/>
            </a:pPr>
            <a:r>
              <a:rPr lang="en" sz="1400">
                <a:solidFill>
                  <a:srgbClr val="000000"/>
                </a:solidFill>
                <a:latin typeface="Times New Roman"/>
                <a:ea typeface="Times New Roman"/>
                <a:cs typeface="Times New Roman"/>
                <a:sym typeface="Times New Roman"/>
              </a:rPr>
              <a:t> 4.lhttp://la.curbed.com</a:t>
            </a:r>
          </a:p>
          <a:p>
            <a:pPr lvl="0" rtl="0">
              <a:lnSpc>
                <a:spcPct val="200000"/>
              </a:lnSpc>
              <a:spcBef>
                <a:spcPts val="0"/>
              </a:spcBef>
              <a:spcAft>
                <a:spcPts val="0"/>
              </a:spcAft>
              <a:buNone/>
            </a:pPr>
            <a:r>
              <a:rPr lang="en" sz="1400">
                <a:solidFill>
                  <a:srgbClr val="000000"/>
                </a:solidFill>
                <a:latin typeface="Times New Roman"/>
                <a:ea typeface="Times New Roman"/>
                <a:cs typeface="Times New Roman"/>
                <a:sym typeface="Times New Roman"/>
              </a:rPr>
              <a:t>5. http://www.latimes.com</a:t>
            </a:r>
          </a:p>
          <a:p>
            <a:pPr lvl="0" rtl="0">
              <a:lnSpc>
                <a:spcPct val="2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lvl="0">
              <a:lnSpc>
                <a:spcPct val="20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91675" y="0"/>
            <a:ext cx="7551300" cy="502200"/>
          </a:xfrm>
          <a:prstGeom prst="rect">
            <a:avLst/>
          </a:prstGeom>
        </p:spPr>
        <p:txBody>
          <a:bodyPr lIns="91425" tIns="91425" rIns="91425" bIns="91425" anchor="t" anchorCtr="0">
            <a:noAutofit/>
          </a:bodyPr>
          <a:lstStyle/>
          <a:p>
            <a:pPr lvl="0">
              <a:spcBef>
                <a:spcPts val="0"/>
              </a:spcBef>
              <a:buNone/>
            </a:pPr>
            <a:r>
              <a:rPr lang="en" b="1" i="1"/>
              <a:t>Global Warming : Droughts and </a:t>
            </a:r>
            <a:r>
              <a:rPr lang="en" b="1" i="1" dirty="0" err="1"/>
              <a:t>Floodings</a:t>
            </a:r>
            <a:endParaRPr lang="en" b="1" i="1" dirty="0"/>
          </a:p>
        </p:txBody>
      </p:sp>
      <p:sp>
        <p:nvSpPr>
          <p:cNvPr id="99" name="Shape 99"/>
          <p:cNvSpPr txBox="1">
            <a:spLocks noGrp="1"/>
          </p:cNvSpPr>
          <p:nvPr>
            <p:ph type="body" idx="1"/>
          </p:nvPr>
        </p:nvSpPr>
        <p:spPr>
          <a:xfrm>
            <a:off x="0" y="502200"/>
            <a:ext cx="4825497" cy="3703200"/>
          </a:xfrm>
          <a:prstGeom prst="rect">
            <a:avLst/>
          </a:prstGeom>
        </p:spPr>
        <p:txBody>
          <a:bodyPr lIns="91425" tIns="91425" rIns="91425" bIns="91425" anchor="t" anchorCtr="0">
            <a:noAutofit/>
          </a:bodyPr>
          <a:lstStyle/>
          <a:p>
            <a:pPr lvl="0">
              <a:lnSpc>
                <a:spcPct val="100000"/>
              </a:lnSpc>
              <a:spcBef>
                <a:spcPts val="0"/>
              </a:spcBef>
              <a:buNone/>
            </a:pPr>
            <a:r>
              <a:rPr lang="en" dirty="0"/>
              <a:t> Global warming is the is the increase of Earth’s average surface temperature due to the effect </a:t>
            </a:r>
            <a:r>
              <a:rPr lang="en" dirty="0" smtClean="0"/>
              <a:t>of </a:t>
            </a:r>
            <a:r>
              <a:rPr lang="en" dirty="0"/>
              <a:t>greenhouse gases. For the past years and in </a:t>
            </a:r>
            <a:r>
              <a:rPr lang="en" dirty="0" smtClean="0"/>
              <a:t>the </a:t>
            </a:r>
            <a:r>
              <a:rPr lang="en" dirty="0"/>
              <a:t>present the burning of fossil fuels has increased Global Warming. With the increase of global warming natural disasters have also increased. With the Earth becoming </a:t>
            </a:r>
            <a:r>
              <a:rPr lang="en" dirty="0" smtClean="0"/>
              <a:t>warmer, regions/countries </a:t>
            </a:r>
            <a:r>
              <a:rPr lang="en" dirty="0"/>
              <a:t>will be experiencing warmer temperatures and others will not. This may also affect crops and plants because of the dry </a:t>
            </a:r>
            <a:r>
              <a:rPr lang="en" dirty="0" smtClean="0"/>
              <a:t>areas</a:t>
            </a:r>
            <a:r>
              <a:rPr lang="en" dirty="0"/>
              <a:t>. Stronger greenhouse effects will warm 	the ocean which will contribute to the melting </a:t>
            </a:r>
            <a:r>
              <a:rPr lang="en" dirty="0" smtClean="0"/>
              <a:t>of </a:t>
            </a:r>
            <a:r>
              <a:rPr lang="en" dirty="0"/>
              <a:t>glaciers and the rise in sea level. Rising sea </a:t>
            </a:r>
          </a:p>
        </p:txBody>
      </p:sp>
      <p:pic>
        <p:nvPicPr>
          <p:cNvPr id="100" name="Shape 100"/>
          <p:cNvPicPr preferRelativeResize="0"/>
          <p:nvPr/>
        </p:nvPicPr>
        <p:blipFill rotWithShape="1">
          <a:blip r:embed="rId3">
            <a:alphaModFix/>
          </a:blip>
          <a:srcRect l="5598" b="5069"/>
          <a:stretch/>
        </p:blipFill>
        <p:spPr>
          <a:xfrm>
            <a:off x="4948476" y="564978"/>
            <a:ext cx="4195524" cy="3259999"/>
          </a:xfrm>
          <a:prstGeom prst="rect">
            <a:avLst/>
          </a:prstGeom>
          <a:noFill/>
          <a:ln>
            <a:noFill/>
          </a:ln>
          <a:scene3d>
            <a:camera prst="orthographicFront"/>
            <a:lightRig rig="threePt" dir="t"/>
          </a:scene3d>
          <a:sp3d>
            <a:bevelT w="165100" prst="coolSlant"/>
          </a:sp3d>
        </p:spPr>
      </p:pic>
      <p:sp>
        <p:nvSpPr>
          <p:cNvPr id="101" name="Shape 101"/>
          <p:cNvSpPr txBox="1"/>
          <p:nvPr/>
        </p:nvSpPr>
        <p:spPr>
          <a:xfrm>
            <a:off x="0" y="4017078"/>
            <a:ext cx="6600300" cy="502200"/>
          </a:xfrm>
          <a:prstGeom prst="rect">
            <a:avLst/>
          </a:prstGeom>
          <a:noFill/>
          <a:ln>
            <a:noFill/>
          </a:ln>
        </p:spPr>
        <p:txBody>
          <a:bodyPr lIns="91425" tIns="91425" rIns="91425" bIns="91425" anchor="t" anchorCtr="0">
            <a:noAutofit/>
          </a:bodyPr>
          <a:lstStyle/>
          <a:p>
            <a:pPr lvl="0" rtl="0">
              <a:spcBef>
                <a:spcPts val="0"/>
              </a:spcBef>
              <a:spcAft>
                <a:spcPts val="1600"/>
              </a:spcAft>
              <a:buNone/>
            </a:pPr>
            <a:r>
              <a:rPr lang="en" sz="1800" dirty="0">
                <a:solidFill>
                  <a:schemeClr val="dk2"/>
                </a:solidFill>
                <a:latin typeface="Roboto"/>
                <a:ea typeface="Roboto"/>
                <a:cs typeface="Roboto"/>
                <a:sym typeface="Roboto"/>
              </a:rPr>
              <a:t>levels can cause flooding in some areas. Focusing on </a:t>
            </a:r>
            <a:r>
              <a:rPr lang="en" sz="1800" dirty="0" err="1">
                <a:solidFill>
                  <a:schemeClr val="dk2"/>
                </a:solidFill>
                <a:latin typeface="Roboto"/>
                <a:ea typeface="Roboto"/>
                <a:cs typeface="Roboto"/>
                <a:sym typeface="Roboto"/>
              </a:rPr>
              <a:t>los</a:t>
            </a:r>
            <a:r>
              <a:rPr lang="en" sz="1800" dirty="0">
                <a:solidFill>
                  <a:schemeClr val="dk2"/>
                </a:solidFill>
                <a:latin typeface="Roboto"/>
                <a:ea typeface="Roboto"/>
                <a:cs typeface="Roboto"/>
                <a:sym typeface="Roboto"/>
              </a:rPr>
              <a:t> </a:t>
            </a:r>
            <a:r>
              <a:rPr lang="en" sz="1800" dirty="0" err="1">
                <a:solidFill>
                  <a:schemeClr val="dk2"/>
                </a:solidFill>
                <a:latin typeface="Roboto"/>
                <a:ea typeface="Roboto"/>
                <a:cs typeface="Roboto"/>
                <a:sym typeface="Roboto"/>
              </a:rPr>
              <a:t>angeles</a:t>
            </a:r>
            <a:r>
              <a:rPr lang="en" sz="1800" dirty="0">
                <a:solidFill>
                  <a:schemeClr val="dk2"/>
                </a:solidFill>
                <a:latin typeface="Roboto"/>
                <a:ea typeface="Roboto"/>
                <a:cs typeface="Roboto"/>
                <a:sym typeface="Roboto"/>
              </a:rPr>
              <a:t> we can already see how the climate is affecting L.A.</a:t>
            </a:r>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0" y="0"/>
            <a:ext cx="9144002" cy="496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20600" y="132875"/>
            <a:ext cx="9023400" cy="635400"/>
          </a:xfrm>
          <a:prstGeom prst="rect">
            <a:avLst/>
          </a:prstGeom>
        </p:spPr>
        <p:txBody>
          <a:bodyPr lIns="91425" tIns="91425" rIns="91425" bIns="91425" anchor="t" anchorCtr="0">
            <a:noAutofit/>
          </a:bodyPr>
          <a:lstStyle/>
          <a:p>
            <a:pPr lvl="0">
              <a:spcBef>
                <a:spcPts val="0"/>
              </a:spcBef>
              <a:buNone/>
            </a:pPr>
            <a:r>
              <a:rPr lang="en" b="1" i="1"/>
              <a:t>Environmental Factors Leading To Drought</a:t>
            </a:r>
          </a:p>
        </p:txBody>
      </p:sp>
      <p:sp>
        <p:nvSpPr>
          <p:cNvPr id="112" name="Shape 112"/>
          <p:cNvSpPr txBox="1">
            <a:spLocks noGrp="1"/>
          </p:cNvSpPr>
          <p:nvPr>
            <p:ph type="body" idx="1"/>
          </p:nvPr>
        </p:nvSpPr>
        <p:spPr>
          <a:xfrm>
            <a:off x="0" y="768275"/>
            <a:ext cx="8997300" cy="3144506"/>
          </a:xfrm>
          <a:prstGeom prst="rect">
            <a:avLst/>
          </a:prstGeom>
          <a:noFill/>
        </p:spPr>
        <p:txBody>
          <a:bodyPr lIns="91425" tIns="91425" rIns="91425" bIns="91425" anchor="t" anchorCtr="0">
            <a:noAutofit/>
          </a:bodyPr>
          <a:lstStyle/>
          <a:p>
            <a:pPr lvl="0" indent="457200" rtl="0">
              <a:spcBef>
                <a:spcPts val="0"/>
              </a:spcBef>
              <a:buNone/>
            </a:pPr>
            <a:r>
              <a:rPr lang="en" sz="1600" dirty="0" smtClean="0">
                <a:solidFill>
                  <a:srgbClr val="222222"/>
                </a:solidFill>
                <a:highlight>
                  <a:srgbClr val="FFFFFF"/>
                </a:highlight>
                <a:latin typeface="Arial"/>
                <a:ea typeface="Arial"/>
                <a:cs typeface="Arial"/>
                <a:sym typeface="Arial"/>
              </a:rPr>
              <a:t>The drought is believed to be caused in part by a mass of warm water in the Pacific Ocean that has drifted closer to the West Coast recently. The warm water formation, known as “the blob,” has persisted in about the same location for over two years.  La Niña likely kicked off the drought cycle in 2011 by creating a persistent high-pressure system just off of the West Coast, close to California. The high-pressure system created by La Niña also rerouted cold air away from this location over the Pacific, which prevented the atmosphere from removing the usual amount of heat from the ocean, contributing to “the blob.”</a:t>
            </a:r>
            <a:r>
              <a:rPr lang="en-US" sz="1600" dirty="0" smtClean="0">
                <a:solidFill>
                  <a:srgbClr val="222222"/>
                </a:solidFill>
                <a:highlight>
                  <a:srgbClr val="FFFFFF"/>
                </a:highlight>
                <a:latin typeface="Arial"/>
                <a:ea typeface="Arial"/>
                <a:cs typeface="Arial"/>
                <a:sym typeface="Arial"/>
              </a:rPr>
              <a:t> </a:t>
            </a:r>
            <a:r>
              <a:rPr lang="en" sz="1600" dirty="0" smtClean="0">
                <a:solidFill>
                  <a:srgbClr val="222222"/>
                </a:solidFill>
                <a:highlight>
                  <a:srgbClr val="FFFFFF"/>
                </a:highlight>
                <a:latin typeface="Arial"/>
                <a:ea typeface="Arial"/>
                <a:cs typeface="Arial"/>
                <a:sym typeface="Arial"/>
              </a:rPr>
              <a:t>Another factor influencing the drought is the form of precipitation – because of the way water resources are managed in California, snow is more beneficial than rain for drought relief. California relies upon the buildup of a snowpack in the winter to melt into runoff in the spring for the state’s water supply. Unfortunately, the blob, which is two to seven degrees Fahrenheit warmer than usual for water in that part of the</a:t>
            </a:r>
            <a:endParaRPr sz="1400" dirty="0">
              <a:solidFill>
                <a:srgbClr val="222222"/>
              </a:solidFill>
              <a:highlight>
                <a:srgbClr val="FFFFFF"/>
              </a:highlight>
              <a:latin typeface="Arial"/>
              <a:ea typeface="Arial"/>
              <a:cs typeface="Arial"/>
              <a:sym typeface="Arial"/>
            </a:endParaRPr>
          </a:p>
        </p:txBody>
      </p:sp>
      <p:sp>
        <p:nvSpPr>
          <p:cNvPr id="4" name="TextBox 3"/>
          <p:cNvSpPr txBox="1"/>
          <p:nvPr/>
        </p:nvSpPr>
        <p:spPr>
          <a:xfrm>
            <a:off x="0" y="3902148"/>
            <a:ext cx="6230679" cy="1046440"/>
          </a:xfrm>
          <a:prstGeom prst="rect">
            <a:avLst/>
          </a:prstGeom>
          <a:noFill/>
        </p:spPr>
        <p:txBody>
          <a:bodyPr wrap="square" rtlCol="0">
            <a:spAutoFit/>
          </a:bodyPr>
          <a:lstStyle/>
          <a:p>
            <a:pPr lvl="0"/>
            <a:r>
              <a:rPr lang="en" sz="1600" dirty="0" smtClean="0">
                <a:solidFill>
                  <a:srgbClr val="222222"/>
                </a:solidFill>
                <a:highlight>
                  <a:srgbClr val="FFFFFF"/>
                </a:highlight>
              </a:rPr>
              <a:t>ocean, heats </a:t>
            </a:r>
            <a:r>
              <a:rPr lang="en" sz="1600" dirty="0">
                <a:solidFill>
                  <a:srgbClr val="222222"/>
                </a:solidFill>
                <a:highlight>
                  <a:srgbClr val="FFFFFF"/>
                </a:highlight>
              </a:rPr>
              <a:t>the atmosphere above it, making rain more likely than snow.</a:t>
            </a:r>
            <a:r>
              <a:rPr lang="en-US" sz="1600" dirty="0">
                <a:solidFill>
                  <a:srgbClr val="222222"/>
                </a:solidFill>
                <a:highlight>
                  <a:srgbClr val="FFFFFF"/>
                </a:highlight>
              </a:rPr>
              <a:t> </a:t>
            </a:r>
            <a:r>
              <a:rPr lang="en" sz="1600" dirty="0">
                <a:solidFill>
                  <a:srgbClr val="222222"/>
                </a:solidFill>
                <a:highlight>
                  <a:srgbClr val="FFFFFF"/>
                </a:highlight>
              </a:rPr>
              <a:t>During </a:t>
            </a:r>
            <a:r>
              <a:rPr lang="en" sz="1600" dirty="0" smtClean="0">
                <a:solidFill>
                  <a:srgbClr val="222222"/>
                </a:solidFill>
                <a:highlight>
                  <a:srgbClr val="FFFFFF"/>
                </a:highlight>
              </a:rPr>
              <a:t>this </a:t>
            </a:r>
            <a:r>
              <a:rPr lang="en" sz="1600" dirty="0">
                <a:solidFill>
                  <a:srgbClr val="222222"/>
                </a:solidFill>
                <a:highlight>
                  <a:srgbClr val="FFFFFF"/>
                </a:highlight>
              </a:rPr>
              <a:t>drought, California has had record-high temperatures and record-low </a:t>
            </a:r>
            <a:r>
              <a:rPr lang="en" sz="1600" dirty="0" smtClean="0">
                <a:solidFill>
                  <a:srgbClr val="222222"/>
                </a:solidFill>
                <a:highlight>
                  <a:srgbClr val="FFFFFF"/>
                </a:highlight>
              </a:rPr>
              <a:t>snowpack </a:t>
            </a:r>
            <a:r>
              <a:rPr lang="en" sz="1600" dirty="0">
                <a:solidFill>
                  <a:srgbClr val="222222"/>
                </a:solidFill>
                <a:highlight>
                  <a:srgbClr val="FFFFFF"/>
                </a:highlight>
              </a:rPr>
              <a:t>depths.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0" y="252425"/>
            <a:ext cx="9144000" cy="463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138223"/>
            <a:ext cx="8520600" cy="607800"/>
          </a:xfrm>
          <a:prstGeom prst="rect">
            <a:avLst/>
          </a:prstGeom>
        </p:spPr>
        <p:txBody>
          <a:bodyPr lIns="91425" tIns="91425" rIns="91425" bIns="91425" anchor="t" anchorCtr="0">
            <a:noAutofit/>
          </a:bodyPr>
          <a:lstStyle/>
          <a:p>
            <a:pPr lvl="0">
              <a:spcBef>
                <a:spcPts val="0"/>
              </a:spcBef>
              <a:buNone/>
            </a:pPr>
            <a:r>
              <a:rPr lang="en" sz="4000" b="1" i="1"/>
              <a:t>Emission driving </a:t>
            </a:r>
          </a:p>
        </p:txBody>
      </p:sp>
      <p:sp>
        <p:nvSpPr>
          <p:cNvPr id="123" name="Shape 123"/>
          <p:cNvSpPr txBox="1">
            <a:spLocks noGrp="1"/>
          </p:cNvSpPr>
          <p:nvPr>
            <p:ph type="body" idx="1"/>
          </p:nvPr>
        </p:nvSpPr>
        <p:spPr>
          <a:xfrm>
            <a:off x="311700" y="921530"/>
            <a:ext cx="8520600" cy="3339000"/>
          </a:xfrm>
          <a:prstGeom prst="rect">
            <a:avLst/>
          </a:prstGeom>
        </p:spPr>
        <p:txBody>
          <a:bodyPr lIns="91425" tIns="91425" rIns="91425" bIns="91425" anchor="t" anchorCtr="0">
            <a:noAutofit/>
          </a:bodyPr>
          <a:lstStyle/>
          <a:p>
            <a:pPr lvl="0">
              <a:spcBef>
                <a:spcPts val="0"/>
              </a:spcBef>
              <a:buNone/>
            </a:pPr>
            <a:r>
              <a:rPr lang="en" dirty="0"/>
              <a:t>• Congestion mitigation strategies that reduce severe congestion and increase traffic speeds (e.g. ramp metering, incident management, and congestion pricing);</a:t>
            </a:r>
            <a:br>
              <a:rPr lang="en" dirty="0"/>
            </a:br>
            <a:r>
              <a:rPr lang="en" dirty="0"/>
              <a:t/>
            </a:r>
            <a:br>
              <a:rPr lang="en" dirty="0"/>
            </a:br>
            <a:r>
              <a:rPr lang="en" dirty="0"/>
              <a:t>•Speed management strategies that bring down excessive speeds to more moderate speeds of approximately 55 mph (e.g. enforcement and ISA)</a:t>
            </a:r>
          </a:p>
          <a:p>
            <a:pPr lvl="0">
              <a:spcBef>
                <a:spcPts val="0"/>
              </a:spcBef>
              <a:buNone/>
            </a:pPr>
            <a:r>
              <a:rPr lang="en" dirty="0"/>
              <a:t/>
            </a:r>
            <a:br>
              <a:rPr lang="en" dirty="0"/>
            </a:br>
            <a:r>
              <a:rPr lang="en" dirty="0"/>
              <a:t>• Traffic smoothing strategies that reduce the number and intensity of acceleration and deceleration events (e.g. variable speed limits and ISA).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0" y="80975"/>
            <a:ext cx="9143999" cy="4981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Fossil fuels contribution </a:t>
            </a:r>
          </a:p>
        </p:txBody>
      </p:sp>
      <p:sp>
        <p:nvSpPr>
          <p:cNvPr id="134" name="Shape 13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When fossil fuels are burned they release carbon dioxide into the atmosphere which contributes to global warming. Using fossil fuels to generate energy also releases pollutants into the atmosphere - such as sulphur dioxide.(Sulfur dioxide is the chemical compound with the formula SO 2. At standard atmosphere, it is a toxic gas with a pungent, irritating smell).</a:t>
            </a:r>
          </a:p>
          <a:p>
            <a:pPr lvl="0">
              <a:spcBef>
                <a:spcPts val="0"/>
              </a:spcBef>
              <a:buNone/>
            </a:pPr>
            <a:r>
              <a:rPr lang="en"/>
              <a:t>Carbon levels in the atmosphere because they can lead to increased intensity of drought and flooding.(polar vortex)</a:t>
            </a:r>
          </a:p>
          <a:p>
            <a:pPr lvl="0">
              <a:spcBef>
                <a:spcPts val="0"/>
              </a:spcBef>
              <a:buNone/>
            </a:pPr>
            <a:r>
              <a:rPr lang="en"/>
              <a:t>(is an upper level low-pressure area, that lies near the Earth's pole.)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827</Words>
  <Application>Microsoft Macintosh PowerPoint</Application>
  <PresentationFormat>On-screen Show (16:9)</PresentationFormat>
  <Paragraphs>35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Roboto</vt:lpstr>
      <vt:lpstr>Times New Roman</vt:lpstr>
      <vt:lpstr>geometric</vt:lpstr>
      <vt:lpstr>Los Angeles</vt:lpstr>
      <vt:lpstr>Global Warming : Droughts and Floodings</vt:lpstr>
      <vt:lpstr>PowerPoint Presentation</vt:lpstr>
      <vt:lpstr>Environmental Factors Leading To Drought</vt:lpstr>
      <vt:lpstr>PowerPoint Presentation</vt:lpstr>
      <vt:lpstr>Emission driving </vt:lpstr>
      <vt:lpstr>PowerPoint Presentation</vt:lpstr>
      <vt:lpstr>Fossil fuels contribution </vt:lpstr>
      <vt:lpstr>PowerPoint Presentation</vt:lpstr>
      <vt:lpstr>Contribution to climate change </vt:lpstr>
      <vt:lpstr>PowerPoint Presentation</vt:lpstr>
      <vt:lpstr>Predictions. </vt:lpstr>
      <vt:lpstr>Factors and cope</vt:lpstr>
      <vt:lpstr>PowerPoint Presentation</vt:lpstr>
      <vt:lpstr>The Future of Los Angeles </vt:lpstr>
      <vt:lpstr>Sources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dc:title>
  <cp:lastModifiedBy>jonathan carchi</cp:lastModifiedBy>
  <cp:revision>3</cp:revision>
  <dcterms:modified xsi:type="dcterms:W3CDTF">2016-11-02T15:13:05Z</dcterms:modified>
</cp:coreProperties>
</file>