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78" r:id="rId3"/>
    <p:sldId id="258" r:id="rId4"/>
    <p:sldId id="268" r:id="rId5"/>
    <p:sldId id="264" r:id="rId6"/>
    <p:sldId id="266" r:id="rId7"/>
    <p:sldId id="269" r:id="rId8"/>
    <p:sldId id="270" r:id="rId9"/>
    <p:sldId id="271" r:id="rId10"/>
    <p:sldId id="267" r:id="rId11"/>
    <p:sldId id="274" r:id="rId12"/>
    <p:sldId id="273" r:id="rId13"/>
    <p:sldId id="275" r:id="rId14"/>
    <p:sldId id="276" r:id="rId15"/>
    <p:sldId id="260" r:id="rId16"/>
    <p:sldId id="261" r:id="rId17"/>
    <p:sldId id="262" r:id="rId18"/>
    <p:sldId id="279" r:id="rId19"/>
    <p:sldId id="280" r:id="rId20"/>
    <p:sldId id="28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8A7F9-E202-45F3-827A-F93089D35882}" type="datetimeFigureOut">
              <a:rPr lang="en-US"/>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6FDFA-6A0A-4704-B32A-F855B9B8924E}"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4zf4VvhCBM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0aJZbM-qOA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A8gcGaIzqIw"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A8gcGaIzqIw"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90CkXVF-Q8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3/35/India_climatic_disaster_risk_map_en.sv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DbQL804QXM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6FDFA-6A0A-4704-B32A-F855B9B8924E}" type="slidenum">
              <a:rPr lang="en-US"/>
              <a:t>2</a:t>
            </a:fld>
            <a:endParaRPr lang="en-US"/>
          </a:p>
        </p:txBody>
      </p:sp>
    </p:spTree>
    <p:extLst>
      <p:ext uri="{BB962C8B-B14F-4D97-AF65-F5344CB8AC3E}">
        <p14:creationId xmlns:p14="http://schemas.microsoft.com/office/powerpoint/2010/main" val="2926671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6FDFA-6A0A-4704-B32A-F855B9B8924E}" type="slidenum">
              <a:rPr lang="en-US"/>
              <a:t>11</a:t>
            </a:fld>
            <a:endParaRPr lang="en-US"/>
          </a:p>
        </p:txBody>
      </p:sp>
    </p:spTree>
    <p:extLst>
      <p:ext uri="{BB962C8B-B14F-4D97-AF65-F5344CB8AC3E}">
        <p14:creationId xmlns:p14="http://schemas.microsoft.com/office/powerpoint/2010/main" val="68451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https://youtu.be/4zf4VvhCBMk</a:t>
            </a:r>
            <a:endParaRPr lang="en-US">
              <a:hlinkClick r:id="rId3"/>
            </a:endParaRPr>
          </a:p>
        </p:txBody>
      </p:sp>
      <p:sp>
        <p:nvSpPr>
          <p:cNvPr id="4" name="Slide Number Placeholder 3"/>
          <p:cNvSpPr>
            <a:spLocks noGrp="1"/>
          </p:cNvSpPr>
          <p:nvPr>
            <p:ph type="sldNum" sz="quarter" idx="10"/>
          </p:nvPr>
        </p:nvSpPr>
        <p:spPr/>
        <p:txBody>
          <a:bodyPr/>
          <a:lstStyle/>
          <a:p>
            <a:fld id="{29B6FDFA-6A0A-4704-B32A-F855B9B8924E}" type="slidenum">
              <a:rPr lang="en-US"/>
              <a:t>12</a:t>
            </a:fld>
            <a:endParaRPr lang="en-US"/>
          </a:p>
        </p:txBody>
      </p:sp>
    </p:spTree>
    <p:extLst>
      <p:ext uri="{BB962C8B-B14F-4D97-AF65-F5344CB8AC3E}">
        <p14:creationId xmlns:p14="http://schemas.microsoft.com/office/powerpoint/2010/main" val="3027809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6FDFA-6A0A-4704-B32A-F855B9B8924E}" type="slidenum">
              <a:rPr lang="en-US"/>
              <a:t>13</a:t>
            </a:fld>
            <a:endParaRPr lang="en-US"/>
          </a:p>
        </p:txBody>
      </p:sp>
    </p:spTree>
    <p:extLst>
      <p:ext uri="{BB962C8B-B14F-4D97-AF65-F5344CB8AC3E}">
        <p14:creationId xmlns:p14="http://schemas.microsoft.com/office/powerpoint/2010/main" val="3109634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https://youtu.be/0aJZbM-qOAk</a:t>
            </a:r>
            <a:endParaRPr lang="en-US">
              <a:hlinkClick r:id="rId3"/>
            </a:endParaRPr>
          </a:p>
        </p:txBody>
      </p:sp>
      <p:sp>
        <p:nvSpPr>
          <p:cNvPr id="4" name="Slide Number Placeholder 3"/>
          <p:cNvSpPr>
            <a:spLocks noGrp="1"/>
          </p:cNvSpPr>
          <p:nvPr>
            <p:ph type="sldNum" sz="quarter" idx="10"/>
          </p:nvPr>
        </p:nvSpPr>
        <p:spPr/>
        <p:txBody>
          <a:bodyPr/>
          <a:lstStyle/>
          <a:p>
            <a:fld id="{29B6FDFA-6A0A-4704-B32A-F855B9B8924E}" type="slidenum">
              <a:rPr lang="en-US"/>
              <a:t>14</a:t>
            </a:fld>
            <a:endParaRPr lang="en-US"/>
          </a:p>
        </p:txBody>
      </p:sp>
    </p:spTree>
    <p:extLst>
      <p:ext uri="{BB962C8B-B14F-4D97-AF65-F5344CB8AC3E}">
        <p14:creationId xmlns:p14="http://schemas.microsoft.com/office/powerpoint/2010/main" val="3420396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6FDFA-6A0A-4704-B32A-F855B9B8924E}" type="slidenum">
              <a:rPr lang="en-US"/>
              <a:t>15</a:t>
            </a:fld>
            <a:endParaRPr lang="en-US"/>
          </a:p>
        </p:txBody>
      </p:sp>
    </p:spTree>
    <p:extLst>
      <p:ext uri="{BB962C8B-B14F-4D97-AF65-F5344CB8AC3E}">
        <p14:creationId xmlns:p14="http://schemas.microsoft.com/office/powerpoint/2010/main" val="1797061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https://youtu.be/A8gcGaIzqIw</a:t>
            </a:r>
            <a:endParaRPr lang="en-US">
              <a:hlinkClick r:id="rId3"/>
            </a:endParaRPr>
          </a:p>
        </p:txBody>
      </p:sp>
      <p:sp>
        <p:nvSpPr>
          <p:cNvPr id="4" name="Slide Number Placeholder 3"/>
          <p:cNvSpPr>
            <a:spLocks noGrp="1"/>
          </p:cNvSpPr>
          <p:nvPr>
            <p:ph type="sldNum" sz="quarter" idx="10"/>
          </p:nvPr>
        </p:nvSpPr>
        <p:spPr/>
        <p:txBody>
          <a:bodyPr/>
          <a:lstStyle/>
          <a:p>
            <a:fld id="{29B6FDFA-6A0A-4704-B32A-F855B9B8924E}" type="slidenum">
              <a:rPr lang="en-US"/>
              <a:t>16</a:t>
            </a:fld>
            <a:endParaRPr lang="en-US"/>
          </a:p>
        </p:txBody>
      </p:sp>
    </p:spTree>
    <p:extLst>
      <p:ext uri="{BB962C8B-B14F-4D97-AF65-F5344CB8AC3E}">
        <p14:creationId xmlns:p14="http://schemas.microsoft.com/office/powerpoint/2010/main" val="3210961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6FDFA-6A0A-4704-B32A-F855B9B8924E}" type="slidenum">
              <a:rPr lang="en-US"/>
              <a:t>17</a:t>
            </a:fld>
            <a:endParaRPr lang="en-US"/>
          </a:p>
        </p:txBody>
      </p:sp>
    </p:spTree>
    <p:extLst>
      <p:ext uri="{BB962C8B-B14F-4D97-AF65-F5344CB8AC3E}">
        <p14:creationId xmlns:p14="http://schemas.microsoft.com/office/powerpoint/2010/main" val="36464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6FDFA-6A0A-4704-B32A-F855B9B8924E}" type="slidenum">
              <a:rPr lang="en-US"/>
              <a:t>18</a:t>
            </a:fld>
            <a:endParaRPr lang="en-US"/>
          </a:p>
        </p:txBody>
      </p:sp>
    </p:spTree>
    <p:extLst>
      <p:ext uri="{BB962C8B-B14F-4D97-AF65-F5344CB8AC3E}">
        <p14:creationId xmlns:p14="http://schemas.microsoft.com/office/powerpoint/2010/main" val="3944818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https://youtu.be/A8gcGaIzqIw</a:t>
            </a:r>
            <a:endParaRPr lang="en-US">
              <a:hlinkClick r:id="rId3"/>
            </a:endParaRPr>
          </a:p>
        </p:txBody>
      </p:sp>
      <p:sp>
        <p:nvSpPr>
          <p:cNvPr id="4" name="Slide Number Placeholder 3"/>
          <p:cNvSpPr>
            <a:spLocks noGrp="1"/>
          </p:cNvSpPr>
          <p:nvPr>
            <p:ph type="sldNum" sz="quarter" idx="10"/>
          </p:nvPr>
        </p:nvSpPr>
        <p:spPr/>
        <p:txBody>
          <a:bodyPr/>
          <a:lstStyle/>
          <a:p>
            <a:fld id="{29B6FDFA-6A0A-4704-B32A-F855B9B8924E}" type="slidenum">
              <a:rPr lang="en-US"/>
              <a:t>19</a:t>
            </a:fld>
            <a:endParaRPr lang="en-US"/>
          </a:p>
        </p:txBody>
      </p:sp>
    </p:spTree>
    <p:extLst>
      <p:ext uri="{BB962C8B-B14F-4D97-AF65-F5344CB8AC3E}">
        <p14:creationId xmlns:p14="http://schemas.microsoft.com/office/powerpoint/2010/main" val="2893331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https://www.youtube.com/watch?v=90CkXVF-Q8M</a:t>
            </a:r>
            <a:endParaRPr lang="en-US">
              <a:hlinkClick r:id="rId3"/>
            </a:endParaRPr>
          </a:p>
        </p:txBody>
      </p:sp>
      <p:sp>
        <p:nvSpPr>
          <p:cNvPr id="4" name="Slide Number Placeholder 3"/>
          <p:cNvSpPr>
            <a:spLocks noGrp="1"/>
          </p:cNvSpPr>
          <p:nvPr>
            <p:ph type="sldNum" sz="quarter" idx="10"/>
          </p:nvPr>
        </p:nvSpPr>
        <p:spPr/>
        <p:txBody>
          <a:bodyPr/>
          <a:lstStyle/>
          <a:p>
            <a:fld id="{29B6FDFA-6A0A-4704-B32A-F855B9B8924E}" type="slidenum">
              <a:rPr lang="en-US"/>
              <a:t>20</a:t>
            </a:fld>
            <a:endParaRPr lang="en-US"/>
          </a:p>
        </p:txBody>
      </p:sp>
    </p:spTree>
    <p:extLst>
      <p:ext uri="{BB962C8B-B14F-4D97-AF65-F5344CB8AC3E}">
        <p14:creationId xmlns:p14="http://schemas.microsoft.com/office/powerpoint/2010/main" val="43804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6FDFA-6A0A-4704-B32A-F855B9B8924E}" type="slidenum">
              <a:rPr lang="en-US"/>
              <a:t>3</a:t>
            </a:fld>
            <a:endParaRPr lang="en-US"/>
          </a:p>
        </p:txBody>
      </p:sp>
    </p:spTree>
    <p:extLst>
      <p:ext uri="{BB962C8B-B14F-4D97-AF65-F5344CB8AC3E}">
        <p14:creationId xmlns:p14="http://schemas.microsoft.com/office/powerpoint/2010/main" val="355361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6FDFA-6A0A-4704-B32A-F855B9B8924E}" type="slidenum">
              <a:rPr lang="en-US"/>
              <a:t>4</a:t>
            </a:fld>
            <a:endParaRPr lang="en-US"/>
          </a:p>
        </p:txBody>
      </p:sp>
    </p:spTree>
    <p:extLst>
      <p:ext uri="{BB962C8B-B14F-4D97-AF65-F5344CB8AC3E}">
        <p14:creationId xmlns:p14="http://schemas.microsoft.com/office/powerpoint/2010/main" val="413545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6FDFA-6A0A-4704-B32A-F855B9B8924E}" type="slidenum">
              <a:rPr lang="en-US"/>
              <a:t>5</a:t>
            </a:fld>
            <a:endParaRPr lang="en-US"/>
          </a:p>
        </p:txBody>
      </p:sp>
    </p:spTree>
    <p:extLst>
      <p:ext uri="{BB962C8B-B14F-4D97-AF65-F5344CB8AC3E}">
        <p14:creationId xmlns:p14="http://schemas.microsoft.com/office/powerpoint/2010/main" val="106211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6FDFA-6A0A-4704-B32A-F855B9B8924E}" type="slidenum">
              <a:rPr lang="en-US"/>
              <a:t>6</a:t>
            </a:fld>
            <a:endParaRPr lang="en-US"/>
          </a:p>
        </p:txBody>
      </p:sp>
    </p:spTree>
    <p:extLst>
      <p:ext uri="{BB962C8B-B14F-4D97-AF65-F5344CB8AC3E}">
        <p14:creationId xmlns:p14="http://schemas.microsoft.com/office/powerpoint/2010/main" val="2302231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https://upload.wikimedia.org/wikipedia/commons/3/35/India_climatic_disaster_risk_map_en.svg</a:t>
            </a:r>
            <a:endParaRPr lang="en-US">
              <a:hlinkClick r:id="rId3"/>
            </a:endParaRPr>
          </a:p>
        </p:txBody>
      </p:sp>
      <p:sp>
        <p:nvSpPr>
          <p:cNvPr id="4" name="Slide Number Placeholder 3"/>
          <p:cNvSpPr>
            <a:spLocks noGrp="1"/>
          </p:cNvSpPr>
          <p:nvPr>
            <p:ph type="sldNum" sz="quarter" idx="10"/>
          </p:nvPr>
        </p:nvSpPr>
        <p:spPr/>
        <p:txBody>
          <a:bodyPr/>
          <a:lstStyle/>
          <a:p>
            <a:fld id="{29B6FDFA-6A0A-4704-B32A-F855B9B8924E}" type="slidenum">
              <a:rPr lang="en-US"/>
              <a:t>7</a:t>
            </a:fld>
            <a:endParaRPr lang="en-US"/>
          </a:p>
        </p:txBody>
      </p:sp>
    </p:spTree>
    <p:extLst>
      <p:ext uri="{BB962C8B-B14F-4D97-AF65-F5344CB8AC3E}">
        <p14:creationId xmlns:p14="http://schemas.microsoft.com/office/powerpoint/2010/main" val="392569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6FDFA-6A0A-4704-B32A-F855B9B8924E}" type="slidenum">
              <a:rPr lang="en-US"/>
              <a:t>8</a:t>
            </a:fld>
            <a:endParaRPr lang="en-US"/>
          </a:p>
        </p:txBody>
      </p:sp>
    </p:spTree>
    <p:extLst>
      <p:ext uri="{BB962C8B-B14F-4D97-AF65-F5344CB8AC3E}">
        <p14:creationId xmlns:p14="http://schemas.microsoft.com/office/powerpoint/2010/main" val="176986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6FDFA-6A0A-4704-B32A-F855B9B8924E}" type="slidenum">
              <a:rPr lang="en-US"/>
              <a:t>9</a:t>
            </a:fld>
            <a:endParaRPr lang="en-US"/>
          </a:p>
        </p:txBody>
      </p:sp>
    </p:spTree>
    <p:extLst>
      <p:ext uri="{BB962C8B-B14F-4D97-AF65-F5344CB8AC3E}">
        <p14:creationId xmlns:p14="http://schemas.microsoft.com/office/powerpoint/2010/main" val="32861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https://youtu.be</a:t>
            </a:r>
            <a:r>
              <a:rPr lang="EN-US">
                <a:hlinkClick r:id="rId3"/>
              </a:rPr>
              <a:t>/ </a:t>
            </a:r>
            <a:r>
              <a:rPr lang="en-US">
                <a:hlinkClick r:id="rId3"/>
              </a:rPr>
              <a:t>DbQL804QXMk</a:t>
            </a:r>
          </a:p>
        </p:txBody>
      </p:sp>
      <p:sp>
        <p:nvSpPr>
          <p:cNvPr id="4" name="Slide Number Placeholder 3"/>
          <p:cNvSpPr>
            <a:spLocks noGrp="1"/>
          </p:cNvSpPr>
          <p:nvPr>
            <p:ph type="sldNum" sz="quarter" idx="10"/>
          </p:nvPr>
        </p:nvSpPr>
        <p:spPr/>
        <p:txBody>
          <a:bodyPr/>
          <a:lstStyle/>
          <a:p>
            <a:fld id="{29B6FDFA-6A0A-4704-B32A-F855B9B8924E}" type="slidenum">
              <a:rPr lang="en-US"/>
              <a:t>10</a:t>
            </a:fld>
            <a:endParaRPr lang="en-US"/>
          </a:p>
        </p:txBody>
      </p:sp>
    </p:spTree>
    <p:extLst>
      <p:ext uri="{BB962C8B-B14F-4D97-AF65-F5344CB8AC3E}">
        <p14:creationId xmlns:p14="http://schemas.microsoft.com/office/powerpoint/2010/main" val="4032573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10/31/2016</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10/31/2016</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7200" b="1">
                <a:solidFill>
                  <a:srgbClr val="B76F0B"/>
                </a:solidFill>
                <a:latin typeface="Times New Roman"/>
              </a:rPr>
              <a:t>I N D I A </a:t>
            </a:r>
            <a:endParaRPr lang="en-US" sz="7200" b="1">
              <a:solidFill>
                <a:srgbClr val="B76F0B"/>
              </a:solidFill>
              <a:latin typeface="Times New Roman"/>
            </a:endParaRPr>
          </a:p>
        </p:txBody>
      </p:sp>
      <p:sp>
        <p:nvSpPr>
          <p:cNvPr id="3" name="Subtitle 2"/>
          <p:cNvSpPr>
            <a:spLocks noGrp="1"/>
          </p:cNvSpPr>
          <p:nvPr>
            <p:ph type="subTitle" idx="1"/>
          </p:nvPr>
        </p:nvSpPr>
        <p:spPr>
          <a:xfrm>
            <a:off x="3668371" y="4810125"/>
            <a:ext cx="8144134" cy="1117687"/>
          </a:xfrm>
        </p:spPr>
        <p:txBody>
          <a:bodyPr vert="horz" lIns="91440" tIns="45720" rIns="91440" bIns="45720" rtlCol="0" anchor="t">
            <a:normAutofit/>
          </a:bodyPr>
          <a:lstStyle/>
          <a:p>
            <a:pPr algn="ctr"/>
            <a:r>
              <a:rPr lang="EN-US" sz="4000" b="1">
                <a:solidFill>
                  <a:srgbClr val="000000"/>
                </a:solidFill>
                <a:latin typeface="Times New Roman"/>
              </a:rPr>
              <a:t>CLIMATE CHANGE </a:t>
            </a:r>
            <a:endParaRPr lang="en-US" sz="4000" b="1">
              <a:solidFill>
                <a:srgbClr val="000000"/>
              </a:solidFill>
              <a:latin typeface="Times New Roman"/>
            </a:endParaRPr>
          </a:p>
          <a:p>
            <a:r>
              <a:rPr lang="EN-US" sz="2400" b="1" err="1">
                <a:solidFill>
                  <a:srgbClr val="000000"/>
                </a:solidFill>
                <a:latin typeface="Times New Roman"/>
              </a:rPr>
              <a:t>Fayza</a:t>
            </a:r>
            <a:r>
              <a:rPr lang="EN-US" sz="2400" b="1">
                <a:solidFill>
                  <a:srgbClr val="000000"/>
                </a:solidFill>
                <a:latin typeface="Times New Roman"/>
              </a:rPr>
              <a:t> </a:t>
            </a:r>
            <a:r>
              <a:rPr lang="EN-US" sz="2400" b="1" err="1">
                <a:solidFill>
                  <a:srgbClr val="000000"/>
                </a:solidFill>
                <a:latin typeface="Times New Roman"/>
              </a:rPr>
              <a:t>Houssain</a:t>
            </a:r>
            <a:r>
              <a:rPr lang="EN-US" sz="2400" b="1">
                <a:solidFill>
                  <a:srgbClr val="000000"/>
                </a:solidFill>
                <a:latin typeface="Times New Roman"/>
              </a:rPr>
              <a:t>, </a:t>
            </a:r>
            <a:r>
              <a:rPr lang="EN-US" sz="2400" b="1" err="1">
                <a:solidFill>
                  <a:srgbClr val="000000"/>
                </a:solidFill>
                <a:latin typeface="Times New Roman"/>
              </a:rPr>
              <a:t>Asmaa</a:t>
            </a:r>
            <a:r>
              <a:rPr lang="EN-US" sz="2400" b="1">
                <a:solidFill>
                  <a:srgbClr val="000000"/>
                </a:solidFill>
                <a:latin typeface="Times New Roman"/>
              </a:rPr>
              <a:t> </a:t>
            </a:r>
            <a:r>
              <a:rPr lang="EN-US" sz="2400" b="1" err="1">
                <a:solidFill>
                  <a:srgbClr val="000000"/>
                </a:solidFill>
                <a:latin typeface="Times New Roman"/>
              </a:rPr>
              <a:t>bykbane</a:t>
            </a:r>
            <a:r>
              <a:rPr lang="EN-US" sz="2400" b="1">
                <a:solidFill>
                  <a:srgbClr val="000000"/>
                </a:solidFill>
                <a:latin typeface="Times New Roman"/>
              </a:rPr>
              <a:t>, Vincent Chen</a:t>
            </a:r>
            <a:endParaRPr lang="en-US" sz="2400" b="1">
              <a:solidFill>
                <a:srgbClr val="0070C0"/>
              </a:solidFill>
              <a:latin typeface="Times New Roman"/>
            </a:endParaRPr>
          </a:p>
        </p:txBody>
      </p:sp>
    </p:spTree>
    <p:extLst>
      <p:ext uri="{BB962C8B-B14F-4D97-AF65-F5344CB8AC3E}">
        <p14:creationId xmlns:p14="http://schemas.microsoft.com/office/powerpoint/2010/main" val="4144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752475"/>
            <a:ext cx="9613900" cy="1081088"/>
          </a:xfrm>
        </p:spPr>
        <p:txBody>
          <a:bodyPr>
            <a:normAutofit fontScale="90000"/>
          </a:bodyPr>
          <a:lstStyle/>
          <a:p>
            <a:br>
              <a:rPr lang="en-US" b="1">
                <a:latin typeface="Times New Roman"/>
              </a:rPr>
            </a:br>
            <a:br>
              <a:rPr lang="en-US"/>
            </a:br>
            <a:endParaRPr lang="en-US"/>
          </a:p>
        </p:txBody>
      </p:sp>
      <p:sp>
        <p:nvSpPr>
          <p:cNvPr id="6" name="Content Placeholder 5"/>
          <p:cNvSpPr>
            <a:spLocks noGrp="1"/>
          </p:cNvSpPr>
          <p:nvPr>
            <p:ph idx="4294967295"/>
          </p:nvPr>
        </p:nvSpPr>
        <p:spPr>
          <a:xfrm>
            <a:off x="304800" y="2009775"/>
            <a:ext cx="11887200" cy="4692650"/>
          </a:xfrm>
        </p:spPr>
        <p:txBody>
          <a:bodyPr vert="horz" lIns="91440" tIns="45720" rIns="91440" bIns="45720" rtlCol="0" anchor="t">
            <a:normAutofit/>
          </a:bodyPr>
          <a:lstStyle/>
          <a:p>
            <a:pPr marL="0" indent="0">
              <a:buNone/>
            </a:pPr>
            <a:br>
              <a:rPr lang="en-US" sz="2000">
                <a:latin typeface="Times New Roman"/>
              </a:rPr>
            </a:br>
            <a:endParaRPr lang="en-US" sz="2000">
              <a:latin typeface="Times New Roman"/>
            </a:endParaRPr>
          </a:p>
          <a:p>
            <a:pPr marL="0" indent="0">
              <a:buNone/>
            </a:pPr>
            <a:endParaRPr lang="en-US" sz="2000">
              <a:latin typeface="Times New Roman"/>
            </a:endParaRPr>
          </a:p>
          <a:p>
            <a:pPr marL="0" indent="0">
              <a:buNone/>
            </a:pPr>
            <a:endParaRPr lang="EN-US" sz="2000">
              <a:latin typeface="Times New Roman"/>
            </a:endParaRPr>
          </a:p>
          <a:p>
            <a:pPr marL="0" indent="0">
              <a:buNone/>
            </a:pPr>
            <a:endParaRPr lang="en-US" sz="2000">
              <a:latin typeface="Times New Roman"/>
            </a:endParaRPr>
          </a:p>
          <a:p>
            <a:pPr marL="0" indent="0">
              <a:buNone/>
            </a:pPr>
            <a:endParaRPr lang="en-US" sz="2000">
              <a:latin typeface="Times New Roman"/>
            </a:endParaRPr>
          </a:p>
          <a:p>
            <a:pPr marL="0" indent="0">
              <a:buNone/>
            </a:pPr>
            <a:endParaRPr lang="en-US" sz="2000">
              <a:latin typeface="Times New Roman"/>
            </a:endParaRPr>
          </a:p>
          <a:p>
            <a:pPr marL="0" indent="0">
              <a:buNone/>
            </a:pPr>
            <a:endParaRPr lang="en-US" sz="2000">
              <a:latin typeface="Times New Roman"/>
            </a:endParaRPr>
          </a:p>
          <a:p>
            <a:pPr marL="0" indent="0">
              <a:buNone/>
            </a:pPr>
            <a:endParaRPr lang="en-US" sz="2000">
              <a:latin typeface="Times New Roman"/>
            </a:endParaRPr>
          </a:p>
          <a:p>
            <a:pPr marL="0" indent="0">
              <a:buNone/>
            </a:pPr>
            <a:endParaRPr lang="EN-US" sz="2000">
              <a:latin typeface="Times New Roman"/>
            </a:endParaRPr>
          </a:p>
        </p:txBody>
      </p:sp>
      <p:pic>
        <p:nvPicPr>
          <p:cNvPr id="2" name="Picture 1" descr="rtr2gvzw.jpg"/>
          <p:cNvPicPr>
            <a:picLocks noChangeAspect="1"/>
          </p:cNvPicPr>
          <p:nvPr/>
        </p:nvPicPr>
        <p:blipFill>
          <a:blip r:embed="rId3"/>
          <a:stretch>
            <a:fillRect/>
          </a:stretch>
        </p:blipFill>
        <p:spPr>
          <a:xfrm>
            <a:off x="0" y="-65088"/>
            <a:ext cx="12241213" cy="6972859"/>
          </a:xfrm>
          <a:prstGeom prst="rect">
            <a:avLst/>
          </a:prstGeom>
        </p:spPr>
      </p:pic>
    </p:spTree>
    <p:extLst>
      <p:ext uri="{BB962C8B-B14F-4D97-AF65-F5344CB8AC3E}">
        <p14:creationId xmlns:p14="http://schemas.microsoft.com/office/powerpoint/2010/main" val="349569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a:solidFill>
                  <a:srgbClr val="F09415"/>
                </a:solidFill>
                <a:latin typeface="Times New Roman"/>
              </a:rPr>
              <a:t>Recent climatic disasters in India due to global warming</a:t>
            </a:r>
          </a:p>
        </p:txBody>
      </p:sp>
      <p:sp>
        <p:nvSpPr>
          <p:cNvPr id="7" name="Content Placeholder 6"/>
          <p:cNvSpPr>
            <a:spLocks noGrp="1"/>
          </p:cNvSpPr>
          <p:nvPr>
            <p:ph idx="1"/>
          </p:nvPr>
        </p:nvSpPr>
        <p:spPr>
          <a:xfrm>
            <a:off x="30163" y="2076164"/>
            <a:ext cx="12138025" cy="4738974"/>
          </a:xfrm>
        </p:spPr>
        <p:txBody>
          <a:bodyPr vert="horz" lIns="91440" tIns="45720" rIns="91440" bIns="45720" rtlCol="0" anchor="t">
            <a:normAutofit fontScale="92500" lnSpcReduction="10000"/>
          </a:bodyPr>
          <a:lstStyle/>
          <a:p>
            <a:pPr marL="0" indent="0" algn="ctr">
              <a:buNone/>
            </a:pPr>
            <a:r>
              <a:rPr lang="EN-US" sz="4000" b="1">
                <a:solidFill>
                  <a:srgbClr val="0070C0"/>
                </a:solidFill>
                <a:latin typeface="Times New Roman"/>
              </a:rPr>
              <a:t>Droughts</a:t>
            </a:r>
            <a:r>
              <a:rPr lang="EN-US" sz="4000">
                <a:solidFill>
                  <a:srgbClr val="FFFFFF"/>
                </a:solidFill>
                <a:latin typeface="Times New Roman"/>
              </a:rPr>
              <a:t> </a:t>
            </a:r>
            <a:endParaRPr lang="EN-US" sz="2800">
              <a:latin typeface="Times New Roman"/>
            </a:endParaRPr>
          </a:p>
          <a:p>
            <a:pPr algn="just"/>
            <a:r>
              <a:rPr lang="EN-US" sz="2800">
                <a:solidFill>
                  <a:srgbClr val="000000"/>
                </a:solidFill>
                <a:latin typeface="Times New Roman"/>
              </a:rPr>
              <a:t> The process of global warming has such an impact on the climate that it increases the severity of precipitation at one time, and minimizes it in the other. Therefore, this process has resulted in severe drought like conditions in India, with tens of millions of deaths resulting from it in the past few centuries. </a:t>
            </a:r>
            <a:endParaRPr lang="en-US" sz="2800">
              <a:solidFill>
                <a:srgbClr val="000000"/>
              </a:solidFill>
              <a:latin typeface="Times New Roman"/>
            </a:endParaRPr>
          </a:p>
          <a:p>
            <a:pPr algn="just"/>
            <a:endParaRPr lang="en-US" sz="2800">
              <a:latin typeface="Times New Roman"/>
            </a:endParaRPr>
          </a:p>
          <a:p>
            <a:pPr algn="just"/>
            <a:r>
              <a:rPr lang="EN-US" sz="2800">
                <a:solidFill>
                  <a:srgbClr val="000000"/>
                </a:solidFill>
                <a:latin typeface="Times New Roman"/>
              </a:rPr>
              <a:t> India depends heavily on prolonged and optimum monsoons for its agricultural productivity, failure of which results in the decreased crop productivity, leading to droughts.  </a:t>
            </a:r>
            <a:endParaRPr lang="en-US" sz="2800">
              <a:solidFill>
                <a:srgbClr val="000000"/>
              </a:solidFill>
              <a:latin typeface="Times New Roman"/>
            </a:endParaRPr>
          </a:p>
          <a:p>
            <a:pPr algn="just"/>
            <a:endParaRPr lang="en-US" sz="2800">
              <a:latin typeface="Times New Roman"/>
            </a:endParaRPr>
          </a:p>
          <a:p>
            <a:pPr algn="just"/>
            <a:r>
              <a:rPr lang="EN-US" sz="2800">
                <a:solidFill>
                  <a:srgbClr val="000000"/>
                </a:solidFill>
                <a:latin typeface="Times New Roman"/>
              </a:rPr>
              <a:t>Of the total agricultural land in India, about 68% is prone to drought of which 33% is chronically drought prone, receiving rainfall of less than 750mm per year. </a:t>
            </a:r>
            <a:endParaRPr lang="en-US" sz="2800">
              <a:solidFill>
                <a:srgbClr val="000000"/>
              </a:solidFill>
              <a:latin typeface="Times New Roman"/>
            </a:endParaRPr>
          </a:p>
          <a:p>
            <a:pPr algn="just"/>
            <a:endParaRPr lang="EN-US" sz="2800">
              <a:latin typeface="Times New Roman"/>
            </a:endParaRPr>
          </a:p>
        </p:txBody>
      </p:sp>
    </p:spTree>
    <p:extLst>
      <p:ext uri="{BB962C8B-B14F-4D97-AF65-F5344CB8AC3E}">
        <p14:creationId xmlns:p14="http://schemas.microsoft.com/office/powerpoint/2010/main" val="188358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752475"/>
            <a:ext cx="9613900" cy="1081088"/>
          </a:xfrm>
        </p:spPr>
        <p:txBody>
          <a:bodyPr>
            <a:normAutofit fontScale="90000"/>
          </a:bodyPr>
          <a:lstStyle/>
          <a:p>
            <a:br>
              <a:rPr lang="en-US" b="1">
                <a:latin typeface="Times New Roman"/>
              </a:rPr>
            </a:br>
            <a:br>
              <a:rPr lang="en-US"/>
            </a:br>
            <a:endParaRPr lang="en-US"/>
          </a:p>
        </p:txBody>
      </p:sp>
      <p:pic>
        <p:nvPicPr>
          <p:cNvPr id="2" name="Picture 1" descr="s32_RTR156JY.jpg"/>
          <p:cNvPicPr>
            <a:picLocks noChangeAspect="1"/>
          </p:cNvPicPr>
          <p:nvPr/>
        </p:nvPicPr>
        <p:blipFill>
          <a:blip r:embed="rId3"/>
          <a:stretch>
            <a:fillRect/>
          </a:stretch>
        </p:blipFill>
        <p:spPr>
          <a:xfrm>
            <a:off x="0" y="0"/>
            <a:ext cx="12207675" cy="7518400"/>
          </a:xfrm>
          <a:prstGeom prst="rect">
            <a:avLst/>
          </a:prstGeom>
        </p:spPr>
      </p:pic>
    </p:spTree>
    <p:extLst>
      <p:ext uri="{BB962C8B-B14F-4D97-AF65-F5344CB8AC3E}">
        <p14:creationId xmlns:p14="http://schemas.microsoft.com/office/powerpoint/2010/main" val="53990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a:solidFill>
                  <a:srgbClr val="F09415"/>
                </a:solidFill>
                <a:latin typeface="Times New Roman"/>
              </a:rPr>
              <a:t>Recent climatic disasters in India due to global warming</a:t>
            </a:r>
          </a:p>
        </p:txBody>
      </p:sp>
      <p:sp>
        <p:nvSpPr>
          <p:cNvPr id="7" name="Content Placeholder 6"/>
          <p:cNvSpPr>
            <a:spLocks noGrp="1"/>
          </p:cNvSpPr>
          <p:nvPr>
            <p:ph idx="1"/>
          </p:nvPr>
        </p:nvSpPr>
        <p:spPr>
          <a:xfrm>
            <a:off x="30163" y="2076164"/>
            <a:ext cx="12138025" cy="4738974"/>
          </a:xfrm>
        </p:spPr>
        <p:txBody>
          <a:bodyPr vert="horz" lIns="91440" tIns="45720" rIns="91440" bIns="45720" rtlCol="0" anchor="t">
            <a:normAutofit fontScale="92500" lnSpcReduction="10000"/>
          </a:bodyPr>
          <a:lstStyle/>
          <a:p>
            <a:pPr marL="0" indent="0" algn="ctr">
              <a:buNone/>
            </a:pPr>
            <a:r>
              <a:rPr lang="EN-US" sz="4000">
                <a:solidFill>
                  <a:srgbClr val="0070C0"/>
                </a:solidFill>
                <a:latin typeface="Times New Roman"/>
              </a:rPr>
              <a:t>CYCLONES </a:t>
            </a:r>
          </a:p>
          <a:p>
            <a:r>
              <a:rPr lang="EN-US" sz="2800">
                <a:solidFill>
                  <a:srgbClr val="000000"/>
                </a:solidFill>
                <a:latin typeface="Times New Roman"/>
              </a:rPr>
              <a:t>As a result of global warming, the average number of Category 4 and 5 hurricanes per year has increased over the past 30 years. India has an 800 km coastline, and is therefore very susceptible to cyclonic activity. </a:t>
            </a:r>
            <a:endParaRPr lang="en-US" sz="2800">
              <a:solidFill>
                <a:srgbClr val="000000"/>
              </a:solidFill>
              <a:latin typeface="Times New Roman"/>
            </a:endParaRPr>
          </a:p>
          <a:p>
            <a:r>
              <a:rPr lang="EN-US" sz="2800">
                <a:solidFill>
                  <a:srgbClr val="000000"/>
                </a:solidFill>
                <a:latin typeface="Times New Roman"/>
              </a:rPr>
              <a:t>Cyclones have been observed to be more frequent in the Bay of Bengal than the Arabian Sea. </a:t>
            </a:r>
            <a:endParaRPr lang="en-US" sz="2800">
              <a:solidFill>
                <a:srgbClr val="000000"/>
              </a:solidFill>
              <a:latin typeface="Times New Roman"/>
            </a:endParaRPr>
          </a:p>
          <a:p>
            <a:r>
              <a:rPr lang="EN-US" sz="2800">
                <a:solidFill>
                  <a:srgbClr val="000000"/>
                </a:solidFill>
                <a:latin typeface="Times New Roman"/>
              </a:rPr>
              <a:t>The National Institute of Oceanography (NIO), under the Council of Scientific and Industrial Research (CSIR), Government of India, researched on the impacts of climate change on sea level, and concluded that an increased occurrence of cyclones in the Bay of Bengal, particularly in the post-monsoon period, along with increased maximum wind speeds associated with cyclones and a greater number of high surges under climate change has been observed. In addition, the strength of tropical cyclones, which represent a threat to the eastern coast of India and to Bangladesh, is also likely to increase. </a:t>
            </a:r>
          </a:p>
          <a:p>
            <a:endParaRPr lang="en-US" sz="2800">
              <a:latin typeface="Times New Roman"/>
            </a:endParaRPr>
          </a:p>
        </p:txBody>
      </p:sp>
    </p:spTree>
    <p:extLst>
      <p:ext uri="{BB962C8B-B14F-4D97-AF65-F5344CB8AC3E}">
        <p14:creationId xmlns:p14="http://schemas.microsoft.com/office/powerpoint/2010/main" val="13038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752475"/>
            <a:ext cx="9613900" cy="1081088"/>
          </a:xfrm>
        </p:spPr>
        <p:txBody>
          <a:bodyPr>
            <a:normAutofit fontScale="90000"/>
          </a:bodyPr>
          <a:lstStyle/>
          <a:p>
            <a:br>
              <a:rPr lang="en-US" b="1">
                <a:latin typeface="Times New Roman"/>
              </a:rPr>
            </a:br>
            <a:br>
              <a:rPr lang="en-US"/>
            </a:br>
            <a:endParaRPr lang="en-US"/>
          </a:p>
        </p:txBody>
      </p:sp>
      <p:pic>
        <p:nvPicPr>
          <p:cNvPr id="3" name="Picture 2" descr="image[5].png"/>
          <p:cNvPicPr>
            <a:picLocks noChangeAspect="1"/>
          </p:cNvPicPr>
          <p:nvPr/>
        </p:nvPicPr>
        <p:blipFill>
          <a:blip r:embed="rId3"/>
          <a:stretch>
            <a:fillRect/>
          </a:stretch>
        </p:blipFill>
        <p:spPr>
          <a:xfrm>
            <a:off x="15875" y="0"/>
            <a:ext cx="12273501" cy="6873875"/>
          </a:xfrm>
          <a:prstGeom prst="rect">
            <a:avLst/>
          </a:prstGeom>
        </p:spPr>
      </p:pic>
    </p:spTree>
    <p:extLst>
      <p:ext uri="{BB962C8B-B14F-4D97-AF65-F5344CB8AC3E}">
        <p14:creationId xmlns:p14="http://schemas.microsoft.com/office/powerpoint/2010/main" val="318053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09415"/>
                </a:solidFill>
                <a:latin typeface="Times New Roman"/>
              </a:rPr>
              <a:t>INDIA:</a:t>
            </a:r>
            <a:r>
              <a:rPr lang="EN-US" b="1">
                <a:solidFill>
                  <a:srgbClr val="00B0F0"/>
                </a:solidFill>
                <a:latin typeface="Times New Roman"/>
              </a:rPr>
              <a:t> Climate Change Impacts</a:t>
            </a:r>
          </a:p>
        </p:txBody>
      </p:sp>
      <p:sp>
        <p:nvSpPr>
          <p:cNvPr id="5" name="Content Placeholder 4"/>
          <p:cNvSpPr>
            <a:spLocks noGrp="1"/>
          </p:cNvSpPr>
          <p:nvPr>
            <p:ph idx="1"/>
          </p:nvPr>
        </p:nvSpPr>
        <p:spPr>
          <a:xfrm>
            <a:off x="254" y="1952625"/>
            <a:ext cx="12099671" cy="4819650"/>
          </a:xfrm>
        </p:spPr>
        <p:txBody>
          <a:bodyPr vert="horz" lIns="91440" tIns="45720" rIns="91440" bIns="45720" rtlCol="0" anchor="t">
            <a:normAutofit fontScale="92500" lnSpcReduction="20000"/>
          </a:bodyPr>
          <a:lstStyle/>
          <a:p>
            <a:r>
              <a:rPr lang="EN-US" b="1">
                <a:solidFill>
                  <a:srgbClr val="000000"/>
                </a:solidFill>
                <a:latin typeface="Times New Roman"/>
              </a:rPr>
              <a:t>Groundwater</a:t>
            </a:r>
            <a:r>
              <a:rPr lang="EN-US">
                <a:solidFill>
                  <a:srgbClr val="000000"/>
                </a:solidFill>
                <a:latin typeface="Times New Roman"/>
              </a:rPr>
              <a:t> </a:t>
            </a:r>
            <a:endParaRPr lang="en-US">
              <a:solidFill>
                <a:srgbClr val="000000"/>
              </a:solidFill>
              <a:latin typeface="Times New Roman"/>
            </a:endParaRPr>
          </a:p>
          <a:p>
            <a:pPr marL="0" indent="0">
              <a:buNone/>
            </a:pPr>
            <a:r>
              <a:rPr lang="EN-US">
                <a:solidFill>
                  <a:srgbClr val="000000"/>
                </a:solidFill>
                <a:latin typeface="Times New Roman"/>
              </a:rPr>
              <a:t>  </a:t>
            </a:r>
            <a:r>
              <a:rPr lang="EN-US" sz="2000">
                <a:solidFill>
                  <a:srgbClr val="000000"/>
                </a:solidFill>
                <a:latin typeface="Times New Roman"/>
              </a:rPr>
              <a:t>More than 60% of India’s agriculture is rain-fed, making the country highly dependent on groundwater.Even without climate change, 15% of India’s groundwater resources are overexploited.</a:t>
            </a:r>
            <a:r>
              <a:rPr lang="EN-US" sz="2000">
                <a:latin typeface="Times New Roman"/>
              </a:rPr>
              <a:t> </a:t>
            </a:r>
            <a:r>
              <a:rPr lang="EN-US">
                <a:latin typeface="Times New Roman"/>
              </a:rPr>
              <a:t> </a:t>
            </a:r>
            <a:endParaRPr lang="en-US">
              <a:latin typeface="Times New Roman"/>
            </a:endParaRPr>
          </a:p>
          <a:p>
            <a:pPr marL="0" indent="0">
              <a:buNone/>
            </a:pPr>
            <a:endParaRPr lang="en-US">
              <a:latin typeface="Times New Roman"/>
            </a:endParaRPr>
          </a:p>
          <a:p>
            <a:r>
              <a:rPr lang="EN-US" b="1">
                <a:solidFill>
                  <a:srgbClr val="000000"/>
                </a:solidFill>
                <a:latin typeface="Times New Roman"/>
              </a:rPr>
              <a:t>Glacier Melt</a:t>
            </a:r>
            <a:endParaRPr lang="EN-US" b="1">
              <a:latin typeface="Times New Roman"/>
            </a:endParaRPr>
          </a:p>
          <a:p>
            <a:pPr marL="0" indent="0">
              <a:buNone/>
            </a:pPr>
            <a:r>
              <a:rPr lang="EN-US" sz="2000">
                <a:solidFill>
                  <a:srgbClr val="000000"/>
                </a:solidFill>
                <a:latin typeface="Times New Roman"/>
              </a:rPr>
              <a:t>   At 2.5°C warming, melting glaciers and the loss of snow cover over the Himalayas are expected to threaten the stability and reliability of northern India’s primarily glacier-fed rivers, particularly the Indus and the Brahmaputra.  The Ganges will be less dependent on melt water due to high annual rainfall downstream during the monsoon season.</a:t>
            </a:r>
            <a:endParaRPr lang="en-US" sz="2000">
              <a:solidFill>
                <a:srgbClr val="000000"/>
              </a:solidFill>
              <a:latin typeface="Times New Roman"/>
            </a:endParaRPr>
          </a:p>
          <a:p>
            <a:pPr marL="0" indent="0">
              <a:buNone/>
            </a:pPr>
            <a:endParaRPr lang="en-US" sz="2000">
              <a:latin typeface="Times New Roman"/>
            </a:endParaRPr>
          </a:p>
          <a:p>
            <a:r>
              <a:rPr lang="EN-US" b="1">
                <a:solidFill>
                  <a:srgbClr val="000000"/>
                </a:solidFill>
                <a:latin typeface="Times New Roman"/>
              </a:rPr>
              <a:t>Sea level rise</a:t>
            </a:r>
            <a:endParaRPr lang="en-US" b="1">
              <a:solidFill>
                <a:srgbClr val="000000"/>
              </a:solidFill>
              <a:latin typeface="Times New Roman"/>
            </a:endParaRPr>
          </a:p>
          <a:p>
            <a:pPr marL="0" indent="0">
              <a:buNone/>
            </a:pPr>
            <a:r>
              <a:rPr lang="EN-US" sz="2000">
                <a:solidFill>
                  <a:srgbClr val="000000"/>
                </a:solidFill>
                <a:latin typeface="Times New Roman"/>
              </a:rPr>
              <a:t>  With India close to the equator, the sub-continent would see much higher rises in sea levels than higher latitudes.</a:t>
            </a:r>
          </a:p>
          <a:p>
            <a:pPr marL="0" indent="0">
              <a:buNone/>
            </a:pPr>
            <a:r>
              <a:rPr lang="EN-US" sz="2000">
                <a:solidFill>
                  <a:srgbClr val="000000"/>
                </a:solidFill>
                <a:latin typeface="Times New Roman"/>
              </a:rPr>
              <a:t>   Sea-level rise and storm surges would lead to saltwater intrusion in the coastal areas, impacting agriculture, degrading groundwater quality, contaminating drinking water, and possibly causing a rise in diarrhea cases and cholera outbreaks, as the cholera bacterium survives longer in saline water.</a:t>
            </a:r>
            <a:endParaRPr lang="en-US" sz="2000">
              <a:solidFill>
                <a:srgbClr val="000000"/>
              </a:solidFill>
              <a:latin typeface="Times New Roman"/>
            </a:endParaRPr>
          </a:p>
          <a:p>
            <a:pPr marL="0" indent="0">
              <a:buNone/>
            </a:pPr>
            <a:br>
              <a:rPr lang="en-US" b="1">
                <a:latin typeface="Times New Roman"/>
              </a:rPr>
            </a:br>
            <a:endParaRPr lang="en-US" b="1">
              <a:latin typeface="Times New Roman"/>
            </a:endParaRPr>
          </a:p>
          <a:p>
            <a:pPr marL="0" indent="0">
              <a:buNone/>
            </a:pPr>
            <a:endParaRPr lang="en-US" b="1">
              <a:latin typeface="Times New Roman"/>
            </a:endParaRPr>
          </a:p>
        </p:txBody>
      </p:sp>
    </p:spTree>
    <p:extLst>
      <p:ext uri="{BB962C8B-B14F-4D97-AF65-F5344CB8AC3E}">
        <p14:creationId xmlns:p14="http://schemas.microsoft.com/office/powerpoint/2010/main" val="275980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09415"/>
                </a:solidFill>
                <a:latin typeface="Times New Roman"/>
              </a:rPr>
              <a:t>INDIA:</a:t>
            </a:r>
            <a:r>
              <a:rPr lang="EN-US" b="1">
                <a:solidFill>
                  <a:srgbClr val="00B0F0"/>
                </a:solidFill>
                <a:latin typeface="Times New Roman"/>
              </a:rPr>
              <a:t> Climate Change Impacts</a:t>
            </a:r>
          </a:p>
        </p:txBody>
      </p:sp>
      <p:sp>
        <p:nvSpPr>
          <p:cNvPr id="5" name="Content Placeholder 4"/>
          <p:cNvSpPr>
            <a:spLocks noGrp="1"/>
          </p:cNvSpPr>
          <p:nvPr>
            <p:ph idx="1"/>
          </p:nvPr>
        </p:nvSpPr>
        <p:spPr>
          <a:xfrm>
            <a:off x="98425" y="2036763"/>
            <a:ext cx="12001500" cy="4734897"/>
          </a:xfrm>
        </p:spPr>
        <p:txBody>
          <a:bodyPr vert="horz" lIns="91440" tIns="45720" rIns="91440" bIns="45720" rtlCol="0" anchor="t">
            <a:normAutofit fontScale="92500" lnSpcReduction="20000"/>
          </a:bodyPr>
          <a:lstStyle/>
          <a:p>
            <a:r>
              <a:rPr lang="EN-US" b="1">
                <a:solidFill>
                  <a:srgbClr val="000000"/>
                </a:solidFill>
                <a:latin typeface="Times New Roman"/>
              </a:rPr>
              <a:t>Agriculture and food security</a:t>
            </a:r>
            <a:r>
              <a:rPr lang="EN-US">
                <a:solidFill>
                  <a:srgbClr val="000000"/>
                </a:solidFill>
                <a:latin typeface="Times New Roman"/>
              </a:rPr>
              <a:t> </a:t>
            </a:r>
            <a:endParaRPr lang="en-US">
              <a:solidFill>
                <a:srgbClr val="000000"/>
              </a:solidFill>
              <a:latin typeface="Times New Roman"/>
            </a:endParaRPr>
          </a:p>
          <a:p>
            <a:pPr marL="0" indent="0">
              <a:buNone/>
            </a:pPr>
            <a:r>
              <a:rPr lang="EN-US">
                <a:solidFill>
                  <a:srgbClr val="333333"/>
                </a:solidFill>
                <a:latin typeface="Times New Roman"/>
              </a:rPr>
              <a:t> </a:t>
            </a:r>
            <a:r>
              <a:rPr lang="EN-US" sz="2000">
                <a:solidFill>
                  <a:srgbClr val="333333"/>
                </a:solidFill>
                <a:latin typeface="Times New Roman"/>
              </a:rPr>
              <a:t> </a:t>
            </a:r>
            <a:r>
              <a:rPr lang="EN-US" sz="2000">
                <a:solidFill>
                  <a:srgbClr val="000000"/>
                </a:solidFill>
                <a:latin typeface="Times New Roman"/>
              </a:rPr>
              <a:t>Seasonal water scarcity, rising temperatures, and intrusion of sea water would threaten crop yields, jeopardizing the country’s food security.Under 2°C warming by the 2050s, the country may need to import more than twice the amount of food-grain.</a:t>
            </a:r>
            <a:endParaRPr lang="en-US" sz="2000">
              <a:solidFill>
                <a:srgbClr val="000000"/>
              </a:solidFill>
              <a:latin typeface="Times New Roman"/>
            </a:endParaRPr>
          </a:p>
          <a:p>
            <a:pPr marL="0" indent="0">
              <a:buNone/>
            </a:pPr>
            <a:endParaRPr lang="en-US" sz="2000">
              <a:latin typeface="Times New Roman"/>
            </a:endParaRPr>
          </a:p>
          <a:p>
            <a:r>
              <a:rPr lang="EN-US" b="1">
                <a:solidFill>
                  <a:srgbClr val="000000"/>
                </a:solidFill>
                <a:latin typeface="Times New Roman"/>
              </a:rPr>
              <a:t>Energy Security</a:t>
            </a:r>
            <a:endParaRPr lang="EN-US" b="1">
              <a:latin typeface="Times New Roman"/>
            </a:endParaRPr>
          </a:p>
          <a:p>
            <a:pPr marL="0" indent="0">
              <a:buNone/>
            </a:pPr>
            <a:r>
              <a:rPr lang="EN-US" sz="2000">
                <a:solidFill>
                  <a:srgbClr val="000000"/>
                </a:solidFill>
                <a:latin typeface="Times New Roman"/>
              </a:rPr>
              <a:t>  Climate-related impacts on water resources can undermine the two dominant forms of power generation in India - hydropower and thermal power generation - both of which depend on adequate water supplies to function effectively.</a:t>
            </a:r>
            <a:endParaRPr lang="en-US" sz="2000">
              <a:solidFill>
                <a:srgbClr val="000000"/>
              </a:solidFill>
              <a:latin typeface="Times New Roman"/>
            </a:endParaRPr>
          </a:p>
          <a:p>
            <a:pPr marL="0" indent="0">
              <a:buNone/>
            </a:pPr>
            <a:endParaRPr lang="en-US" sz="2000">
              <a:latin typeface="Times New Roman"/>
            </a:endParaRPr>
          </a:p>
          <a:p>
            <a:r>
              <a:rPr lang="EN-US" b="1">
                <a:solidFill>
                  <a:srgbClr val="000000"/>
                </a:solidFill>
                <a:latin typeface="Times New Roman"/>
              </a:rPr>
              <a:t>Water Security</a:t>
            </a:r>
            <a:endParaRPr lang="en-US" b="1">
              <a:solidFill>
                <a:srgbClr val="000000"/>
              </a:solidFill>
              <a:latin typeface="Times New Roman"/>
            </a:endParaRPr>
          </a:p>
          <a:p>
            <a:pPr marL="0" indent="0">
              <a:buNone/>
            </a:pPr>
            <a:r>
              <a:rPr lang="EN-US" sz="2000">
                <a:solidFill>
                  <a:srgbClr val="000000"/>
                </a:solidFill>
                <a:latin typeface="Times New Roman"/>
              </a:rPr>
              <a:t> Many parts of India are already experiencing water stress,  satisfying future demand for water will be a major challenge. Urbanization, population growth, economic development, and increasing demand for water from agriculture and industry are likely to aggravate the situation further.</a:t>
            </a:r>
            <a:endParaRPr lang="en-US" sz="2000">
              <a:solidFill>
                <a:srgbClr val="000000"/>
              </a:solidFill>
              <a:latin typeface="Times New Roman"/>
            </a:endParaRPr>
          </a:p>
          <a:p>
            <a:pPr marL="0" indent="0">
              <a:buNone/>
            </a:pPr>
            <a:endParaRPr lang="EN-US" b="1">
              <a:solidFill>
                <a:srgbClr val="000000"/>
              </a:solidFill>
              <a:latin typeface="Times New Roman"/>
            </a:endParaRPr>
          </a:p>
          <a:p>
            <a:pPr marL="0" indent="0">
              <a:buNone/>
            </a:pPr>
            <a:br>
              <a:rPr lang="en-US" sz="2000">
                <a:latin typeface="Times New Roman"/>
              </a:rPr>
            </a:br>
            <a:endParaRPr lang="EN-US" sz="2000">
              <a:latin typeface="Times New Roman"/>
            </a:endParaRPr>
          </a:p>
          <a:p>
            <a:pPr marL="0" indent="0">
              <a:buNone/>
            </a:pPr>
            <a:endParaRPr lang="en-US" b="1">
              <a:latin typeface="Times New Roman"/>
            </a:endParaRPr>
          </a:p>
          <a:p>
            <a:pPr marL="0" indent="0">
              <a:buNone/>
            </a:pPr>
            <a:endParaRPr lang="en-US" b="1">
              <a:latin typeface="Times New Roman"/>
            </a:endParaRPr>
          </a:p>
          <a:p>
            <a:pPr marL="0" indent="0">
              <a:buNone/>
            </a:pPr>
            <a:endParaRPr lang="en-US" b="1">
              <a:latin typeface="Times New Roman"/>
            </a:endParaRPr>
          </a:p>
          <a:p>
            <a:pPr marL="0" indent="0">
              <a:buNone/>
            </a:pPr>
            <a:endParaRPr lang="en-US" b="1">
              <a:latin typeface="Times New Roman"/>
            </a:endParaRPr>
          </a:p>
        </p:txBody>
      </p:sp>
    </p:spTree>
    <p:extLst>
      <p:ext uri="{BB962C8B-B14F-4D97-AF65-F5344CB8AC3E}">
        <p14:creationId xmlns:p14="http://schemas.microsoft.com/office/powerpoint/2010/main" val="2084632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09415"/>
                </a:solidFill>
                <a:latin typeface="Times New Roman"/>
              </a:rPr>
              <a:t>INDIA: </a:t>
            </a:r>
            <a:r>
              <a:rPr lang="EN-US" b="1">
                <a:solidFill>
                  <a:srgbClr val="00B0F0"/>
                </a:solidFill>
                <a:latin typeface="Times New Roman"/>
              </a:rPr>
              <a:t>Climate Change Impacts</a:t>
            </a:r>
          </a:p>
        </p:txBody>
      </p:sp>
      <p:sp>
        <p:nvSpPr>
          <p:cNvPr id="5" name="Content Placeholder 4"/>
          <p:cNvSpPr>
            <a:spLocks noGrp="1"/>
          </p:cNvSpPr>
          <p:nvPr>
            <p:ph idx="1"/>
          </p:nvPr>
        </p:nvSpPr>
        <p:spPr>
          <a:xfrm>
            <a:off x="98425" y="1994706"/>
            <a:ext cx="12001500" cy="4777569"/>
          </a:xfrm>
        </p:spPr>
        <p:txBody>
          <a:bodyPr vert="horz" lIns="91440" tIns="45720" rIns="91440" bIns="45720" rtlCol="0" anchor="t">
            <a:normAutofit/>
          </a:bodyPr>
          <a:lstStyle/>
          <a:p>
            <a:r>
              <a:rPr lang="EN-US" b="1">
                <a:solidFill>
                  <a:srgbClr val="000000"/>
                </a:solidFill>
                <a:latin typeface="Times New Roman"/>
              </a:rPr>
              <a:t>Health</a:t>
            </a:r>
            <a:endParaRPr lang="en-US" b="1">
              <a:solidFill>
                <a:srgbClr val="000000"/>
              </a:solidFill>
              <a:latin typeface="Times New Roman"/>
            </a:endParaRPr>
          </a:p>
          <a:p>
            <a:pPr marL="0" indent="0">
              <a:buNone/>
            </a:pPr>
            <a:r>
              <a:rPr lang="EN-US" sz="2000">
                <a:solidFill>
                  <a:srgbClr val="000000"/>
                </a:solidFill>
                <a:latin typeface="Times New Roman"/>
              </a:rPr>
              <a:t>  Climate change is expected to have major health impacts in India- increasing malnutrition and related health disorders such as child stunting - with the poor likely to be affected most severely. Child stunting is projected to increase by 35% by 2050 compared to a scenario without climate change.</a:t>
            </a:r>
          </a:p>
          <a:p>
            <a:pPr marL="0" indent="0">
              <a:buNone/>
            </a:pPr>
            <a:r>
              <a:rPr lang="EN-US" sz="2000">
                <a:solidFill>
                  <a:srgbClr val="000000"/>
                </a:solidFill>
                <a:latin typeface="Times New Roman"/>
              </a:rPr>
              <a:t>Malaria and other vector-borne diseases, along with and diarrheal infections which are a major cause of child mortality, are likely to spread into areas where colder temperatures had previously limited transmission.</a:t>
            </a:r>
          </a:p>
          <a:p>
            <a:pPr marL="0" indent="0">
              <a:buNone/>
            </a:pPr>
            <a:r>
              <a:rPr lang="EN-US" sz="2000">
                <a:solidFill>
                  <a:srgbClr val="000000"/>
                </a:solidFill>
                <a:latin typeface="Times New Roman"/>
              </a:rPr>
              <a:t>Heat waves are likely to result in a very substantial rise in mortality and death, and injuries from extreme weather events are likely to increase.</a:t>
            </a:r>
            <a:endParaRPr lang="en-US" sz="2000">
              <a:solidFill>
                <a:srgbClr val="000000"/>
              </a:solidFill>
              <a:latin typeface="Times New Roman"/>
            </a:endParaRPr>
          </a:p>
          <a:p>
            <a:r>
              <a:rPr lang="EN-US" b="1">
                <a:solidFill>
                  <a:srgbClr val="000000"/>
                </a:solidFill>
                <a:latin typeface="Times New Roman"/>
              </a:rPr>
              <a:t>Migration and conflict</a:t>
            </a:r>
          </a:p>
          <a:p>
            <a:pPr marL="0" indent="0">
              <a:buNone/>
            </a:pPr>
            <a:r>
              <a:rPr lang="EN-US" sz="2000">
                <a:solidFill>
                  <a:srgbClr val="000000"/>
                </a:solidFill>
                <a:latin typeface="Times New Roman"/>
              </a:rPr>
              <a:t>  South Asia is a hotspot for the migration of people from disaster-affected or degraded areas to other national and international regions. </a:t>
            </a:r>
          </a:p>
          <a:p>
            <a:pPr marL="0" indent="0">
              <a:buNone/>
            </a:pPr>
            <a:r>
              <a:rPr lang="EN-US" sz="2000">
                <a:solidFill>
                  <a:srgbClr val="000000"/>
                </a:solidFill>
                <a:latin typeface="Times New Roman"/>
              </a:rPr>
              <a:t>The Indus and the Ganges-Brahmaputra-Meghna Basins are major trans boundary rivers, and increasing demand for water is already leading to tensions among countries over water sharing.</a:t>
            </a:r>
          </a:p>
          <a:p>
            <a:pPr marL="0" indent="0">
              <a:buNone/>
            </a:pPr>
            <a:endParaRPr lang="en-US" b="1">
              <a:latin typeface="Times New Roman"/>
            </a:endParaRPr>
          </a:p>
          <a:p>
            <a:pPr marL="0" indent="0">
              <a:buNone/>
            </a:pPr>
            <a:endParaRPr lang="en-US" b="1">
              <a:latin typeface="Times New Roman"/>
            </a:endParaRPr>
          </a:p>
          <a:p>
            <a:pPr marL="0" indent="0">
              <a:buNone/>
            </a:pPr>
            <a:endParaRPr lang="en-US" b="1">
              <a:latin typeface="Times New Roman"/>
            </a:endParaRPr>
          </a:p>
          <a:p>
            <a:pPr marL="0" indent="0">
              <a:buNone/>
            </a:pPr>
            <a:endParaRPr lang="en-US" b="1">
              <a:latin typeface="Times New Roman"/>
            </a:endParaRPr>
          </a:p>
        </p:txBody>
      </p:sp>
    </p:spTree>
    <p:extLst>
      <p:ext uri="{BB962C8B-B14F-4D97-AF65-F5344CB8AC3E}">
        <p14:creationId xmlns:p14="http://schemas.microsoft.com/office/powerpoint/2010/main" val="2459113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09415"/>
                </a:solidFill>
                <a:latin typeface="Times New Roman"/>
              </a:rPr>
              <a:t>INDIA STEPS TO FACE THE CLIMATE CHANGE</a:t>
            </a:r>
            <a:endParaRPr lang="EN-US" b="1">
              <a:latin typeface="Times New Roman"/>
            </a:endParaRPr>
          </a:p>
        </p:txBody>
      </p:sp>
      <p:sp>
        <p:nvSpPr>
          <p:cNvPr id="5" name="Content Placeholder 4"/>
          <p:cNvSpPr>
            <a:spLocks noGrp="1"/>
          </p:cNvSpPr>
          <p:nvPr>
            <p:ph idx="1"/>
          </p:nvPr>
        </p:nvSpPr>
        <p:spPr>
          <a:xfrm>
            <a:off x="98425" y="1994706"/>
            <a:ext cx="12001500" cy="4777569"/>
          </a:xfrm>
        </p:spPr>
        <p:txBody>
          <a:bodyPr vert="horz" lIns="91440" tIns="45720" rIns="91440" bIns="45720" rtlCol="0" anchor="t">
            <a:normAutofit/>
          </a:bodyPr>
          <a:lstStyle/>
          <a:p>
            <a:r>
              <a:rPr lang="EN-US">
                <a:solidFill>
                  <a:srgbClr val="000000"/>
                </a:solidFill>
                <a:latin typeface="Times New Roman"/>
              </a:rPr>
              <a:t>India has formally joined the Paris climate change agreement that was signed on April 22, 2016. </a:t>
            </a:r>
            <a:endParaRPr lang="en-US">
              <a:solidFill>
                <a:srgbClr val="000000"/>
              </a:solidFill>
              <a:latin typeface="Times New Roman"/>
            </a:endParaRPr>
          </a:p>
          <a:p>
            <a:r>
              <a:rPr lang="EN-US">
                <a:solidFill>
                  <a:srgbClr val="000000"/>
                </a:solidFill>
                <a:latin typeface="Times New Roman"/>
              </a:rPr>
              <a:t>The Paris agreement is the first kind of global agreement that aims to control global warming. </a:t>
            </a:r>
            <a:endParaRPr lang="en-US">
              <a:solidFill>
                <a:srgbClr val="000000"/>
              </a:solidFill>
              <a:latin typeface="Times New Roman"/>
            </a:endParaRPr>
          </a:p>
          <a:p>
            <a:r>
              <a:rPr lang="EN-US">
                <a:solidFill>
                  <a:srgbClr val="000000"/>
                </a:solidFill>
                <a:latin typeface="Times New Roman"/>
              </a:rPr>
              <a:t>The Paris agreement calls on countries to take actions post-2020 to combat climate change and intensify their efforts needed for a sustainable low carbon future.  it is meant to limit global warming " well below" 2 degrees Celsius and as close to 1.5 degrees Celsius as possible to increase economic ability to adapt to extreme climate. </a:t>
            </a:r>
            <a:endParaRPr lang="en-US">
              <a:solidFill>
                <a:srgbClr val="000000"/>
              </a:solidFill>
              <a:latin typeface="Times New Roman"/>
            </a:endParaRPr>
          </a:p>
          <a:p>
            <a:r>
              <a:rPr lang="EN-US">
                <a:solidFill>
                  <a:srgbClr val="000000"/>
                </a:solidFill>
                <a:latin typeface="Times New Roman"/>
              </a:rPr>
              <a:t>The government of India has taken an action know as the community based disaster preparedness. It functions with the help of the local people as well as the non governmental organization in order to help prepare the people for different climatic disasters. They helped  prepare, organize, and provide relief to the affected community. They also prepared seasonal calendars to predict the climatic disasters, mapped the risks faced by the community and took actions to prevent them.  </a:t>
            </a:r>
            <a:endParaRPr lang="en-US">
              <a:solidFill>
                <a:srgbClr val="000000"/>
              </a:solidFill>
              <a:latin typeface="Times New Roman"/>
            </a:endParaRPr>
          </a:p>
        </p:txBody>
      </p:sp>
    </p:spTree>
    <p:extLst>
      <p:ext uri="{BB962C8B-B14F-4D97-AF65-F5344CB8AC3E}">
        <p14:creationId xmlns:p14="http://schemas.microsoft.com/office/powerpoint/2010/main" val="2352674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09415"/>
                </a:solidFill>
                <a:latin typeface="Times New Roman"/>
              </a:rPr>
              <a:t>Example of adaptation with climate change </a:t>
            </a:r>
          </a:p>
        </p:txBody>
      </p:sp>
      <p:sp>
        <p:nvSpPr>
          <p:cNvPr id="3" name="Content Placeholder 2"/>
          <p:cNvSpPr>
            <a:spLocks noGrp="1"/>
          </p:cNvSpPr>
          <p:nvPr>
            <p:ph idx="1"/>
          </p:nvPr>
        </p:nvSpPr>
        <p:spPr>
          <a:xfrm>
            <a:off x="273050" y="2336800"/>
            <a:ext cx="11716025" cy="3598863"/>
          </a:xfrm>
        </p:spPr>
        <p:txBody>
          <a:bodyPr vert="horz" lIns="91440" tIns="45720" rIns="91440" bIns="45720" rtlCol="0" anchor="t">
            <a:normAutofit/>
          </a:bodyPr>
          <a:lstStyle/>
          <a:p>
            <a:r>
              <a:rPr lang="EN-US" sz="2800">
                <a:solidFill>
                  <a:srgbClr val="000000"/>
                </a:solidFill>
                <a:latin typeface="Times New Roman"/>
              </a:rPr>
              <a:t>In India, climate change is forcing farmers to adapt in order to survive. While scientists race to breed a new batch of climate-resilient super seeds, locals are instead turning to the ways of their ancestors.</a:t>
            </a:r>
            <a:br>
              <a:rPr lang="en-US"/>
            </a:br>
            <a:br>
              <a:rPr lang="en-US"/>
            </a:br>
            <a:br>
              <a:rPr lang="en-US"/>
            </a:br>
            <a:endParaRPr lang="en-US"/>
          </a:p>
        </p:txBody>
      </p:sp>
    </p:spTree>
    <p:extLst>
      <p:ext uri="{BB962C8B-B14F-4D97-AF65-F5344CB8AC3E}">
        <p14:creationId xmlns:p14="http://schemas.microsoft.com/office/powerpoint/2010/main" val="3789947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ia-Flag-HD-Wallpapers.jpg"/>
          <p:cNvPicPr>
            <a:picLocks noChangeAspect="1"/>
          </p:cNvPicPr>
          <p:nvPr/>
        </p:nvPicPr>
        <p:blipFill>
          <a:blip r:embed="rId3"/>
          <a:stretch>
            <a:fillRect/>
          </a:stretch>
        </p:blipFill>
        <p:spPr>
          <a:xfrm>
            <a:off x="3954463" y="1144588"/>
            <a:ext cx="4117975" cy="4042309"/>
          </a:xfrm>
          <a:prstGeom prst="rect">
            <a:avLst/>
          </a:prstGeom>
        </p:spPr>
      </p:pic>
      <p:pic>
        <p:nvPicPr>
          <p:cNvPr id="3" name="Picture 2" descr="Insights_India_1536x1536_Original.jpg"/>
          <p:cNvPicPr>
            <a:picLocks noChangeAspect="1"/>
          </p:cNvPicPr>
          <p:nvPr/>
        </p:nvPicPr>
        <p:blipFill>
          <a:blip r:embed="rId4"/>
          <a:stretch>
            <a:fillRect/>
          </a:stretch>
        </p:blipFill>
        <p:spPr>
          <a:xfrm>
            <a:off x="8074025" y="0"/>
            <a:ext cx="4159250" cy="3075479"/>
          </a:xfrm>
          <a:prstGeom prst="rect">
            <a:avLst/>
          </a:prstGeom>
        </p:spPr>
      </p:pic>
      <p:pic>
        <p:nvPicPr>
          <p:cNvPr id="4" name="Picture 3" descr="incredible-india-bollywood-dance-groups-in-houston.jpg"/>
          <p:cNvPicPr>
            <a:picLocks noChangeAspect="1"/>
          </p:cNvPicPr>
          <p:nvPr/>
        </p:nvPicPr>
        <p:blipFill>
          <a:blip r:embed="rId5"/>
          <a:stretch>
            <a:fillRect/>
          </a:stretch>
        </p:blipFill>
        <p:spPr>
          <a:xfrm>
            <a:off x="9525" y="0"/>
            <a:ext cx="3963988" cy="3328025"/>
          </a:xfrm>
          <a:prstGeom prst="rect">
            <a:avLst/>
          </a:prstGeom>
        </p:spPr>
      </p:pic>
      <p:pic>
        <p:nvPicPr>
          <p:cNvPr id="5" name="Picture 4" descr="food-india.jpg"/>
          <p:cNvPicPr>
            <a:picLocks noChangeAspect="1"/>
          </p:cNvPicPr>
          <p:nvPr/>
        </p:nvPicPr>
        <p:blipFill>
          <a:blip r:embed="rId6"/>
          <a:stretch>
            <a:fillRect/>
          </a:stretch>
        </p:blipFill>
        <p:spPr>
          <a:xfrm>
            <a:off x="9525" y="3325813"/>
            <a:ext cx="3949700" cy="3439016"/>
          </a:xfrm>
          <a:prstGeom prst="rect">
            <a:avLst/>
          </a:prstGeom>
        </p:spPr>
      </p:pic>
      <p:pic>
        <p:nvPicPr>
          <p:cNvPr id="6" name="Picture 5" descr="india.jpg"/>
          <p:cNvPicPr>
            <a:picLocks noChangeAspect="1"/>
          </p:cNvPicPr>
          <p:nvPr/>
        </p:nvPicPr>
        <p:blipFill>
          <a:blip r:embed="rId7"/>
          <a:stretch>
            <a:fillRect/>
          </a:stretch>
        </p:blipFill>
        <p:spPr>
          <a:xfrm>
            <a:off x="8083024" y="3071813"/>
            <a:ext cx="4131201" cy="3636962"/>
          </a:xfrm>
          <a:prstGeom prst="rect">
            <a:avLst/>
          </a:prstGeom>
        </p:spPr>
      </p:pic>
    </p:spTree>
    <p:extLst>
      <p:ext uri="{BB962C8B-B14F-4D97-AF65-F5344CB8AC3E}">
        <p14:creationId xmlns:p14="http://schemas.microsoft.com/office/powerpoint/2010/main" val="3406136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rgbClr val="0070C0"/>
                </a:solidFill>
                <a:latin typeface="Times New Roman"/>
              </a:rPr>
              <a:t>SUGGESTION</a:t>
            </a:r>
            <a:r>
              <a:rPr lang="EN-US" sz="4000">
                <a:solidFill>
                  <a:srgbClr val="F09415"/>
                </a:solidFill>
                <a:latin typeface="Times New Roman"/>
              </a:rPr>
              <a:t> : Before The Flood</a:t>
            </a:r>
            <a:endParaRPr lang="en-US" sz="4000">
              <a:solidFill>
                <a:srgbClr val="F09415"/>
              </a:solidFill>
              <a:latin typeface="Times New Roman"/>
            </a:endParaRPr>
          </a:p>
        </p:txBody>
      </p:sp>
      <p:sp>
        <p:nvSpPr>
          <p:cNvPr id="3" name="Content Placeholder 2"/>
          <p:cNvSpPr>
            <a:spLocks noGrp="1"/>
          </p:cNvSpPr>
          <p:nvPr>
            <p:ph idx="1"/>
          </p:nvPr>
        </p:nvSpPr>
        <p:spPr>
          <a:xfrm>
            <a:off x="92075" y="2127650"/>
            <a:ext cx="11896725" cy="4574775"/>
          </a:xfrm>
        </p:spPr>
        <p:txBody>
          <a:bodyPr vert="horz" lIns="91440" tIns="45720" rIns="91440" bIns="45720" rtlCol="0" anchor="t">
            <a:normAutofit/>
          </a:bodyPr>
          <a:lstStyle/>
          <a:p>
            <a:pPr marL="0" indent="0">
              <a:buNone/>
            </a:pPr>
            <a:r>
              <a:rPr lang="EN-US" sz="2000">
                <a:solidFill>
                  <a:srgbClr val="000000"/>
                </a:solidFill>
                <a:latin typeface="Times New Roman"/>
              </a:rPr>
              <a:t>The term climate change may seem unimportant to most individuals, this heavy scientific word is believed by most people as nonsense and has nothing to do with us. </a:t>
            </a:r>
            <a:endParaRPr lang="en-US" sz="2000">
              <a:solidFill>
                <a:srgbClr val="000000"/>
              </a:solidFill>
              <a:latin typeface="Times New Roman"/>
            </a:endParaRPr>
          </a:p>
          <a:p>
            <a:pPr marL="0" indent="0">
              <a:buNone/>
            </a:pPr>
            <a:r>
              <a:rPr lang="EN-US" sz="2000">
                <a:solidFill>
                  <a:srgbClr val="000000"/>
                </a:solidFill>
                <a:latin typeface="Times New Roman"/>
              </a:rPr>
              <a:t> National Geographic has produced a documentary called "Before The Flood" talking about the case of "Climate change " or the so-called global warming" . The movie itself opens your eyes to a lot of things and proves the theory of climate change.</a:t>
            </a:r>
            <a:endParaRPr lang="en-US" sz="2000">
              <a:latin typeface="Times New Roman"/>
            </a:endParaRPr>
          </a:p>
          <a:p>
            <a:pPr marL="0" indent="0">
              <a:buNone/>
            </a:pPr>
            <a:r>
              <a:rPr lang="EN-US" sz="2000">
                <a:solidFill>
                  <a:srgbClr val="000000"/>
                </a:solidFill>
                <a:latin typeface="Times New Roman"/>
              </a:rPr>
              <a:t>This movie came out on October 30,2016 which Leonardo DiCaprio is starring in and is directed by Fisher Stevens with the subject of climate change. </a:t>
            </a:r>
            <a:endParaRPr lang="en-US" sz="2000">
              <a:solidFill>
                <a:srgbClr val="000000"/>
              </a:solidFill>
              <a:latin typeface="Times New Roman"/>
            </a:endParaRPr>
          </a:p>
          <a:p>
            <a:pPr marL="0" indent="0">
              <a:buNone/>
            </a:pPr>
            <a:endParaRPr lang="en-US" sz="2000">
              <a:solidFill>
                <a:srgbClr val="000000"/>
              </a:solidFill>
              <a:latin typeface="Times New Roman"/>
            </a:endParaRPr>
          </a:p>
          <a:p>
            <a:pPr marL="0" indent="0">
              <a:buNone/>
            </a:pPr>
            <a:endParaRPr lang="EN-US" sz="2000">
              <a:latin typeface="Times New Roman"/>
            </a:endParaRPr>
          </a:p>
        </p:txBody>
      </p:sp>
    </p:spTree>
    <p:extLst>
      <p:ext uri="{BB962C8B-B14F-4D97-AF65-F5344CB8AC3E}">
        <p14:creationId xmlns:p14="http://schemas.microsoft.com/office/powerpoint/2010/main" val="305584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09415"/>
                </a:solidFill>
                <a:latin typeface="Times New Roman"/>
              </a:rPr>
              <a:t>INTRODUCTION </a:t>
            </a:r>
            <a:endParaRPr lang="en-US" b="1">
              <a:solidFill>
                <a:srgbClr val="F09415"/>
              </a:solidFill>
              <a:latin typeface="Times New Roman"/>
            </a:endParaRPr>
          </a:p>
        </p:txBody>
      </p:sp>
      <p:sp>
        <p:nvSpPr>
          <p:cNvPr id="3" name="Content Placeholder 2"/>
          <p:cNvSpPr>
            <a:spLocks noGrp="1"/>
          </p:cNvSpPr>
          <p:nvPr>
            <p:ph idx="1"/>
          </p:nvPr>
        </p:nvSpPr>
        <p:spPr>
          <a:xfrm>
            <a:off x="-3175" y="2027238"/>
            <a:ext cx="12253913" cy="4837598"/>
          </a:xfrm>
        </p:spPr>
        <p:txBody>
          <a:bodyPr vert="horz" lIns="91440" tIns="45720" rIns="91440" bIns="45720" rtlCol="0" anchor="t">
            <a:normAutofit/>
          </a:bodyPr>
          <a:lstStyle/>
          <a:p>
            <a:r>
              <a:rPr lang="EN-US" sz="2800">
                <a:solidFill>
                  <a:srgbClr val="000000"/>
                </a:solidFill>
                <a:latin typeface="Verdana"/>
              </a:rPr>
              <a:t> </a:t>
            </a:r>
            <a:r>
              <a:rPr lang="EN-US">
                <a:solidFill>
                  <a:srgbClr val="000000"/>
                </a:solidFill>
                <a:latin typeface="Verdana"/>
              </a:rPr>
              <a:t> India, the second most populous country of the world with a population over 1.3 billion, is a large country in South Asia. It shares a coast line of 7517 km with the Indian Ocean, the Arabian Sea and the Bay of Bengal. It has land boundaries with Pakistan, China, Nepal, Bhutan, Burma and Bangladesh.  </a:t>
            </a:r>
            <a:endParaRPr lang="en-US">
              <a:solidFill>
                <a:srgbClr val="000000"/>
              </a:solidFill>
              <a:latin typeface="Verdana"/>
            </a:endParaRPr>
          </a:p>
          <a:p>
            <a:r>
              <a:rPr lang="EN-US">
                <a:solidFill>
                  <a:srgbClr val="000000"/>
                </a:solidFill>
                <a:latin typeface="Verdana"/>
              </a:rPr>
              <a:t> The Indian economy is considered as one of the fastest growing major economies. However, the country is plagued by the climatic disasters that continue to wreak havoc on its economy. As a result, in spite of the leaping economical progress, the majority of the people of India continue to live in poverty, with malnutrition and diseases corroding the society.</a:t>
            </a:r>
            <a:r>
              <a:rPr lang="EN-US" sz="2800">
                <a:solidFill>
                  <a:srgbClr val="000000"/>
                </a:solidFill>
                <a:latin typeface="Verdana"/>
              </a:rPr>
              <a:t> </a:t>
            </a:r>
          </a:p>
          <a:p>
            <a:endParaRPr lang="en-US" sz="2800">
              <a:latin typeface="Times New Roman"/>
            </a:endParaRPr>
          </a:p>
        </p:txBody>
      </p:sp>
    </p:spTree>
    <p:extLst>
      <p:ext uri="{BB962C8B-B14F-4D97-AF65-F5344CB8AC3E}">
        <p14:creationId xmlns:p14="http://schemas.microsoft.com/office/powerpoint/2010/main" val="288510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just"/>
            <a:r>
              <a:rPr lang="EN-US" sz="4000" b="1">
                <a:solidFill>
                  <a:srgbClr val="F09415"/>
                </a:solidFill>
                <a:latin typeface="Times New Roman"/>
              </a:rPr>
              <a:t>CLIMATE OF INDIA</a:t>
            </a:r>
          </a:p>
        </p:txBody>
      </p:sp>
      <p:sp>
        <p:nvSpPr>
          <p:cNvPr id="6" name="Content Placeholder 5"/>
          <p:cNvSpPr>
            <a:spLocks noGrp="1"/>
          </p:cNvSpPr>
          <p:nvPr>
            <p:ph idx="1"/>
          </p:nvPr>
        </p:nvSpPr>
        <p:spPr>
          <a:xfrm>
            <a:off x="76229" y="2076450"/>
            <a:ext cx="11942022" cy="4425950"/>
          </a:xfrm>
        </p:spPr>
        <p:txBody>
          <a:bodyPr vert="horz" lIns="91440" tIns="45720" rIns="91440" bIns="45720" rtlCol="0" anchor="t">
            <a:normAutofit/>
          </a:bodyPr>
          <a:lstStyle/>
          <a:p>
            <a:pPr algn="just"/>
            <a:r>
              <a:rPr lang="EN-US" sz="2800">
                <a:solidFill>
                  <a:srgbClr val="010101"/>
                </a:solidFill>
                <a:latin typeface="Times New Roman"/>
              </a:rPr>
              <a:t>India exhibits a wide diversity of temperatures. The Himalayas participate in warming by preventing the cold winds from blowing in, and the Thar desert attracts the summer monsoon winds, which are responsible for making the majority of the monsoon season of India. However, the majority of the regions can be considered climatically tropical.</a:t>
            </a:r>
          </a:p>
          <a:p>
            <a:pPr algn="just"/>
            <a:r>
              <a:rPr lang="EN-US" sz="2800">
                <a:solidFill>
                  <a:srgbClr val="010101"/>
                </a:solidFill>
                <a:latin typeface="Times New Roman"/>
              </a:rPr>
              <a:t>The climate of India is dominated by the monsoon season, which is the most important season of India, providing 80% of the annual rainfall. The season extends from June to September with an average annual rainfall between 750–1,500 mm across the region. The monsoon India is regarded as the most productive wet season on the earth.</a:t>
            </a:r>
          </a:p>
          <a:p>
            <a:endParaRPr lang="en-US"/>
          </a:p>
        </p:txBody>
      </p:sp>
    </p:spTree>
    <p:extLst>
      <p:ext uri="{BB962C8B-B14F-4D97-AF65-F5344CB8AC3E}">
        <p14:creationId xmlns:p14="http://schemas.microsoft.com/office/powerpoint/2010/main" val="3774952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4695" y="752475"/>
            <a:ext cx="9810243" cy="1081088"/>
          </a:xfrm>
        </p:spPr>
        <p:txBody>
          <a:bodyPr>
            <a:normAutofit fontScale="90000"/>
          </a:bodyPr>
          <a:lstStyle/>
          <a:p>
            <a:br>
              <a:rPr lang="en-US" b="1">
                <a:latin typeface="Times New Roman"/>
              </a:rPr>
            </a:br>
            <a:r>
              <a:rPr lang="EN-US" b="1">
                <a:solidFill>
                  <a:srgbClr val="F09415"/>
                </a:solidFill>
                <a:latin typeface="Times New Roman"/>
              </a:rPr>
              <a:t>Natural Factors which Influence the Climate of India</a:t>
            </a:r>
            <a:br>
              <a:rPr lang="en-US"/>
            </a:br>
            <a:endParaRPr lang="en-US"/>
          </a:p>
        </p:txBody>
      </p:sp>
      <p:sp>
        <p:nvSpPr>
          <p:cNvPr id="6" name="Content Placeholder 5"/>
          <p:cNvSpPr>
            <a:spLocks noGrp="1"/>
          </p:cNvSpPr>
          <p:nvPr>
            <p:ph idx="1"/>
          </p:nvPr>
        </p:nvSpPr>
        <p:spPr>
          <a:xfrm>
            <a:off x="133350" y="2112494"/>
            <a:ext cx="11887200" cy="4693119"/>
          </a:xfrm>
        </p:spPr>
        <p:txBody>
          <a:bodyPr vert="horz" lIns="91440" tIns="45720" rIns="91440" bIns="45720" rtlCol="0" anchor="t">
            <a:normAutofit/>
          </a:bodyPr>
          <a:lstStyle/>
          <a:p>
            <a:pPr marL="0" indent="0">
              <a:buNone/>
            </a:pPr>
            <a:r>
              <a:rPr lang="EN-US" b="1">
                <a:solidFill>
                  <a:srgbClr val="000000"/>
                </a:solidFill>
                <a:latin typeface="Times New Roman"/>
              </a:rPr>
              <a:t>1.  Location and Latitudinal Extent:</a:t>
            </a:r>
          </a:p>
          <a:p>
            <a:pPr marL="0" indent="0">
              <a:buNone/>
            </a:pPr>
            <a:r>
              <a:rPr lang="EN-US" sz="2000">
                <a:solidFill>
                  <a:srgbClr val="000000"/>
                </a:solidFill>
                <a:latin typeface="Times New Roman"/>
              </a:rPr>
              <a:t>  Areas south of the Tropic of Cancer are closer to the equator and experience high temperature throughout the year</a:t>
            </a:r>
            <a:r>
              <a:rPr lang="EN-US" sz="2000">
                <a:solidFill>
                  <a:srgbClr val="000000"/>
                </a:solidFill>
              </a:rPr>
              <a:t>. </a:t>
            </a:r>
            <a:r>
              <a:rPr lang="EN-US" sz="2000">
                <a:solidFill>
                  <a:srgbClr val="000000"/>
                </a:solidFill>
                <a:latin typeface="Times New Roman"/>
              </a:rPr>
              <a:t>The northern parts on the other hand lie in the warm temperature zone.Some places record considerably low temperatures particularly in winter. Water bodies comprising the Arabian Sea and the Bay of Bengal surround the peninsular India and make climatic conditions mild along the coastal areas.</a:t>
            </a:r>
            <a:endParaRPr lang="en-US" sz="2000">
              <a:latin typeface="Times New Roman"/>
            </a:endParaRPr>
          </a:p>
          <a:p>
            <a:pPr marL="0" indent="0">
              <a:buNone/>
            </a:pPr>
            <a:r>
              <a:rPr lang="EN-US" b="1">
                <a:solidFill>
                  <a:srgbClr val="000000"/>
                </a:solidFill>
                <a:latin typeface="Times New Roman"/>
              </a:rPr>
              <a:t>2. Distance from the Sea:</a:t>
            </a:r>
          </a:p>
          <a:p>
            <a:pPr marL="0" indent="0">
              <a:buNone/>
            </a:pPr>
            <a:r>
              <a:rPr lang="EN-US" sz="2000">
                <a:solidFill>
                  <a:srgbClr val="000000"/>
                </a:solidFill>
                <a:latin typeface="Times New Roman"/>
              </a:rPr>
              <a:t> Areas near the coast have equable or marine climate. On the contrary, interior locations are deprived of the moderating influence of the sea and experience extreme or continental climate. </a:t>
            </a:r>
            <a:endParaRPr lang="en-US" sz="2000">
              <a:solidFill>
                <a:srgbClr val="000000"/>
              </a:solidFill>
              <a:latin typeface="Times New Roman"/>
            </a:endParaRPr>
          </a:p>
          <a:p>
            <a:pPr marL="0" indent="0">
              <a:buNone/>
            </a:pPr>
            <a:r>
              <a:rPr lang="EN-US" b="1">
                <a:solidFill>
                  <a:srgbClr val="000000"/>
                </a:solidFill>
                <a:latin typeface="Times New Roman"/>
              </a:rPr>
              <a:t>3. Upper Air Circulation:</a:t>
            </a:r>
            <a:r>
              <a:rPr lang="EN-US">
                <a:solidFill>
                  <a:srgbClr val="000000"/>
                </a:solidFill>
                <a:latin typeface="Times New Roman"/>
              </a:rPr>
              <a:t> </a:t>
            </a:r>
            <a:endParaRPr lang="en-US">
              <a:latin typeface="Times New Roman"/>
            </a:endParaRPr>
          </a:p>
          <a:p>
            <a:pPr marL="0" indent="0">
              <a:buNone/>
            </a:pPr>
            <a:r>
              <a:rPr lang="EN-US" sz="2000">
                <a:solidFill>
                  <a:srgbClr val="000000"/>
                </a:solidFill>
                <a:latin typeface="Times New Roman"/>
              </a:rPr>
              <a:t>The changes in the upper air circulation over Indian landmass influence the climate of India to a great extent. Jet streams in the upper air system is responsible for Winter rain and heat storms in north-western plains and occasional heavy snowfall in hilly regions.</a:t>
            </a:r>
            <a:endParaRPr lang="en-US" sz="2000">
              <a:solidFill>
                <a:srgbClr val="000000"/>
              </a:solidFill>
              <a:latin typeface="Times New Roman"/>
            </a:endParaRPr>
          </a:p>
          <a:p>
            <a:pPr marL="0" indent="0">
              <a:buNone/>
            </a:pPr>
            <a:endParaRPr lang="EN-US" sz="2000">
              <a:latin typeface="Times New Roman"/>
            </a:endParaRPr>
          </a:p>
          <a:p>
            <a:pPr marL="0" indent="0">
              <a:buNone/>
            </a:pPr>
            <a:endParaRPr lang="en-US" sz="2000">
              <a:latin typeface="Times New Roman"/>
            </a:endParaRPr>
          </a:p>
          <a:p>
            <a:pPr marL="0" indent="0">
              <a:buNone/>
            </a:pPr>
            <a:endParaRPr lang="EN-US" sz="2000">
              <a:latin typeface="Times New Roman"/>
            </a:endParaRPr>
          </a:p>
        </p:txBody>
      </p:sp>
    </p:spTree>
    <p:extLst>
      <p:ext uri="{BB962C8B-B14F-4D97-AF65-F5344CB8AC3E}">
        <p14:creationId xmlns:p14="http://schemas.microsoft.com/office/powerpoint/2010/main" val="132056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b="1">
                <a:latin typeface="Times New Roman"/>
              </a:rPr>
            </a:br>
            <a:r>
              <a:rPr lang="EN-US" b="1">
                <a:solidFill>
                  <a:srgbClr val="F09415"/>
                </a:solidFill>
                <a:latin typeface="Times New Roman"/>
              </a:rPr>
              <a:t>Natural Factors which Influence the Climate of India</a:t>
            </a:r>
            <a:br>
              <a:rPr lang="en-US"/>
            </a:br>
            <a:endParaRPr lang="en-US"/>
          </a:p>
        </p:txBody>
      </p:sp>
      <p:sp>
        <p:nvSpPr>
          <p:cNvPr id="6" name="Content Placeholder 5"/>
          <p:cNvSpPr>
            <a:spLocks noGrp="1"/>
          </p:cNvSpPr>
          <p:nvPr>
            <p:ph idx="1"/>
          </p:nvPr>
        </p:nvSpPr>
        <p:spPr>
          <a:xfrm>
            <a:off x="142930" y="2019300"/>
            <a:ext cx="11887200" cy="4693119"/>
          </a:xfrm>
        </p:spPr>
        <p:txBody>
          <a:bodyPr vert="horz" lIns="91440" tIns="45720" rIns="91440" bIns="45720" rtlCol="0" anchor="t">
            <a:normAutofit/>
          </a:bodyPr>
          <a:lstStyle/>
          <a:p>
            <a:pPr marL="0" indent="0">
              <a:buNone/>
            </a:pPr>
            <a:r>
              <a:rPr lang="EN-US" b="1">
                <a:solidFill>
                  <a:srgbClr val="000000"/>
                </a:solidFill>
                <a:latin typeface="Times New Roman"/>
              </a:rPr>
              <a:t>4. Monsoon Winds:</a:t>
            </a:r>
            <a:r>
              <a:rPr lang="EN-US">
                <a:solidFill>
                  <a:srgbClr val="000000"/>
                </a:solidFill>
                <a:latin typeface="Times New Roman"/>
              </a:rPr>
              <a:t> </a:t>
            </a:r>
            <a:endParaRPr lang="en-US">
              <a:solidFill>
                <a:srgbClr val="000000"/>
              </a:solidFill>
              <a:latin typeface="Times New Roman"/>
            </a:endParaRPr>
          </a:p>
          <a:p>
            <a:pPr marL="0" indent="0">
              <a:buNone/>
            </a:pPr>
            <a:r>
              <a:rPr lang="EN-US">
                <a:solidFill>
                  <a:srgbClr val="000000"/>
                </a:solidFill>
                <a:latin typeface="Times New Roman"/>
              </a:rPr>
              <a:t>  </a:t>
            </a:r>
            <a:r>
              <a:rPr lang="EN-US" sz="2000">
                <a:solidFill>
                  <a:srgbClr val="000000"/>
                </a:solidFill>
                <a:latin typeface="Times New Roman"/>
              </a:rPr>
              <a:t>The most dominating factor of the Indian climate is the ‘monsoon winds’ as a result of which it is often called the monsoon climate.The complete reversal of the monsoon winds brings about a sudden change in the seasons—the harsh summer season suddenly giving way to eagerly awaited monsoon or rainy season. </a:t>
            </a:r>
            <a:endParaRPr lang="en-US" sz="2000">
              <a:solidFill>
                <a:srgbClr val="000000"/>
              </a:solidFill>
              <a:latin typeface="Times New Roman"/>
            </a:endParaRPr>
          </a:p>
          <a:p>
            <a:pPr marL="0" indent="0">
              <a:buNone/>
            </a:pPr>
            <a:r>
              <a:rPr lang="EN-US" sz="2000">
                <a:solidFill>
                  <a:srgbClr val="000000"/>
                </a:solidFill>
                <a:latin typeface="Times New Roman"/>
              </a:rPr>
              <a:t>The south-west summer monsoons from the Arabian Sea and the Bay of Bengal bring rainfall to the entire country. </a:t>
            </a:r>
            <a:endParaRPr lang="en-US" sz="2000">
              <a:solidFill>
                <a:srgbClr val="000000"/>
              </a:solidFill>
              <a:latin typeface="Times New Roman"/>
            </a:endParaRPr>
          </a:p>
          <a:p>
            <a:pPr marL="0" indent="0">
              <a:buNone/>
            </a:pPr>
            <a:r>
              <a:rPr lang="EN-US" b="1">
                <a:solidFill>
                  <a:srgbClr val="000000"/>
                </a:solidFill>
                <a:latin typeface="Times New Roman"/>
              </a:rPr>
              <a:t>5. El-Nino Effect:</a:t>
            </a:r>
            <a:r>
              <a:rPr lang="EN-US">
                <a:solidFill>
                  <a:srgbClr val="000000"/>
                </a:solidFill>
                <a:latin typeface="Times New Roman"/>
              </a:rPr>
              <a:t> </a:t>
            </a:r>
            <a:endParaRPr lang="EN-US">
              <a:latin typeface="Times New Roman"/>
            </a:endParaRPr>
          </a:p>
          <a:p>
            <a:pPr marL="0" indent="0">
              <a:buNone/>
            </a:pPr>
            <a:r>
              <a:rPr lang="EN-US" sz="2000">
                <a:solidFill>
                  <a:srgbClr val="000000"/>
                </a:solidFill>
                <a:latin typeface="Times New Roman"/>
              </a:rPr>
              <a:t> El-Nino is a narrow warm current which occasionally appears off the coast of Peru in December. This current is responsible for wide spread floods and droughts in the tropical regions of the world. </a:t>
            </a:r>
            <a:endParaRPr lang="EN-US" sz="2000">
              <a:latin typeface="Times New Roman"/>
            </a:endParaRPr>
          </a:p>
          <a:p>
            <a:pPr marL="0" indent="0">
              <a:buNone/>
            </a:pPr>
            <a:r>
              <a:rPr lang="EN-US" b="1">
                <a:solidFill>
                  <a:srgbClr val="000000"/>
                </a:solidFill>
                <a:latin typeface="Times New Roman"/>
              </a:rPr>
              <a:t>6. Southern Oscillation:</a:t>
            </a:r>
            <a:r>
              <a:rPr lang="EN-US">
                <a:solidFill>
                  <a:srgbClr val="000000"/>
                </a:solidFill>
                <a:latin typeface="Times New Roman"/>
              </a:rPr>
              <a:t> </a:t>
            </a:r>
            <a:endParaRPr lang="EN-US">
              <a:latin typeface="Times New Roman"/>
            </a:endParaRPr>
          </a:p>
          <a:p>
            <a:pPr marL="0" indent="0">
              <a:buNone/>
            </a:pPr>
            <a:r>
              <a:rPr lang="EN-US" sz="2000">
                <a:solidFill>
                  <a:srgbClr val="000000"/>
                </a:solidFill>
                <a:latin typeface="Times New Roman"/>
              </a:rPr>
              <a:t> There is a strange linkage of meteorological changes often observed between the Indian and the Pacific Oceans. When the winter pressure is high over the Pacific Ocean and low over the Indian Ocean, the south-west monsoons in India tend to be stronger. In the reverse case, the monsoons are most likely to be weaker. </a:t>
            </a:r>
            <a:br>
              <a:rPr lang="en-US" sz="2000">
                <a:latin typeface="Times New Roman"/>
              </a:rPr>
            </a:br>
            <a:endParaRPr lang="en-US" sz="2000">
              <a:latin typeface="Times New Roman"/>
            </a:endParaRPr>
          </a:p>
          <a:p>
            <a:pPr marL="0" indent="0">
              <a:buNone/>
            </a:pPr>
            <a:endParaRPr lang="en-US" sz="2000">
              <a:latin typeface="Times New Roman"/>
            </a:endParaRPr>
          </a:p>
          <a:p>
            <a:pPr marL="0" indent="0">
              <a:buNone/>
            </a:pPr>
            <a:endParaRPr lang="EN-US" sz="2000">
              <a:latin typeface="Times New Roman"/>
            </a:endParaRPr>
          </a:p>
          <a:p>
            <a:pPr marL="0" indent="0">
              <a:buNone/>
            </a:pPr>
            <a:endParaRPr lang="en-US" sz="2000">
              <a:latin typeface="Times New Roman"/>
            </a:endParaRPr>
          </a:p>
          <a:p>
            <a:pPr marL="0" indent="0">
              <a:buNone/>
            </a:pPr>
            <a:endParaRPr lang="en-US" sz="2000">
              <a:latin typeface="Times New Roman"/>
            </a:endParaRPr>
          </a:p>
          <a:p>
            <a:pPr marL="0" indent="0">
              <a:buNone/>
            </a:pPr>
            <a:endParaRPr lang="en-US" sz="2000">
              <a:latin typeface="Times New Roman"/>
            </a:endParaRPr>
          </a:p>
          <a:p>
            <a:pPr marL="0" indent="0">
              <a:buNone/>
            </a:pPr>
            <a:endParaRPr lang="en-US" sz="2000">
              <a:latin typeface="Times New Roman"/>
            </a:endParaRPr>
          </a:p>
          <a:p>
            <a:pPr marL="0" indent="0">
              <a:buNone/>
            </a:pPr>
            <a:endParaRPr lang="en-US" sz="2000">
              <a:latin typeface="Times New Roman"/>
            </a:endParaRPr>
          </a:p>
          <a:p>
            <a:pPr marL="0" indent="0">
              <a:buNone/>
            </a:pPr>
            <a:endParaRPr lang="EN-US" sz="2000">
              <a:latin typeface="Times New Roman"/>
            </a:endParaRPr>
          </a:p>
        </p:txBody>
      </p:sp>
    </p:spTree>
    <p:extLst>
      <p:ext uri="{BB962C8B-B14F-4D97-AF65-F5344CB8AC3E}">
        <p14:creationId xmlns:p14="http://schemas.microsoft.com/office/powerpoint/2010/main" val="1922421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a:solidFill>
                  <a:srgbClr val="F09415"/>
                </a:solidFill>
                <a:latin typeface="Times New Roman"/>
              </a:rPr>
              <a:t>Impacts of global warming on climate of India</a:t>
            </a:r>
          </a:p>
        </p:txBody>
      </p:sp>
      <p:sp>
        <p:nvSpPr>
          <p:cNvPr id="3" name="Content Placeholder 2"/>
          <p:cNvSpPr>
            <a:spLocks noGrp="1"/>
          </p:cNvSpPr>
          <p:nvPr>
            <p:ph idx="1"/>
          </p:nvPr>
        </p:nvSpPr>
        <p:spPr>
          <a:xfrm>
            <a:off x="49934" y="2014538"/>
            <a:ext cx="12011891" cy="4664075"/>
          </a:xfrm>
        </p:spPr>
        <p:txBody>
          <a:bodyPr vert="horz" lIns="91440" tIns="45720" rIns="91440" bIns="45720" rtlCol="0" anchor="t">
            <a:normAutofit lnSpcReduction="10000"/>
          </a:bodyPr>
          <a:lstStyle/>
          <a:p>
            <a:pPr algn="just"/>
            <a:r>
              <a:rPr lang="EN-US">
                <a:solidFill>
                  <a:srgbClr val="010101"/>
                </a:solidFill>
                <a:latin typeface="Times New Roman"/>
              </a:rPr>
              <a:t>The effect of global warming on the climate of India has led to climate disasters as per some experts. India is a disaster prone area, with the statistics of 27 out of 35 states being disaster prone, with foods being the most frequent disasters. The process of global warming has led to an increase in the frequency and intensity of these climatic disasters.</a:t>
            </a:r>
            <a:endParaRPr lang="en-US">
              <a:solidFill>
                <a:srgbClr val="010101"/>
              </a:solidFill>
              <a:latin typeface="Times New Roman"/>
            </a:endParaRPr>
          </a:p>
          <a:p>
            <a:pPr algn="just"/>
            <a:r>
              <a:rPr lang="EN-US">
                <a:solidFill>
                  <a:srgbClr val="000000"/>
                </a:solidFill>
                <a:latin typeface="Times New Roman"/>
              </a:rPr>
              <a:t>The anticipated increase in precipitation, the melting of glaciers and expanding seas have the power to influence the Indian climate negatively, with an increase in incidence of floods, hurricanes, and storms.</a:t>
            </a:r>
          </a:p>
          <a:p>
            <a:pPr algn="just"/>
            <a:r>
              <a:rPr lang="EN-US">
                <a:solidFill>
                  <a:srgbClr val="000000"/>
                </a:solidFill>
                <a:latin typeface="Times New Roman"/>
              </a:rPr>
              <a:t>Global warming may also pose a significant threat to the food security situation in India.</a:t>
            </a:r>
          </a:p>
          <a:p>
            <a:pPr algn="just"/>
            <a:r>
              <a:rPr lang="EN-US">
                <a:solidFill>
                  <a:srgbClr val="010101"/>
                </a:solidFill>
                <a:latin typeface="Times New Roman"/>
              </a:rPr>
              <a:t>According to the Indira Gandhi Institute of Development Research, if the process of global warming continues to increase, resulting climatic disasters would cause a decrease in India’s GDP to decline by about 9%, with a decrease by 40% of the production of the major crops. </a:t>
            </a:r>
            <a:endParaRPr lang="en-US">
              <a:solidFill>
                <a:srgbClr val="010101"/>
              </a:solidFill>
              <a:latin typeface="Times New Roman"/>
            </a:endParaRPr>
          </a:p>
          <a:p>
            <a:pPr algn="just"/>
            <a:r>
              <a:rPr lang="EN-US">
                <a:solidFill>
                  <a:srgbClr val="010101"/>
                </a:solidFill>
                <a:latin typeface="Times New Roman"/>
              </a:rPr>
              <a:t>A temperature increase of 2° C in India is projected to displace seven million people, with a submersion of the major cities of India like Mumbai and Chennai.</a:t>
            </a:r>
            <a:endParaRPr lang="EN-US">
              <a:latin typeface="Times New Roman"/>
            </a:endParaRPr>
          </a:p>
        </p:txBody>
      </p:sp>
    </p:spTree>
    <p:extLst>
      <p:ext uri="{BB962C8B-B14F-4D97-AF65-F5344CB8AC3E}">
        <p14:creationId xmlns:p14="http://schemas.microsoft.com/office/powerpoint/2010/main" val="158640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dia_climatic_disaster_risk_map_en.svg.png"/>
          <p:cNvPicPr>
            <a:picLocks noChangeAspect="1"/>
          </p:cNvPicPr>
          <p:nvPr/>
        </p:nvPicPr>
        <p:blipFill>
          <a:blip r:embed="rId3"/>
          <a:stretch>
            <a:fillRect/>
          </a:stretch>
        </p:blipFill>
        <p:spPr>
          <a:xfrm>
            <a:off x="-97942" y="0"/>
            <a:ext cx="12386780" cy="6943725"/>
          </a:xfrm>
          <a:prstGeom prst="rect">
            <a:avLst/>
          </a:prstGeom>
        </p:spPr>
      </p:pic>
    </p:spTree>
    <p:extLst>
      <p:ext uri="{BB962C8B-B14F-4D97-AF65-F5344CB8AC3E}">
        <p14:creationId xmlns:p14="http://schemas.microsoft.com/office/powerpoint/2010/main" val="6111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a:solidFill>
                  <a:srgbClr val="F09415"/>
                </a:solidFill>
                <a:latin typeface="Times New Roman"/>
              </a:rPr>
              <a:t>Recent climatic disasters in India due to global warming</a:t>
            </a:r>
          </a:p>
        </p:txBody>
      </p:sp>
      <p:sp>
        <p:nvSpPr>
          <p:cNvPr id="7" name="Content Placeholder 6"/>
          <p:cNvSpPr>
            <a:spLocks noGrp="1"/>
          </p:cNvSpPr>
          <p:nvPr>
            <p:ph idx="1"/>
          </p:nvPr>
        </p:nvSpPr>
        <p:spPr>
          <a:xfrm>
            <a:off x="30163" y="2076164"/>
            <a:ext cx="12138025" cy="4738974"/>
          </a:xfrm>
        </p:spPr>
        <p:txBody>
          <a:bodyPr vert="horz" lIns="91440" tIns="45720" rIns="91440" bIns="45720" rtlCol="0" anchor="t">
            <a:normAutofit lnSpcReduction="10000"/>
          </a:bodyPr>
          <a:lstStyle/>
          <a:p>
            <a:pPr marL="0" indent="0" algn="ctr">
              <a:buNone/>
            </a:pPr>
            <a:r>
              <a:rPr lang="EN-US" sz="4000" b="1">
                <a:solidFill>
                  <a:srgbClr val="0070C0"/>
                </a:solidFill>
                <a:latin typeface="Times New Roman"/>
              </a:rPr>
              <a:t>  Floods</a:t>
            </a:r>
            <a:r>
              <a:rPr lang="EN-US" sz="2800" b="1">
                <a:solidFill>
                  <a:srgbClr val="0070C0"/>
                </a:solidFill>
                <a:latin typeface="Times New Roman"/>
              </a:rPr>
              <a:t> </a:t>
            </a:r>
            <a:endParaRPr lang="en-US" sz="2800">
              <a:solidFill>
                <a:srgbClr val="0070C0"/>
              </a:solidFill>
              <a:latin typeface="Times New Roman"/>
            </a:endParaRPr>
          </a:p>
          <a:p>
            <a:pPr algn="just"/>
            <a:r>
              <a:rPr lang="EN-US" sz="2800">
                <a:solidFill>
                  <a:srgbClr val="010101"/>
                </a:solidFill>
                <a:latin typeface="Times New Roman"/>
              </a:rPr>
              <a:t>India is the most flood distressed state in the world after Bangladesh, accounting for 1/ 5th of the global deaths every year with 30 million people displaced from their homes yearly. </a:t>
            </a:r>
            <a:endParaRPr lang="en-US" sz="2800">
              <a:latin typeface="Times New Roman"/>
            </a:endParaRPr>
          </a:p>
          <a:p>
            <a:pPr algn="just"/>
            <a:r>
              <a:rPr lang="EN-US" sz="2800">
                <a:solidFill>
                  <a:srgbClr val="010101"/>
                </a:solidFill>
                <a:latin typeface="Times New Roman"/>
              </a:rPr>
              <a:t>Approximately 40 million hectares of the land is vulnerable to floods, with 8 million hectares affected by it. Unprecedented floods take place every year at one place or the other, with the most vulnerable states of India being Uttar Pradesh, Bihar, Assam, West Bengal, Gujarat, Orissa, Andhra Pradesh, Madhya Pradesh, Maharashtra, Punjab and Jammu &amp; Kashmir. </a:t>
            </a:r>
            <a:endParaRPr lang="en-US" sz="2800">
              <a:solidFill>
                <a:srgbClr val="FFFFFF"/>
              </a:solidFill>
              <a:latin typeface="Times New Roman"/>
            </a:endParaRPr>
          </a:p>
          <a:p>
            <a:pPr algn="just"/>
            <a:r>
              <a:rPr lang="EN-US" sz="2800">
                <a:solidFill>
                  <a:srgbClr val="010101"/>
                </a:solidFill>
                <a:latin typeface="Times New Roman"/>
              </a:rPr>
              <a:t>The climatic history of India is studded with a very large number of floods, which have wreaked havoc on the country’s economy.</a:t>
            </a:r>
            <a:endParaRPr lang="EN-US" sz="2800">
              <a:latin typeface="Times New Roman"/>
            </a:endParaRPr>
          </a:p>
        </p:txBody>
      </p:sp>
    </p:spTree>
    <p:extLst>
      <p:ext uri="{BB962C8B-B14F-4D97-AF65-F5344CB8AC3E}">
        <p14:creationId xmlns:p14="http://schemas.microsoft.com/office/powerpoint/2010/main" val="1527688965"/>
      </p:ext>
    </p:extLst>
  </p:cSld>
  <p:clrMapOvr>
    <a:masterClrMapping/>
  </p:clrMapOvr>
</p:sld>
</file>

<file path=ppt/theme/theme1.xml><?xml version="1.0" encoding="utf-8"?>
<a:theme xmlns:a="http://schemas.openxmlformats.org/drawingml/2006/main" name="TM04033917[[fn=Berlin]]_novariants">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19</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TM04033917[[fn=Berlin]]_novariants</vt:lpstr>
      <vt:lpstr>I N D I A </vt:lpstr>
      <vt:lpstr>PowerPoint Presentation</vt:lpstr>
      <vt:lpstr>INTRODUCTION </vt:lpstr>
      <vt:lpstr>CLIMATE OF INDIA</vt:lpstr>
      <vt:lpstr> Natural Factors which Influence the Climate of India </vt:lpstr>
      <vt:lpstr> Natural Factors which Influence the Climate of India </vt:lpstr>
      <vt:lpstr>Impacts of global warming on climate of India</vt:lpstr>
      <vt:lpstr>PowerPoint Presentation</vt:lpstr>
      <vt:lpstr>Recent climatic disasters in India due to global warming</vt:lpstr>
      <vt:lpstr>  </vt:lpstr>
      <vt:lpstr>Recent climatic disasters in India due to global warming</vt:lpstr>
      <vt:lpstr>  </vt:lpstr>
      <vt:lpstr>Recent climatic disasters in India due to global warming</vt:lpstr>
      <vt:lpstr>  </vt:lpstr>
      <vt:lpstr>INDIA: Climate Change Impacts</vt:lpstr>
      <vt:lpstr>INDIA: Climate Change Impacts</vt:lpstr>
      <vt:lpstr>INDIA: Climate Change Impacts</vt:lpstr>
      <vt:lpstr>INDIA STEPS TO FACE THE CLIMATE CHANGE</vt:lpstr>
      <vt:lpstr>Example of adaptation with climate change </vt:lpstr>
      <vt:lpstr>SUGGESTION : Before The Flood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N D I A </dc:title>
  <cp:revision>1</cp:revision>
  <dcterms:modified xsi:type="dcterms:W3CDTF">2016-10-31T15:08:08Z</dcterms:modified>
</cp:coreProperties>
</file>