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3" r:id="rId1"/>
  </p:sldMasterIdLst>
  <p:notesMasterIdLst>
    <p:notesMasterId r:id="rId13"/>
  </p:notesMasterIdLst>
  <p:sldIdLst>
    <p:sldId id="256" r:id="rId2"/>
    <p:sldId id="257" r:id="rId3"/>
    <p:sldId id="258" r:id="rId4"/>
    <p:sldId id="262" r:id="rId5"/>
    <p:sldId id="265" r:id="rId6"/>
    <p:sldId id="259" r:id="rId7"/>
    <p:sldId id="260" r:id="rId8"/>
    <p:sldId id="266" r:id="rId9"/>
    <p:sldId id="267" r:id="rId10"/>
    <p:sldId id="261"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AEA"/>
    <a:srgbClr val="09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920" autoAdjust="0"/>
  </p:normalViewPr>
  <p:slideViewPr>
    <p:cSldViewPr snapToGrid="0">
      <p:cViewPr varScale="1">
        <p:scale>
          <a:sx n="107" d="100"/>
          <a:sy n="107"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C2186-8C52-467B-8E1D-645AA9CAA344}"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F4D97-5EC5-4218-B834-26381A0E0357}" type="slidenum">
              <a:rPr lang="en-US" smtClean="0"/>
              <a:t>‹#›</a:t>
            </a:fld>
            <a:endParaRPr lang="en-US"/>
          </a:p>
        </p:txBody>
      </p:sp>
    </p:spTree>
    <p:extLst>
      <p:ext uri="{BB962C8B-B14F-4D97-AF65-F5344CB8AC3E}">
        <p14:creationId xmlns:p14="http://schemas.microsoft.com/office/powerpoint/2010/main" val="59281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F4D97-5EC5-4218-B834-26381A0E0357}" type="slidenum">
              <a:rPr lang="en-US" smtClean="0"/>
              <a:t>1</a:t>
            </a:fld>
            <a:endParaRPr lang="en-US"/>
          </a:p>
        </p:txBody>
      </p:sp>
    </p:spTree>
    <p:extLst>
      <p:ext uri="{BB962C8B-B14F-4D97-AF65-F5344CB8AC3E}">
        <p14:creationId xmlns:p14="http://schemas.microsoft.com/office/powerpoint/2010/main" val="331710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F4D97-5EC5-4218-B834-26381A0E0357}" type="slidenum">
              <a:rPr lang="en-US" smtClean="0"/>
              <a:t>3</a:t>
            </a:fld>
            <a:endParaRPr lang="en-US"/>
          </a:p>
        </p:txBody>
      </p:sp>
    </p:spTree>
    <p:extLst>
      <p:ext uri="{BB962C8B-B14F-4D97-AF65-F5344CB8AC3E}">
        <p14:creationId xmlns:p14="http://schemas.microsoft.com/office/powerpoint/2010/main" val="275954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F4D97-5EC5-4218-B834-26381A0E0357}" type="slidenum">
              <a:rPr lang="en-US" smtClean="0"/>
              <a:t>10</a:t>
            </a:fld>
            <a:endParaRPr lang="en-US"/>
          </a:p>
        </p:txBody>
      </p:sp>
    </p:spTree>
    <p:extLst>
      <p:ext uri="{BB962C8B-B14F-4D97-AF65-F5344CB8AC3E}">
        <p14:creationId xmlns:p14="http://schemas.microsoft.com/office/powerpoint/2010/main" val="3509159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44800" y="838200"/>
            <a:ext cx="8839200" cy="1295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5588000" y="4876800"/>
            <a:ext cx="5994400" cy="1066800"/>
          </a:xfrm>
        </p:spPr>
        <p:txBody>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914400" y="6248400"/>
            <a:ext cx="2540000" cy="457200"/>
          </a:xfrm>
        </p:spPr>
        <p:txBody>
          <a:bodyPr/>
          <a:lstStyle>
            <a:lvl1pPr>
              <a:defRPr/>
            </a:lvl1pPr>
          </a:lstStyle>
          <a:p>
            <a:fld id="{88EA1314-2191-4A59-9A2D-7E723168E60A}" type="datetimeFigureOut">
              <a:rPr lang="en-US" smtClean="0"/>
              <a:t>11/1/2016</a:t>
            </a:fld>
            <a:endParaRPr lang="en-US"/>
          </a:p>
        </p:txBody>
      </p:sp>
      <p:sp>
        <p:nvSpPr>
          <p:cNvPr id="3077" name="Rectangle 5"/>
          <p:cNvSpPr>
            <a:spLocks noGrp="1" noChangeArrowheads="1"/>
          </p:cNvSpPr>
          <p:nvPr>
            <p:ph type="ftr" sz="quarter" idx="3"/>
          </p:nvPr>
        </p:nvSpPr>
        <p:spPr>
          <a:xfrm>
            <a:off x="4165600" y="6248400"/>
            <a:ext cx="38608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8737600" y="6248400"/>
            <a:ext cx="2540000" cy="457200"/>
          </a:xfrm>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39109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EA1314-2191-4A59-9A2D-7E723168E60A}" type="datetimeFigureOut">
              <a:rPr lang="en-US" smtClean="0"/>
              <a:t>11/1/2016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215316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381000"/>
            <a:ext cx="2768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81000"/>
            <a:ext cx="81026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EA1314-2191-4A59-9A2D-7E723168E60A}" type="datetimeFigureOut">
              <a:rPr lang="en-US" smtClean="0"/>
              <a:t>11/1/2016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265472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EA1314-2191-4A59-9A2D-7E723168E60A}" type="datetimeFigureOut">
              <a:rPr lang="en-US" smtClean="0"/>
              <a:t>11/1/2016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357202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8EA1314-2191-4A59-9A2D-7E723168E60A}" type="datetimeFigureOut">
              <a:rPr lang="en-US" smtClean="0"/>
              <a:t>11/1/2016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219724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752600"/>
            <a:ext cx="5435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51600" y="1752600"/>
            <a:ext cx="5435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8EA1314-2191-4A59-9A2D-7E723168E60A}" type="datetimeFigureOut">
              <a:rPr lang="en-US" smtClean="0"/>
              <a:t>11/1/2016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141437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8EA1314-2191-4A59-9A2D-7E723168E60A}" type="datetimeFigureOut">
              <a:rPr lang="en-US" smtClean="0"/>
              <a:t>11/1/2016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137162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8EA1314-2191-4A59-9A2D-7E723168E60A}" type="datetimeFigureOut">
              <a:rPr lang="en-US" smtClean="0"/>
              <a:t>11/1/2016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23004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8EA1314-2191-4A59-9A2D-7E723168E60A}" type="datetimeFigureOut">
              <a:rPr lang="en-US" smtClean="0"/>
              <a:t>11/1/2016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125462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8EA1314-2191-4A59-9A2D-7E723168E60A}" type="datetimeFigureOut">
              <a:rPr lang="en-US" smtClean="0"/>
              <a:t>11/1/2016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220470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8EA1314-2191-4A59-9A2D-7E723168E60A}" type="datetimeFigureOut">
              <a:rPr lang="en-US" smtClean="0"/>
              <a:t>11/1/2016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DC164E-9E5B-4536-A16B-44C0D7CB995E}" type="slidenum">
              <a:rPr lang="en-US" smtClean="0"/>
              <a:t>‹#›</a:t>
            </a:fld>
            <a:endParaRPr lang="en-US"/>
          </a:p>
        </p:txBody>
      </p:sp>
    </p:spTree>
    <p:extLst>
      <p:ext uri="{BB962C8B-B14F-4D97-AF65-F5344CB8AC3E}">
        <p14:creationId xmlns:p14="http://schemas.microsoft.com/office/powerpoint/2010/main" val="342183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68800" y="381000"/>
            <a:ext cx="741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12800" y="1752600"/>
            <a:ext cx="1107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128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fld id="{88EA1314-2191-4A59-9A2D-7E723168E60A}" type="datetimeFigureOut">
              <a:rPr lang="en-US" smtClean="0"/>
              <a:t>11/1/2016</a:t>
            </a:fld>
            <a:endParaRPr lang="en-US"/>
          </a:p>
        </p:txBody>
      </p:sp>
      <p:sp>
        <p:nvSpPr>
          <p:cNvPr id="1029"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9347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82DC164E-9E5B-4536-A16B-44C0D7CB995E}" type="slidenum">
              <a:rPr lang="en-US" smtClean="0"/>
              <a:t>‹#›</a:t>
            </a:fld>
            <a:endParaRPr lang="en-US"/>
          </a:p>
        </p:txBody>
      </p:sp>
    </p:spTree>
    <p:extLst>
      <p:ext uri="{BB962C8B-B14F-4D97-AF65-F5344CB8AC3E}">
        <p14:creationId xmlns:p14="http://schemas.microsoft.com/office/powerpoint/2010/main" val="4063222307"/>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Black" panose="020B0A04020102020204" pitchFamily="34" charset="0"/>
        </a:defRPr>
      </a:lvl2pPr>
      <a:lvl3pPr algn="l" rtl="0" eaLnBrk="1" fontAlgn="base" hangingPunct="1">
        <a:spcBef>
          <a:spcPct val="0"/>
        </a:spcBef>
        <a:spcAft>
          <a:spcPct val="0"/>
        </a:spcAft>
        <a:defRPr sz="3600">
          <a:solidFill>
            <a:schemeClr val="tx2"/>
          </a:solidFill>
          <a:latin typeface="Arial Black" panose="020B0A04020102020204" pitchFamily="34" charset="0"/>
        </a:defRPr>
      </a:lvl3pPr>
      <a:lvl4pPr algn="l" rtl="0" eaLnBrk="1" fontAlgn="base" hangingPunct="1">
        <a:spcBef>
          <a:spcPct val="0"/>
        </a:spcBef>
        <a:spcAft>
          <a:spcPct val="0"/>
        </a:spcAft>
        <a:defRPr sz="3600">
          <a:solidFill>
            <a:schemeClr val="tx2"/>
          </a:solidFill>
          <a:latin typeface="Arial Black" panose="020B0A04020102020204" pitchFamily="34" charset="0"/>
        </a:defRPr>
      </a:lvl4pPr>
      <a:lvl5pPr algn="l" rtl="0" eaLnBrk="1" fontAlgn="base" hangingPunct="1">
        <a:spcBef>
          <a:spcPct val="0"/>
        </a:spcBef>
        <a:spcAft>
          <a:spcPct val="0"/>
        </a:spcAft>
        <a:defRPr sz="3600">
          <a:solidFill>
            <a:schemeClr val="tx2"/>
          </a:solidFill>
          <a:latin typeface="Arial Black" panose="020B0A04020102020204" pitchFamily="34" charset="0"/>
        </a:defRPr>
      </a:lvl5pPr>
      <a:lvl6pPr marL="457200" algn="l" rtl="0" eaLnBrk="1" fontAlgn="base" hangingPunct="1">
        <a:spcBef>
          <a:spcPct val="0"/>
        </a:spcBef>
        <a:spcAft>
          <a:spcPct val="0"/>
        </a:spcAft>
        <a:defRPr sz="3600">
          <a:solidFill>
            <a:schemeClr val="tx2"/>
          </a:solidFill>
          <a:latin typeface="Arial Black" panose="020B0A04020102020204" pitchFamily="34" charset="0"/>
        </a:defRPr>
      </a:lvl6pPr>
      <a:lvl7pPr marL="914400" algn="l" rtl="0" eaLnBrk="1" fontAlgn="base" hangingPunct="1">
        <a:spcBef>
          <a:spcPct val="0"/>
        </a:spcBef>
        <a:spcAft>
          <a:spcPct val="0"/>
        </a:spcAft>
        <a:defRPr sz="3600">
          <a:solidFill>
            <a:schemeClr val="tx2"/>
          </a:solidFill>
          <a:latin typeface="Arial Black" panose="020B0A04020102020204" pitchFamily="34" charset="0"/>
        </a:defRPr>
      </a:lvl7pPr>
      <a:lvl8pPr marL="1371600" algn="l" rtl="0" eaLnBrk="1" fontAlgn="base" hangingPunct="1">
        <a:spcBef>
          <a:spcPct val="0"/>
        </a:spcBef>
        <a:spcAft>
          <a:spcPct val="0"/>
        </a:spcAft>
        <a:defRPr sz="3600">
          <a:solidFill>
            <a:schemeClr val="tx2"/>
          </a:solidFill>
          <a:latin typeface="Arial Black" panose="020B0A04020102020204" pitchFamily="34" charset="0"/>
        </a:defRPr>
      </a:lvl8pPr>
      <a:lvl9pPr marL="1828800" algn="l" rtl="0" eaLnBrk="1" fontAlgn="base" hangingPunct="1">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pattFill prst="pct5">
          <a:fgClr>
            <a:srgbClr val="FFFFFF"/>
          </a:fgClr>
          <a:bgClr>
            <a:srgbClr val="FFFFFF"/>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16852" y="302554"/>
            <a:ext cx="7732541" cy="1002418"/>
          </a:xfrm>
        </p:spPr>
        <p:txBody>
          <a:bodyPr>
            <a:normAutofit fontScale="90000"/>
          </a:bodyPr>
          <a:lstStyle/>
          <a:p>
            <a:pPr algn="ctr"/>
            <a:r>
              <a:rPr lang="en-US" sz="4800" b="1" dirty="0" smtClean="0">
                <a:solidFill>
                  <a:srgbClr val="00B050"/>
                </a:solidFill>
                <a:latin typeface="Adobe Garamond Pro Bold" panose="02020702060506020403" pitchFamily="18" charset="0"/>
              </a:rPr>
              <a:t>Climate Change  </a:t>
            </a:r>
            <a:r>
              <a:rPr lang="en-US" sz="4800" b="1" dirty="0" smtClean="0">
                <a:solidFill>
                  <a:srgbClr val="00B050"/>
                </a:solidFill>
                <a:latin typeface="Adobe Garamond Pro Bold" panose="02020702060506020403" pitchFamily="18" charset="0"/>
              </a:rPr>
              <a:t>Affects </a:t>
            </a:r>
            <a:r>
              <a:rPr lang="en-US" sz="4800" b="1" dirty="0" smtClean="0">
                <a:solidFill>
                  <a:srgbClr val="00B050"/>
                </a:solidFill>
                <a:latin typeface="Adobe Garamond Pro Bold" panose="02020702060506020403" pitchFamily="18" charset="0"/>
              </a:rPr>
              <a:t>on California</a:t>
            </a:r>
            <a:endParaRPr lang="en-US" sz="4800" b="1" dirty="0">
              <a:solidFill>
                <a:srgbClr val="00B050"/>
              </a:solidFill>
              <a:latin typeface="Adobe Garamond Pro Bold" panose="02020702060506020403" pitchFamily="18" charset="0"/>
            </a:endParaRPr>
          </a:p>
        </p:txBody>
      </p:sp>
      <p:sp>
        <p:nvSpPr>
          <p:cNvPr id="3" name="Subtitle 2"/>
          <p:cNvSpPr>
            <a:spLocks noGrp="1"/>
          </p:cNvSpPr>
          <p:nvPr>
            <p:ph type="subTitle" idx="1"/>
          </p:nvPr>
        </p:nvSpPr>
        <p:spPr>
          <a:xfrm>
            <a:off x="1279138" y="1304972"/>
            <a:ext cx="9766068" cy="3738647"/>
          </a:xfrm>
        </p:spPr>
        <p:txBody>
          <a:bodyPr/>
          <a:lstStyle/>
          <a:p>
            <a:endParaRPr lang="en-US" dirty="0" smtClean="0"/>
          </a:p>
          <a:p>
            <a:endParaRPr lang="en-US" dirty="0"/>
          </a:p>
        </p:txBody>
      </p:sp>
      <p:sp>
        <p:nvSpPr>
          <p:cNvPr id="7" name="TextBox 6"/>
          <p:cNvSpPr txBox="1"/>
          <p:nvPr/>
        </p:nvSpPr>
        <p:spPr>
          <a:xfrm>
            <a:off x="10285214" y="4498470"/>
            <a:ext cx="4256599" cy="923330"/>
          </a:xfrm>
          <a:prstGeom prst="rect">
            <a:avLst/>
          </a:prstGeom>
          <a:noFill/>
        </p:spPr>
        <p:txBody>
          <a:bodyPr wrap="square" rtlCol="0">
            <a:spAutoFit/>
          </a:bodyPr>
          <a:lstStyle/>
          <a:p>
            <a:r>
              <a:rPr lang="en-US" b="1" dirty="0" smtClean="0"/>
              <a:t>BY: Irene</a:t>
            </a:r>
          </a:p>
          <a:p>
            <a:r>
              <a:rPr lang="en-US" b="1" dirty="0" smtClean="0"/>
              <a:t>       Mirella</a:t>
            </a:r>
            <a:endParaRPr lang="en-US" b="1" dirty="0"/>
          </a:p>
          <a:p>
            <a:r>
              <a:rPr lang="en-US" b="1" dirty="0"/>
              <a:t> </a:t>
            </a:r>
            <a:r>
              <a:rPr lang="en-US" b="1" dirty="0" smtClean="0"/>
              <a:t>      </a:t>
            </a:r>
            <a:r>
              <a:rPr lang="en-US" b="1" dirty="0" err="1" smtClean="0"/>
              <a:t>Umama</a:t>
            </a:r>
            <a:endParaRPr lang="en-US" b="1"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59086">
            <a:off x="10286916" y="346068"/>
            <a:ext cx="1646385" cy="9153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15558">
            <a:off x="10585278" y="5731241"/>
            <a:ext cx="1524000" cy="84734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09107">
            <a:off x="132547" y="5924070"/>
            <a:ext cx="1524000" cy="84734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72512">
            <a:off x="160749" y="324307"/>
            <a:ext cx="1429387" cy="794739"/>
          </a:xfrm>
          <a:prstGeom prst="rect">
            <a:avLst/>
          </a:prstGeom>
        </p:spPr>
      </p:pic>
      <p:pic>
        <p:nvPicPr>
          <p:cNvPr id="1030" name="Picture 6" descr="Image result for california in usa 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1081" y="1723804"/>
            <a:ext cx="8244133" cy="486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78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172" y="576943"/>
            <a:ext cx="7990114" cy="859973"/>
          </a:xfrm>
        </p:spPr>
        <p:txBody>
          <a:bodyPr>
            <a:normAutofit fontScale="90000"/>
          </a:bodyPr>
          <a:lstStyle/>
          <a:p>
            <a:r>
              <a:rPr lang="en-US" sz="3200" b="1" dirty="0" smtClean="0"/>
              <a:t>5 Key Threats to California From   </a:t>
            </a:r>
            <a:r>
              <a:rPr lang="en-US" sz="3200" b="1" dirty="0"/>
              <a:t>	</a:t>
            </a:r>
            <a:r>
              <a:rPr lang="en-US" sz="3200" b="1" dirty="0" smtClean="0"/>
              <a:t>	Climate Change</a:t>
            </a:r>
            <a:endParaRPr lang="en-US" sz="3200" b="1" dirty="0"/>
          </a:p>
        </p:txBody>
      </p:sp>
      <p:pic>
        <p:nvPicPr>
          <p:cNvPr id="9" name="Content Placeholder 8"/>
          <p:cNvPicPr>
            <a:picLocks noGrp="1" noChangeAspect="1"/>
          </p:cNvPicPr>
          <p:nvPr>
            <p:ph idx="1"/>
          </p:nvPr>
        </p:nvPicPr>
        <p:blipFill>
          <a:blip r:embed="rId3"/>
          <a:stretch>
            <a:fillRect/>
          </a:stretch>
        </p:blipFill>
        <p:spPr>
          <a:xfrm>
            <a:off x="8360229" y="1752601"/>
            <a:ext cx="3669830" cy="2296454"/>
          </a:xfrm>
          <a:prstGeom prst="rect">
            <a:avLst/>
          </a:prstGeom>
        </p:spPr>
      </p:pic>
      <p:sp>
        <p:nvSpPr>
          <p:cNvPr id="7" name="AutoShape 8" descr="Photo of 2 women hugging amidst the ruin following the Eiler Fire in 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Photo of 2 women hugging amidst the ruin following the Eiler Fire in 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7189676" y="4131128"/>
            <a:ext cx="3647724" cy="2430794"/>
          </a:xfrm>
          <a:prstGeom prst="rect">
            <a:avLst/>
          </a:prstGeom>
        </p:spPr>
      </p:pic>
      <p:sp>
        <p:nvSpPr>
          <p:cNvPr id="15" name="TextBox 14"/>
          <p:cNvSpPr txBox="1"/>
          <p:nvPr/>
        </p:nvSpPr>
        <p:spPr>
          <a:xfrm>
            <a:off x="307975" y="2007469"/>
            <a:ext cx="6865712" cy="4247317"/>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FF0000"/>
                </a:solidFill>
              </a:rPr>
              <a:t>Drought and </a:t>
            </a:r>
            <a:r>
              <a:rPr lang="en-US" sz="1600" b="1" dirty="0" smtClean="0">
                <a:solidFill>
                  <a:srgbClr val="FF0000"/>
                </a:solidFill>
              </a:rPr>
              <a:t>Wildfires</a:t>
            </a:r>
          </a:p>
          <a:p>
            <a:r>
              <a:rPr lang="en-US" sz="2000" b="1" dirty="0"/>
              <a:t> </a:t>
            </a:r>
            <a:r>
              <a:rPr lang="en-US" sz="2000" b="1" dirty="0" smtClean="0"/>
              <a:t>    </a:t>
            </a:r>
            <a:r>
              <a:rPr lang="en-US" sz="1400" b="1" dirty="0" smtClean="0"/>
              <a:t> -</a:t>
            </a:r>
            <a:r>
              <a:rPr lang="en-US" sz="1400" dirty="0">
                <a:solidFill>
                  <a:schemeClr val="bg2">
                    <a:lumMod val="60000"/>
                    <a:lumOff val="40000"/>
                  </a:schemeClr>
                </a:solidFill>
              </a:rPr>
              <a:t>Climate scientists predict the region will get even </a:t>
            </a:r>
            <a:r>
              <a:rPr lang="en-US" sz="1400" dirty="0" smtClean="0">
                <a:solidFill>
                  <a:schemeClr val="bg2">
                    <a:lumMod val="60000"/>
                    <a:lumOff val="40000"/>
                  </a:schemeClr>
                </a:solidFill>
              </a:rPr>
              <a:t>  hotter </a:t>
            </a:r>
            <a:r>
              <a:rPr lang="en-US" sz="1400" dirty="0">
                <a:solidFill>
                  <a:schemeClr val="bg2">
                    <a:lumMod val="60000"/>
                    <a:lumOff val="40000"/>
                  </a:schemeClr>
                </a:solidFill>
              </a:rPr>
              <a:t>and drier. And as more of the state's precipitation falls as rain instead of snow in the mountains, it will run off the land more quickly, ending up in the ocean. Lack of water has also led </a:t>
            </a:r>
            <a:r>
              <a:rPr lang="en-US" sz="1400" dirty="0" smtClean="0">
                <a:solidFill>
                  <a:schemeClr val="bg2">
                    <a:lumMod val="60000"/>
                    <a:lumOff val="40000"/>
                  </a:schemeClr>
                </a:solidFill>
              </a:rPr>
              <a:t>to more and larger wildfires. </a:t>
            </a:r>
            <a:endParaRPr lang="en-US" dirty="0" smtClean="0"/>
          </a:p>
          <a:p>
            <a:pPr marL="285750" indent="-285750">
              <a:buFont typeface="Arial" panose="020B0604020202020204" pitchFamily="34" charset="0"/>
              <a:buChar char="•"/>
            </a:pPr>
            <a:r>
              <a:rPr lang="en-US" sz="1600" b="1" dirty="0">
                <a:solidFill>
                  <a:srgbClr val="FF0000"/>
                </a:solidFill>
              </a:rPr>
              <a:t>Coastal </a:t>
            </a:r>
            <a:r>
              <a:rPr lang="en-US" sz="1600" b="1" dirty="0" smtClean="0">
                <a:solidFill>
                  <a:srgbClr val="FF0000"/>
                </a:solidFill>
              </a:rPr>
              <a:t>Danger</a:t>
            </a:r>
          </a:p>
          <a:p>
            <a:r>
              <a:rPr lang="en-US" sz="2000" b="1" dirty="0">
                <a:solidFill>
                  <a:srgbClr val="FF0000"/>
                </a:solidFill>
              </a:rPr>
              <a:t> </a:t>
            </a:r>
            <a:r>
              <a:rPr lang="en-US" sz="2000" b="1" dirty="0" smtClean="0">
                <a:solidFill>
                  <a:srgbClr val="FF0000"/>
                </a:solidFill>
              </a:rPr>
              <a:t>     </a:t>
            </a:r>
            <a:r>
              <a:rPr lang="en-US" sz="1400" b="1" dirty="0" smtClean="0">
                <a:solidFill>
                  <a:schemeClr val="bg2">
                    <a:lumMod val="60000"/>
                    <a:lumOff val="40000"/>
                  </a:schemeClr>
                </a:solidFill>
              </a:rPr>
              <a:t>-</a:t>
            </a:r>
            <a:r>
              <a:rPr lang="en-US" sz="1400" dirty="0" smtClean="0">
                <a:solidFill>
                  <a:schemeClr val="bg2">
                    <a:lumMod val="60000"/>
                    <a:lumOff val="40000"/>
                  </a:schemeClr>
                </a:solidFill>
              </a:rPr>
              <a:t>The </a:t>
            </a:r>
            <a:r>
              <a:rPr lang="en-US" sz="1400" dirty="0">
                <a:solidFill>
                  <a:schemeClr val="bg2">
                    <a:lumMod val="60000"/>
                    <a:lumOff val="40000"/>
                  </a:schemeClr>
                </a:solidFill>
              </a:rPr>
              <a:t>majority of Californians live along the </a:t>
            </a:r>
            <a:r>
              <a:rPr lang="en-US" sz="1400" dirty="0" smtClean="0">
                <a:solidFill>
                  <a:schemeClr val="bg2">
                    <a:lumMod val="60000"/>
                    <a:lumOff val="40000"/>
                  </a:schemeClr>
                </a:solidFill>
              </a:rPr>
              <a:t>coast, where they enjoy the storied beaches and bask in the mild climate created by ocean currents and winds.</a:t>
            </a:r>
            <a:endParaRPr lang="en-US" sz="1400" dirty="0">
              <a:solidFill>
                <a:schemeClr val="bg2">
                  <a:lumMod val="60000"/>
                  <a:lumOff val="40000"/>
                </a:schemeClr>
              </a:solidFill>
            </a:endParaRPr>
          </a:p>
          <a:p>
            <a:pPr marL="285750" indent="-285750">
              <a:buFont typeface="Arial" panose="020B0604020202020204" pitchFamily="34" charset="0"/>
              <a:buChar char="•"/>
            </a:pPr>
            <a:r>
              <a:rPr lang="en-US" sz="1600" b="1" dirty="0">
                <a:solidFill>
                  <a:srgbClr val="FF0000"/>
                </a:solidFill>
              </a:rPr>
              <a:t>Bad Air </a:t>
            </a:r>
            <a:r>
              <a:rPr lang="en-US" sz="1600" b="1" dirty="0" smtClean="0">
                <a:solidFill>
                  <a:srgbClr val="FF0000"/>
                </a:solidFill>
              </a:rPr>
              <a:t>Days</a:t>
            </a:r>
          </a:p>
          <a:p>
            <a:r>
              <a:rPr lang="en-US" sz="2000" b="1" dirty="0">
                <a:solidFill>
                  <a:srgbClr val="FF0000"/>
                </a:solidFill>
              </a:rPr>
              <a:t> </a:t>
            </a:r>
            <a:r>
              <a:rPr lang="en-US" sz="2000" b="1" dirty="0" smtClean="0">
                <a:solidFill>
                  <a:srgbClr val="FF0000"/>
                </a:solidFill>
              </a:rPr>
              <a:t>     </a:t>
            </a:r>
            <a:r>
              <a:rPr lang="en-US" sz="2000" b="1" dirty="0" smtClean="0">
                <a:solidFill>
                  <a:schemeClr val="bg2">
                    <a:lumMod val="60000"/>
                    <a:lumOff val="40000"/>
                  </a:schemeClr>
                </a:solidFill>
              </a:rPr>
              <a:t>-</a:t>
            </a:r>
            <a:r>
              <a:rPr lang="en-US" sz="1400" dirty="0">
                <a:solidFill>
                  <a:schemeClr val="bg2">
                    <a:lumMod val="60000"/>
                    <a:lumOff val="40000"/>
                  </a:schemeClr>
                </a:solidFill>
              </a:rPr>
              <a:t>California already has the toughest air quality standards in the country, but much of the state still suffers from pollution</a:t>
            </a:r>
            <a:r>
              <a:rPr lang="en-US" sz="1400" dirty="0" smtClean="0">
                <a:solidFill>
                  <a:schemeClr val="bg2">
                    <a:lumMod val="60000"/>
                    <a:lumOff val="40000"/>
                  </a:schemeClr>
                </a:solidFill>
              </a:rPr>
              <a:t>.</a:t>
            </a:r>
          </a:p>
          <a:p>
            <a:pPr marL="285750" indent="-285750">
              <a:buFont typeface="Arial" panose="020B0604020202020204" pitchFamily="34" charset="0"/>
              <a:buChar char="•"/>
            </a:pPr>
            <a:r>
              <a:rPr lang="en-US" sz="1600" b="1" dirty="0">
                <a:solidFill>
                  <a:srgbClr val="FF0000"/>
                </a:solidFill>
              </a:rPr>
              <a:t>Spreading </a:t>
            </a:r>
            <a:r>
              <a:rPr lang="en-US" sz="1600" b="1" dirty="0" smtClean="0">
                <a:solidFill>
                  <a:srgbClr val="FF0000"/>
                </a:solidFill>
              </a:rPr>
              <a:t>Disease</a:t>
            </a:r>
          </a:p>
          <a:p>
            <a:r>
              <a:rPr lang="en-US" sz="1600" b="1" dirty="0">
                <a:solidFill>
                  <a:srgbClr val="FF0000"/>
                </a:solidFill>
              </a:rPr>
              <a:t> </a:t>
            </a:r>
            <a:r>
              <a:rPr lang="en-US" sz="1600" b="1" dirty="0" smtClean="0">
                <a:solidFill>
                  <a:srgbClr val="FF0000"/>
                </a:solidFill>
              </a:rPr>
              <a:t>      </a:t>
            </a:r>
            <a:r>
              <a:rPr lang="en-US" sz="1400" b="1" dirty="0" smtClean="0">
                <a:solidFill>
                  <a:schemeClr val="bg2">
                    <a:lumMod val="60000"/>
                    <a:lumOff val="40000"/>
                  </a:schemeClr>
                </a:solidFill>
              </a:rPr>
              <a:t>-</a:t>
            </a:r>
            <a:r>
              <a:rPr lang="en-US" sz="1400" dirty="0" smtClean="0">
                <a:solidFill>
                  <a:schemeClr val="bg2">
                    <a:lumMod val="60000"/>
                    <a:lumOff val="40000"/>
                  </a:schemeClr>
                </a:solidFill>
              </a:rPr>
              <a:t>Increasing </a:t>
            </a:r>
            <a:r>
              <a:rPr lang="en-US" sz="1400" dirty="0">
                <a:solidFill>
                  <a:schemeClr val="bg2">
                    <a:lumMod val="60000"/>
                    <a:lumOff val="40000"/>
                  </a:schemeClr>
                </a:solidFill>
              </a:rPr>
              <a:t>dust also promotes the spread of valley fever, a potentially fatal disease that affects about 150,000 people a year</a:t>
            </a:r>
            <a:r>
              <a:rPr lang="en-US" sz="1400" dirty="0" smtClean="0">
                <a:solidFill>
                  <a:schemeClr val="bg2">
                    <a:lumMod val="60000"/>
                    <a:lumOff val="40000"/>
                  </a:schemeClr>
                </a:solidFill>
              </a:rPr>
              <a:t>.</a:t>
            </a:r>
          </a:p>
          <a:p>
            <a:pPr marL="285750" indent="-285750">
              <a:buFont typeface="Arial" panose="020B0604020202020204" pitchFamily="34" charset="0"/>
              <a:buChar char="•"/>
            </a:pPr>
            <a:r>
              <a:rPr lang="en-US" sz="1600" b="1" dirty="0">
                <a:solidFill>
                  <a:srgbClr val="FF0000"/>
                </a:solidFill>
              </a:rPr>
              <a:t>Loss of Native </a:t>
            </a:r>
            <a:r>
              <a:rPr lang="en-US" sz="1600" b="1" dirty="0" smtClean="0">
                <a:solidFill>
                  <a:srgbClr val="FF0000"/>
                </a:solidFill>
              </a:rPr>
              <a:t>Fish</a:t>
            </a:r>
          </a:p>
          <a:p>
            <a:r>
              <a:rPr lang="en-US" sz="1600" dirty="0"/>
              <a:t>       -</a:t>
            </a:r>
            <a:r>
              <a:rPr lang="en-US" sz="1400" dirty="0">
                <a:solidFill>
                  <a:schemeClr val="bg2">
                    <a:lumMod val="60000"/>
                    <a:lumOff val="40000"/>
                  </a:schemeClr>
                </a:solidFill>
              </a:rPr>
              <a:t>California once </a:t>
            </a:r>
            <a:r>
              <a:rPr lang="en-US" sz="1400" dirty="0" smtClean="0">
                <a:solidFill>
                  <a:schemeClr val="bg2">
                    <a:lumMod val="60000"/>
                    <a:lumOff val="40000"/>
                  </a:schemeClr>
                </a:solidFill>
              </a:rPr>
              <a:t>supported vibrant commercial </a:t>
            </a:r>
            <a:r>
              <a:rPr lang="en-US" sz="1400" dirty="0">
                <a:solidFill>
                  <a:schemeClr val="bg2">
                    <a:lumMod val="60000"/>
                    <a:lumOff val="40000"/>
                  </a:schemeClr>
                </a:solidFill>
              </a:rPr>
              <a:t>and recreational fisheries, but the fish have long been in decline.</a:t>
            </a:r>
            <a:endParaRPr lang="en-US" sz="1400" dirty="0" smtClean="0">
              <a:solidFill>
                <a:schemeClr val="bg2">
                  <a:lumMod val="60000"/>
                  <a:lumOff val="40000"/>
                </a:schemeClr>
              </a:solidFill>
            </a:endParaRPr>
          </a:p>
        </p:txBody>
      </p:sp>
    </p:spTree>
    <p:extLst>
      <p:ext uri="{BB962C8B-B14F-4D97-AF65-F5344CB8AC3E}">
        <p14:creationId xmlns:p14="http://schemas.microsoft.com/office/powerpoint/2010/main" val="12286885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4931" y="1447800"/>
            <a:ext cx="11122269" cy="4572000"/>
          </a:xfrm>
        </p:spPr>
        <p:txBody>
          <a:bodyPr/>
          <a:lstStyle/>
          <a:p>
            <a:pPr marL="0" indent="0" algn="ctr">
              <a:buNone/>
            </a:pPr>
            <a:r>
              <a:rPr lang="en-US" sz="3000" dirty="0" smtClean="0"/>
              <a:t>So Next Time when you think of California, don’t just think of beach babes, Cars, or Movie Stars instead think of the real problems actually happening.. Or else </a:t>
            </a:r>
            <a:r>
              <a:rPr lang="en-US" sz="3000" dirty="0" err="1" smtClean="0"/>
              <a:t>yknow</a:t>
            </a:r>
            <a:r>
              <a:rPr lang="en-US" sz="3000" dirty="0" smtClean="0"/>
              <a:t>.. you </a:t>
            </a:r>
            <a:r>
              <a:rPr lang="en-US" sz="4000" b="1" dirty="0" smtClean="0">
                <a:solidFill>
                  <a:srgbClr val="FF0000"/>
                </a:solidFill>
              </a:rPr>
              <a:t>DIE</a:t>
            </a:r>
            <a:r>
              <a:rPr lang="en-US" b="1" dirty="0" smtClean="0"/>
              <a:t>. </a:t>
            </a:r>
          </a:p>
          <a:p>
            <a:pPr marL="0" indent="0" algn="ctr">
              <a:buNone/>
            </a:pPr>
            <a:r>
              <a:rPr lang="en-US" b="1" u="sng" dirty="0" smtClean="0"/>
              <a:t>Plain and simple</a:t>
            </a:r>
          </a:p>
          <a:p>
            <a:pPr marL="0" indent="0" algn="ctr">
              <a:buNone/>
            </a:pP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892" y="3556748"/>
            <a:ext cx="2775846" cy="3301252"/>
          </a:xfrm>
          <a:prstGeom prst="rect">
            <a:avLst/>
          </a:prstGeom>
        </p:spPr>
      </p:pic>
    </p:spTree>
    <p:extLst>
      <p:ext uri="{BB962C8B-B14F-4D97-AF65-F5344CB8AC3E}">
        <p14:creationId xmlns:p14="http://schemas.microsoft.com/office/powerpoint/2010/main" val="1896965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504" y="801482"/>
            <a:ext cx="8990001" cy="854856"/>
          </a:xfrm>
        </p:spPr>
        <p:txBody>
          <a:bodyPr>
            <a:normAutofit/>
          </a:bodyPr>
          <a:lstStyle/>
          <a:p>
            <a:pPr algn="ctr"/>
            <a:r>
              <a:rPr lang="en-US" sz="4300" b="1" dirty="0" smtClean="0">
                <a:latin typeface="Adobe Garamond Pro Bold" panose="02020702060506020403" pitchFamily="18" charset="0"/>
              </a:rPr>
              <a:t>What is Climate change ? </a:t>
            </a:r>
            <a:endParaRPr lang="en-US" sz="4300" b="1" dirty="0">
              <a:latin typeface="Adobe Garamond Pro Bold" panose="020207020605060204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148" y="1890812"/>
            <a:ext cx="2265935" cy="219795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115" y="4395330"/>
            <a:ext cx="2521279" cy="23264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043" y="1962899"/>
            <a:ext cx="2271229" cy="212587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4205" y="4395330"/>
            <a:ext cx="2391301" cy="2259779"/>
          </a:xfrm>
          <a:prstGeom prst="rect">
            <a:avLst/>
          </a:prstGeom>
        </p:spPr>
      </p:pic>
      <p:sp>
        <p:nvSpPr>
          <p:cNvPr id="8" name="TextBox 7"/>
          <p:cNvSpPr txBox="1"/>
          <p:nvPr/>
        </p:nvSpPr>
        <p:spPr>
          <a:xfrm>
            <a:off x="7631350" y="1688112"/>
            <a:ext cx="4299563" cy="4801314"/>
          </a:xfrm>
          <a:prstGeom prst="rect">
            <a:avLst/>
          </a:prstGeom>
          <a:noFill/>
        </p:spPr>
        <p:txBody>
          <a:bodyPr wrap="square" rtlCol="0">
            <a:spAutoFit/>
          </a:bodyPr>
          <a:lstStyle/>
          <a:p>
            <a:r>
              <a:rPr lang="en-US" i="1" dirty="0" smtClean="0"/>
              <a:t>So, Climate Change is a long-term change</a:t>
            </a:r>
            <a:r>
              <a:rPr lang="en-US" dirty="0" smtClean="0"/>
              <a:t> </a:t>
            </a:r>
            <a:r>
              <a:rPr lang="en-US" dirty="0"/>
              <a:t>in the earth's </a:t>
            </a:r>
            <a:r>
              <a:rPr lang="en-US" i="1" dirty="0"/>
              <a:t>climate</a:t>
            </a:r>
            <a:r>
              <a:rPr lang="en-US" dirty="0"/>
              <a:t>, especially a </a:t>
            </a:r>
            <a:r>
              <a:rPr lang="en-US" i="1" dirty="0"/>
              <a:t>change</a:t>
            </a:r>
            <a:r>
              <a:rPr lang="en-US" dirty="0"/>
              <a:t> due to an increase in the average atmospheric </a:t>
            </a:r>
            <a:r>
              <a:rPr lang="en-US" dirty="0" smtClean="0"/>
              <a:t>temperature. </a:t>
            </a:r>
            <a:r>
              <a:rPr lang="en-US" dirty="0"/>
              <a:t>It includes patterns of temperature, </a:t>
            </a:r>
            <a:r>
              <a:rPr lang="en-US" dirty="0" smtClean="0"/>
              <a:t>rain </a:t>
            </a:r>
            <a:r>
              <a:rPr lang="en-US" dirty="0"/>
              <a:t>or </a:t>
            </a:r>
            <a:r>
              <a:rPr lang="en-US" dirty="0" smtClean="0"/>
              <a:t>snow, </a:t>
            </a:r>
            <a:r>
              <a:rPr lang="en-US" dirty="0"/>
              <a:t>humidity, wind and seasons. </a:t>
            </a:r>
            <a:endParaRPr lang="en-US" dirty="0" smtClean="0"/>
          </a:p>
          <a:p>
            <a:endParaRPr lang="en-US" dirty="0" smtClean="0"/>
          </a:p>
          <a:p>
            <a:endParaRPr lang="en-US" dirty="0"/>
          </a:p>
          <a:p>
            <a:endParaRPr lang="en-US" dirty="0" smtClean="0"/>
          </a:p>
          <a:p>
            <a:endParaRPr lang="en-US" dirty="0" smtClean="0"/>
          </a:p>
          <a:p>
            <a:endParaRPr lang="en-US" b="1" dirty="0" smtClean="0"/>
          </a:p>
          <a:p>
            <a:r>
              <a:rPr lang="en-US" b="1" dirty="0" smtClean="0"/>
              <a:t>And Caused by:</a:t>
            </a:r>
          </a:p>
          <a:p>
            <a:pPr marL="285750" indent="-285750">
              <a:buFont typeface="Arial" panose="020B0604020202020204" pitchFamily="34" charset="0"/>
              <a:buChar char="•"/>
            </a:pPr>
            <a:r>
              <a:rPr lang="en-US" dirty="0" smtClean="0">
                <a:solidFill>
                  <a:schemeClr val="tx2">
                    <a:lumMod val="50000"/>
                  </a:schemeClr>
                </a:solidFill>
              </a:rPr>
              <a:t>NO1.  Human Activities </a:t>
            </a:r>
            <a:r>
              <a:rPr lang="en-US" b="1" dirty="0" smtClean="0">
                <a:solidFill>
                  <a:srgbClr val="FF0000"/>
                </a:solidFill>
              </a:rPr>
              <a:t>!!!!!!!!</a:t>
            </a:r>
          </a:p>
          <a:p>
            <a:pPr marL="285750" indent="-285750">
              <a:buFont typeface="Arial" panose="020B0604020202020204" pitchFamily="34" charset="0"/>
              <a:buChar char="•"/>
            </a:pPr>
            <a:r>
              <a:rPr lang="en-US" dirty="0" smtClean="0">
                <a:solidFill>
                  <a:schemeClr val="tx2">
                    <a:lumMod val="50000"/>
                  </a:schemeClr>
                </a:solidFill>
              </a:rPr>
              <a:t>The </a:t>
            </a:r>
            <a:r>
              <a:rPr lang="en-US" dirty="0">
                <a:solidFill>
                  <a:schemeClr val="tx2">
                    <a:lumMod val="50000"/>
                  </a:schemeClr>
                </a:solidFill>
              </a:rPr>
              <a:t>Greenhouse </a:t>
            </a:r>
            <a:r>
              <a:rPr lang="en-US" dirty="0" smtClean="0">
                <a:solidFill>
                  <a:schemeClr val="tx2">
                    <a:lumMod val="50000"/>
                  </a:schemeClr>
                </a:solidFill>
              </a:rPr>
              <a:t>Effect</a:t>
            </a:r>
          </a:p>
          <a:p>
            <a:pPr marL="285750" indent="-285750">
              <a:buFont typeface="Arial" panose="020B0604020202020204" pitchFamily="34" charset="0"/>
              <a:buChar char="•"/>
            </a:pPr>
            <a:r>
              <a:rPr lang="en-US" dirty="0">
                <a:solidFill>
                  <a:schemeClr val="tx2">
                    <a:lumMod val="50000"/>
                  </a:schemeClr>
                </a:solidFill>
              </a:rPr>
              <a:t>Gases that Play a Part </a:t>
            </a:r>
            <a:r>
              <a:rPr lang="en-US" dirty="0" smtClean="0">
                <a:solidFill>
                  <a:schemeClr val="tx2">
                    <a:lumMod val="50000"/>
                  </a:schemeClr>
                </a:solidFill>
              </a:rPr>
              <a:t>Volcanic Eruptions</a:t>
            </a:r>
          </a:p>
          <a:p>
            <a:pPr marL="285750" indent="-285750">
              <a:buFont typeface="Arial" panose="020B0604020202020204" pitchFamily="34" charset="0"/>
              <a:buChar char="•"/>
            </a:pPr>
            <a:r>
              <a:rPr lang="en-US" dirty="0" smtClean="0">
                <a:solidFill>
                  <a:schemeClr val="tx2">
                    <a:lumMod val="50000"/>
                  </a:schemeClr>
                </a:solidFill>
              </a:rPr>
              <a:t>Deforestation</a:t>
            </a:r>
          </a:p>
        </p:txBody>
      </p:sp>
      <p:sp>
        <p:nvSpPr>
          <p:cNvPr id="9" name="AutoShape 2" descr="Image result for arrow"/>
          <p:cNvSpPr>
            <a:spLocks noChangeAspect="1" noChangeArrowheads="1"/>
          </p:cNvSpPr>
          <p:nvPr/>
        </p:nvSpPr>
        <p:spPr bwMode="auto">
          <a:xfrm>
            <a:off x="117844" y="60325"/>
            <a:ext cx="1523926" cy="1523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39948">
            <a:off x="6057944" y="2095209"/>
            <a:ext cx="1505968" cy="86931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589064">
            <a:off x="8893533" y="3679427"/>
            <a:ext cx="1157053" cy="667903"/>
          </a:xfrm>
          <a:prstGeom prst="rect">
            <a:avLst/>
          </a:prstGeom>
        </p:spPr>
      </p:pic>
    </p:spTree>
    <p:extLst>
      <p:ext uri="{BB962C8B-B14F-4D97-AF65-F5344CB8AC3E}">
        <p14:creationId xmlns:p14="http://schemas.microsoft.com/office/powerpoint/2010/main" val="2143145530"/>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354" y="381000"/>
            <a:ext cx="9353006" cy="1656806"/>
          </a:xfrm>
        </p:spPr>
        <p:txBody>
          <a:bodyPr>
            <a:normAutofit fontScale="90000"/>
          </a:bodyPr>
          <a:lstStyle/>
          <a:p>
            <a:r>
              <a:rPr lang="en-US" dirty="0" smtClean="0"/>
              <a:t/>
            </a:r>
            <a:br>
              <a:rPr lang="en-US" dirty="0" smtClean="0"/>
            </a:br>
            <a:r>
              <a:rPr lang="en-US" dirty="0" smtClean="0"/>
              <a:t>How Much Does Human Activity        	Affect Climate Change?</a:t>
            </a:r>
            <a:br>
              <a:rPr lang="en-US" dirty="0" smtClean="0"/>
            </a:br>
            <a:r>
              <a:rPr lang="en-US" b="1" u="sng" dirty="0" smtClean="0"/>
              <a:t/>
            </a:r>
            <a:br>
              <a:rPr lang="en-US" b="1" u="sng" dirty="0" smtClean="0"/>
            </a:br>
            <a:endParaRPr lang="en-US" u="sng" dirty="0"/>
          </a:p>
        </p:txBody>
      </p:sp>
      <p:pic>
        <p:nvPicPr>
          <p:cNvPr id="4098" name="Picture 2" descr="Image result for how humans activity involved in climate chan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421" y="1648097"/>
            <a:ext cx="6765428" cy="48419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46849" y="1648097"/>
            <a:ext cx="5140712" cy="5078313"/>
          </a:xfrm>
          <a:prstGeom prst="rect">
            <a:avLst/>
          </a:prstGeom>
          <a:noFill/>
        </p:spPr>
        <p:txBody>
          <a:bodyPr wrap="square" rtlCol="0">
            <a:spAutoFit/>
          </a:bodyPr>
          <a:lstStyle/>
          <a:p>
            <a:r>
              <a:rPr lang="en-US" dirty="0"/>
              <a:t>It’s clear, based on over a century of scientific </a:t>
            </a:r>
            <a:r>
              <a:rPr lang="en-US" dirty="0" smtClean="0"/>
              <a:t>investigation by scientists, </a:t>
            </a:r>
            <a:r>
              <a:rPr lang="en-US" dirty="0"/>
              <a:t>that humans are responsible for most of the </a:t>
            </a:r>
            <a:r>
              <a:rPr lang="en-US" dirty="0" smtClean="0"/>
              <a:t>climate change. Basically, Human </a:t>
            </a:r>
            <a:r>
              <a:rPr lang="en-US" dirty="0"/>
              <a:t>activities contribute to climate change by causing </a:t>
            </a:r>
            <a:r>
              <a:rPr lang="en-US" dirty="0" smtClean="0"/>
              <a:t>changes </a:t>
            </a:r>
            <a:r>
              <a:rPr lang="en-US" dirty="0"/>
              <a:t>in </a:t>
            </a:r>
            <a:r>
              <a:rPr lang="en-US" dirty="0" smtClean="0"/>
              <a:t>Earth’s atmosphere </a:t>
            </a:r>
            <a:r>
              <a:rPr lang="en-US" dirty="0"/>
              <a:t>in the amounts of greenhouse </a:t>
            </a:r>
            <a:r>
              <a:rPr lang="en-US" dirty="0" smtClean="0"/>
              <a:t>gases, </a:t>
            </a:r>
            <a:r>
              <a:rPr lang="en-US" dirty="0"/>
              <a:t>aerosols (small particles), and cloudiness. </a:t>
            </a:r>
          </a:p>
          <a:p>
            <a:endParaRPr lang="en-US" dirty="0"/>
          </a:p>
          <a:p>
            <a:r>
              <a:rPr lang="en-US" dirty="0"/>
              <a:t>Human activities result in emissions of four </a:t>
            </a:r>
            <a:r>
              <a:rPr lang="en-US" dirty="0" smtClean="0"/>
              <a:t>: </a:t>
            </a:r>
          </a:p>
          <a:p>
            <a:r>
              <a:rPr lang="en-US" dirty="0"/>
              <a:t>principal greenhouse </a:t>
            </a:r>
            <a:r>
              <a:rPr lang="en-US" dirty="0" smtClean="0"/>
              <a:t>gases:</a:t>
            </a:r>
          </a:p>
          <a:p>
            <a:endParaRPr lang="en-US" dirty="0" smtClean="0"/>
          </a:p>
          <a:p>
            <a:r>
              <a:rPr lang="en-US" dirty="0" smtClean="0"/>
              <a:t>1) Carbon </a:t>
            </a:r>
            <a:r>
              <a:rPr lang="en-US" dirty="0"/>
              <a:t>dioxide (</a:t>
            </a:r>
            <a:r>
              <a:rPr lang="en-US" dirty="0" smtClean="0"/>
              <a:t>CO2)</a:t>
            </a:r>
          </a:p>
          <a:p>
            <a:r>
              <a:rPr lang="en-US" dirty="0" smtClean="0"/>
              <a:t>2) Methane </a:t>
            </a:r>
            <a:r>
              <a:rPr lang="en-US" dirty="0"/>
              <a:t>(</a:t>
            </a:r>
            <a:r>
              <a:rPr lang="en-US" dirty="0" smtClean="0"/>
              <a:t>CH4) </a:t>
            </a:r>
          </a:p>
          <a:p>
            <a:r>
              <a:rPr lang="en-US" dirty="0" smtClean="0"/>
              <a:t>3) Nitrous </a:t>
            </a:r>
            <a:r>
              <a:rPr lang="en-US" dirty="0"/>
              <a:t>oxide </a:t>
            </a:r>
            <a:r>
              <a:rPr lang="en-US" dirty="0" smtClean="0"/>
              <a:t>(N2O)</a:t>
            </a:r>
          </a:p>
          <a:p>
            <a:r>
              <a:rPr lang="en-US" dirty="0" smtClean="0"/>
              <a:t>4) Halocarbons </a:t>
            </a:r>
            <a:r>
              <a:rPr lang="en-US" dirty="0"/>
              <a:t>(a group of </a:t>
            </a:r>
            <a:r>
              <a:rPr lang="en-US" dirty="0" smtClean="0"/>
              <a:t>gases containing  fluorine</a:t>
            </a:r>
            <a:r>
              <a:rPr lang="en-US" dirty="0"/>
              <a:t>, </a:t>
            </a:r>
            <a:r>
              <a:rPr lang="en-US" dirty="0" smtClean="0"/>
              <a:t>chlorine </a:t>
            </a:r>
            <a:r>
              <a:rPr lang="en-US" dirty="0"/>
              <a:t>and bromine). </a:t>
            </a:r>
          </a:p>
          <a:p>
            <a:endParaRPr lang="en-US" dirty="0"/>
          </a:p>
        </p:txBody>
      </p:sp>
    </p:spTree>
    <p:extLst>
      <p:ext uri="{BB962C8B-B14F-4D97-AF65-F5344CB8AC3E}">
        <p14:creationId xmlns:p14="http://schemas.microsoft.com/office/powerpoint/2010/main" val="9124144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286" y="489856"/>
            <a:ext cx="7812314" cy="957943"/>
          </a:xfrm>
        </p:spPr>
        <p:txBody>
          <a:bodyPr>
            <a:normAutofit fontScale="90000"/>
          </a:bodyPr>
          <a:lstStyle/>
          <a:p>
            <a:r>
              <a:rPr lang="en-US" dirty="0" smtClean="0"/>
              <a:t>How does greenhouse gases 	affect the atmosphere?</a:t>
            </a:r>
            <a:endParaRPr lang="en-US" dirty="0"/>
          </a:p>
        </p:txBody>
      </p:sp>
      <p:pic>
        <p:nvPicPr>
          <p:cNvPr id="7178" name="Picture 10" descr="Image result for climate change affect\ in californi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4174" y="1761391"/>
            <a:ext cx="7747438" cy="468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74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B050"/>
                </a:solidFill>
              </a:rPr>
              <a:t>       Deforestation</a:t>
            </a:r>
            <a:endParaRPr lang="en-US" sz="4000" dirty="0">
              <a:solidFill>
                <a:srgbClr val="00B050"/>
              </a:solidFill>
            </a:endParaRPr>
          </a:p>
        </p:txBody>
      </p:sp>
      <p:sp>
        <p:nvSpPr>
          <p:cNvPr id="3" name="Content Placeholder 2"/>
          <p:cNvSpPr>
            <a:spLocks noGrp="1"/>
          </p:cNvSpPr>
          <p:nvPr>
            <p:ph idx="1"/>
          </p:nvPr>
        </p:nvSpPr>
        <p:spPr>
          <a:xfrm>
            <a:off x="509954" y="1512278"/>
            <a:ext cx="11377246" cy="3552092"/>
          </a:xfrm>
        </p:spPr>
        <p:txBody>
          <a:bodyPr/>
          <a:lstStyle/>
          <a:p>
            <a:r>
              <a:rPr lang="en-US" b="1" dirty="0" smtClean="0">
                <a:solidFill>
                  <a:srgbClr val="FF0000"/>
                </a:solidFill>
              </a:rPr>
              <a:t>Deforestation</a:t>
            </a:r>
            <a:r>
              <a:rPr lang="en-US" dirty="0" smtClean="0"/>
              <a:t>-</a:t>
            </a:r>
            <a:r>
              <a:rPr lang="en-US" sz="2600" dirty="0" smtClean="0"/>
              <a:t>This </a:t>
            </a:r>
            <a:r>
              <a:rPr lang="en-US" sz="2600" dirty="0"/>
              <a:t>increases soil temperature and the rate of carbon oxidation in the soil. </a:t>
            </a:r>
            <a:r>
              <a:rPr lang="en-US" sz="2600" dirty="0" smtClean="0"/>
              <a:t>Carbon </a:t>
            </a:r>
            <a:r>
              <a:rPr lang="en-US" sz="2600" dirty="0"/>
              <a:t>oxidation is a process by which carbon in the soil reacts with oxygen in the atmosphere to produce carbon dioxide.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39948">
            <a:off x="5096141" y="4127683"/>
            <a:ext cx="1505968" cy="8693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936" y="2901462"/>
            <a:ext cx="4798556" cy="380707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997" y="3065936"/>
            <a:ext cx="4401998" cy="3317279"/>
          </a:xfrm>
          <a:prstGeom prst="rect">
            <a:avLst/>
          </a:prstGeom>
        </p:spPr>
      </p:pic>
    </p:spTree>
    <p:extLst>
      <p:ext uri="{BB962C8B-B14F-4D97-AF65-F5344CB8AC3E}">
        <p14:creationId xmlns:p14="http://schemas.microsoft.com/office/powerpoint/2010/main" val="35207243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960" y="858643"/>
            <a:ext cx="8987884" cy="711820"/>
          </a:xfrm>
        </p:spPr>
        <p:txBody>
          <a:bodyPr/>
          <a:lstStyle/>
          <a:p>
            <a:r>
              <a:rPr lang="en-US" sz="3400" dirty="0" smtClean="0"/>
              <a:t>Temperature Change In California</a:t>
            </a:r>
            <a:endParaRPr lang="en-US" sz="3400" dirty="0"/>
          </a:p>
        </p:txBody>
      </p:sp>
      <p:pic>
        <p:nvPicPr>
          <p:cNvPr id="5126" name="Picture 6" descr="Image result for california temperature chang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63760" y="1671638"/>
            <a:ext cx="8262937" cy="495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8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161" y="548268"/>
            <a:ext cx="7416800" cy="1066800"/>
          </a:xfrm>
        </p:spPr>
        <p:txBody>
          <a:bodyPr/>
          <a:lstStyle/>
          <a:p>
            <a:r>
              <a:rPr lang="en-US" dirty="0" smtClean="0"/>
              <a:t>California drought over time</a:t>
            </a:r>
            <a:endParaRPr lang="en-US" dirty="0"/>
          </a:p>
        </p:txBody>
      </p:sp>
      <p:pic>
        <p:nvPicPr>
          <p:cNvPr id="6146" name="Picture 2" descr="Image result for climate change in californi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0575" y="1782272"/>
            <a:ext cx="9184665" cy="468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82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992" y="231531"/>
            <a:ext cx="7614139" cy="1521069"/>
          </a:xfrm>
        </p:spPr>
        <p:txBody>
          <a:bodyPr/>
          <a:lstStyle/>
          <a:p>
            <a:r>
              <a:rPr lang="en-US" dirty="0" smtClean="0"/>
              <a:t>         Causes of Drought</a:t>
            </a:r>
            <a:br>
              <a:rPr lang="en-US" dirty="0" smtClean="0"/>
            </a:br>
            <a:r>
              <a:rPr lang="en-US" dirty="0" smtClean="0"/>
              <a:t>    in California ( or Country)</a:t>
            </a:r>
            <a:endParaRPr lang="en-US" dirty="0"/>
          </a:p>
        </p:txBody>
      </p:sp>
      <p:sp>
        <p:nvSpPr>
          <p:cNvPr id="14" name="TextBox 13"/>
          <p:cNvSpPr txBox="1"/>
          <p:nvPr/>
        </p:nvSpPr>
        <p:spPr>
          <a:xfrm>
            <a:off x="747345" y="1822940"/>
            <a:ext cx="5099539"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dobe Garamond Pro Bold" panose="02020702060506020403" pitchFamily="18" charset="0"/>
                <a:cs typeface="Albany AMT" panose="020B0604020202020204" pitchFamily="34" charset="0"/>
              </a:rPr>
              <a:t>The scientists said the type of atmospheric conditions causing California’s drought very likely exist because of </a:t>
            </a:r>
            <a:r>
              <a:rPr lang="en-US" dirty="0">
                <a:solidFill>
                  <a:srgbClr val="FF0000"/>
                </a:solidFill>
                <a:latin typeface="Adobe Garamond Pro Bold" panose="02020702060506020403" pitchFamily="18" charset="0"/>
                <a:cs typeface="Albany AMT" panose="020B0604020202020204" pitchFamily="34" charset="0"/>
              </a:rPr>
              <a:t>human-created emissions of large amounts of carbon dioxide and other greenhouse gases. </a:t>
            </a:r>
            <a:endParaRPr lang="en-US" dirty="0" smtClean="0">
              <a:solidFill>
                <a:srgbClr val="FF0000"/>
              </a:solidFill>
              <a:latin typeface="Adobe Garamond Pro Bold" panose="02020702060506020403" pitchFamily="18" charset="0"/>
              <a:cs typeface="Albany AMT" panose="020B0604020202020204" pitchFamily="34" charset="0"/>
            </a:endParaRPr>
          </a:p>
          <a:p>
            <a:endParaRPr lang="en-US" dirty="0">
              <a:solidFill>
                <a:srgbClr val="FF0000"/>
              </a:solidFill>
              <a:latin typeface="Adobe Garamond Pro Bold" panose="02020702060506020403" pitchFamily="18" charset="0"/>
              <a:cs typeface="Albany AMT" panose="020B0604020202020204" pitchFamily="34" charset="0"/>
            </a:endParaRPr>
          </a:p>
          <a:p>
            <a:pPr marL="285750" indent="-285750">
              <a:buFont typeface="Arial" panose="020B0604020202020204" pitchFamily="34" charset="0"/>
              <a:buChar char="•"/>
            </a:pPr>
            <a:r>
              <a:rPr lang="en-US" dirty="0">
                <a:latin typeface="Adobe Garamond Pro Bold" panose="02020702060506020403" pitchFamily="18" charset="0"/>
              </a:rPr>
              <a:t>The report concluded that human-caused climate change increased the severity of heat waves in Asia, Australia and Europe, while an extremely cold and wet winter in </a:t>
            </a:r>
            <a:r>
              <a:rPr lang="en-US" dirty="0" smtClean="0">
                <a:latin typeface="Adobe Garamond Pro Bold" panose="02020702060506020403" pitchFamily="18" charset="0"/>
              </a:rPr>
              <a:t>Europe.</a:t>
            </a:r>
            <a:r>
              <a:rPr lang="en-US" dirty="0">
                <a:latin typeface="Adobe Garamond Pro Bold" panose="02020702060506020403" pitchFamily="18" charset="0"/>
              </a:rPr>
              <a:t/>
            </a:r>
            <a:br>
              <a:rPr lang="en-US" dirty="0">
                <a:latin typeface="Adobe Garamond Pro Bold" panose="02020702060506020403" pitchFamily="18" charset="0"/>
              </a:rPr>
            </a:br>
            <a:endParaRPr lang="en-US" dirty="0" smtClean="0">
              <a:latin typeface="Adobe Garamond Pro Bold" panose="02020702060506020403" pitchFamily="18" charset="0"/>
            </a:endParaRPr>
          </a:p>
          <a:p>
            <a:pPr marL="285750" indent="-285750">
              <a:buFont typeface="Arial" panose="020B0604020202020204" pitchFamily="34" charset="0"/>
              <a:buChar char="•"/>
            </a:pPr>
            <a:r>
              <a:rPr lang="en-US" dirty="0">
                <a:latin typeface="Adobe Garamond Pro Bold" panose="02020702060506020403" pitchFamily="18" charset="0"/>
              </a:rPr>
              <a:t>Global warming caused by human emissions has most likely intensified the drought in California by 15 to 20 </a:t>
            </a:r>
            <a:r>
              <a:rPr lang="en-US" dirty="0" smtClean="0">
                <a:latin typeface="Adobe Garamond Pro Bold" panose="02020702060506020403" pitchFamily="18" charset="0"/>
              </a:rPr>
              <a:t>percent, the future </a:t>
            </a:r>
            <a:r>
              <a:rPr lang="en-US" dirty="0">
                <a:latin typeface="Adobe Garamond Pro Bold" panose="02020702060506020403" pitchFamily="18" charset="0"/>
              </a:rPr>
              <a:t>dry spells in the state are almost certain to be worse than this one as the world continues to heat up.</a:t>
            </a:r>
            <a:r>
              <a:rPr lang="en-US" dirty="0">
                <a:solidFill>
                  <a:srgbClr val="FF0000"/>
                </a:solidFill>
                <a:latin typeface="Albany AMT" panose="020B0604020202020204" pitchFamily="34" charset="0"/>
                <a:cs typeface="Albany AMT" panose="020B0604020202020204" pitchFamily="34" charset="0"/>
              </a:rPr>
              <a:t/>
            </a:r>
            <a:br>
              <a:rPr lang="en-US" dirty="0">
                <a:solidFill>
                  <a:srgbClr val="FF0000"/>
                </a:solidFill>
                <a:latin typeface="Albany AMT" panose="020B0604020202020204" pitchFamily="34" charset="0"/>
                <a:cs typeface="Albany AMT" panose="020B0604020202020204" pitchFamily="34" charset="0"/>
              </a:rPr>
            </a:br>
            <a:endParaRPr lang="en-US" dirty="0">
              <a:solidFill>
                <a:srgbClr val="FF0000"/>
              </a:solidFill>
              <a:latin typeface="Albany AMT" panose="020B0604020202020204" pitchFamily="34" charset="0"/>
              <a:cs typeface="Albany AMT" panose="020B0604020202020204" pitchFamily="34" charset="0"/>
            </a:endParaRPr>
          </a:p>
        </p:txBody>
      </p:sp>
      <p:pic>
        <p:nvPicPr>
          <p:cNvPr id="16" name="Content Placeholder 15"/>
          <p:cNvPicPr>
            <a:picLocks noGrp="1" noChangeAspect="1"/>
          </p:cNvPicPr>
          <p:nvPr>
            <p:ph idx="1"/>
          </p:nvPr>
        </p:nvPicPr>
        <p:blipFill rotWithShape="1">
          <a:blip r:embed="rId2">
            <a:extLst>
              <a:ext uri="{28A0092B-C50C-407E-A947-70E740481C1C}">
                <a14:useLocalDpi xmlns:a14="http://schemas.microsoft.com/office/drawing/2010/main" val="0"/>
              </a:ext>
            </a:extLst>
          </a:blip>
          <a:srcRect r="-602" b="4155"/>
          <a:stretch/>
        </p:blipFill>
        <p:spPr>
          <a:xfrm>
            <a:off x="6547074" y="1655885"/>
            <a:ext cx="5509004" cy="4806459"/>
          </a:xfrm>
        </p:spPr>
      </p:pic>
    </p:spTree>
    <p:extLst>
      <p:ext uri="{BB962C8B-B14F-4D97-AF65-F5344CB8AC3E}">
        <p14:creationId xmlns:p14="http://schemas.microsoft.com/office/powerpoint/2010/main" val="40217393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646" y="398585"/>
            <a:ext cx="7416800" cy="1066800"/>
          </a:xfrm>
        </p:spPr>
        <p:txBody>
          <a:bodyPr/>
          <a:lstStyle/>
          <a:p>
            <a:r>
              <a:rPr lang="en-US" dirty="0" smtClean="0"/>
              <a:t> Impacts of Drought in   			California </a:t>
            </a:r>
            <a:endParaRPr lang="en-US" dirty="0"/>
          </a:p>
        </p:txBody>
      </p:sp>
      <p:sp>
        <p:nvSpPr>
          <p:cNvPr id="3" name="Content Placeholder 2"/>
          <p:cNvSpPr>
            <a:spLocks noGrp="1"/>
          </p:cNvSpPr>
          <p:nvPr>
            <p:ph idx="1"/>
          </p:nvPr>
        </p:nvSpPr>
        <p:spPr>
          <a:xfrm>
            <a:off x="747346" y="1553308"/>
            <a:ext cx="11139854" cy="4064977"/>
          </a:xfrm>
        </p:spPr>
        <p:txBody>
          <a:bodyPr/>
          <a:lstStyle/>
          <a:p>
            <a:r>
              <a:rPr lang="en-US" sz="2000" b="1" dirty="0">
                <a:solidFill>
                  <a:srgbClr val="FF0000"/>
                </a:solidFill>
              </a:rPr>
              <a:t>Economic Impacts </a:t>
            </a:r>
            <a:r>
              <a:rPr lang="en-US" sz="2000" b="1" dirty="0" smtClean="0">
                <a:solidFill>
                  <a:srgbClr val="FF0000"/>
                </a:solidFill>
              </a:rPr>
              <a:t>( Industries)</a:t>
            </a:r>
          </a:p>
          <a:p>
            <a:pPr lvl="1"/>
            <a:r>
              <a:rPr lang="en-US" sz="1400" dirty="0" smtClean="0"/>
              <a:t>Farmers </a:t>
            </a:r>
            <a:r>
              <a:rPr lang="en-US" sz="1400" dirty="0"/>
              <a:t>may lose money if a drought destroys their </a:t>
            </a:r>
            <a:r>
              <a:rPr lang="en-US" sz="1400" dirty="0" smtClean="0"/>
              <a:t>crops.</a:t>
            </a:r>
          </a:p>
          <a:p>
            <a:pPr lvl="1"/>
            <a:r>
              <a:rPr lang="en-US" sz="1400" dirty="0"/>
              <a:t>Businesses that depend on farming, like companies that make tractors and food, may lose business when drought damages crops or livestock</a:t>
            </a:r>
            <a:r>
              <a:rPr lang="en-US" sz="1400" dirty="0" smtClean="0"/>
              <a:t>.</a:t>
            </a:r>
          </a:p>
          <a:p>
            <a:pPr lvl="1"/>
            <a:r>
              <a:rPr lang="en-US" sz="1400" dirty="0"/>
              <a:t>Water companies may have to spend money on new or additional water supplies</a:t>
            </a:r>
            <a:r>
              <a:rPr lang="en-US" sz="1400" dirty="0" smtClean="0"/>
              <a:t>.</a:t>
            </a:r>
          </a:p>
          <a:p>
            <a:pPr lvl="1"/>
            <a:r>
              <a:rPr lang="en-US" sz="1400" dirty="0"/>
              <a:t>Businesses that sell boats and fishing equipment may not be able to sell some of their goods because drought has dried up lakes and other water sources</a:t>
            </a:r>
            <a:r>
              <a:rPr lang="en-US" sz="1400" dirty="0" smtClean="0"/>
              <a:t>.</a:t>
            </a:r>
          </a:p>
          <a:p>
            <a:pPr lvl="1"/>
            <a:r>
              <a:rPr lang="en-US" sz="1400" dirty="0"/>
              <a:t>If a farmer's water supply is too low, the farmer may have to spend more money on irrigation or to drill new wells.</a:t>
            </a:r>
            <a:endParaRPr lang="en-US" sz="1400" dirty="0" smtClean="0"/>
          </a:p>
          <a:p>
            <a:pPr lvl="1"/>
            <a:r>
              <a:rPr lang="en-US" sz="1400" dirty="0"/>
              <a:t>Barges and ships may have difficulty navigating streams, rivers, and canals because of low water levels, which would also affect businesses that depend on water transportation for receiving or sending goods and </a:t>
            </a:r>
            <a:r>
              <a:rPr lang="en-US" sz="1400" dirty="0" smtClean="0"/>
              <a:t>materials.</a:t>
            </a:r>
          </a:p>
          <a:p>
            <a:pPr lvl="1"/>
            <a:endParaRPr lang="en-US" sz="1400" dirty="0">
              <a:solidFill>
                <a:schemeClr val="accent5">
                  <a:lumMod val="25000"/>
                </a:schemeClr>
              </a:solidFill>
            </a:endParaRPr>
          </a:p>
          <a:p>
            <a:pPr marL="457200" lvl="1" indent="0">
              <a:buNone/>
            </a:pPr>
            <a:endParaRPr lang="en-US" sz="1400" dirty="0" smtClean="0">
              <a:solidFill>
                <a:schemeClr val="accent5">
                  <a:lumMod val="25000"/>
                </a:schemeClr>
              </a:solidFill>
            </a:endParaRPr>
          </a:p>
        </p:txBody>
      </p:sp>
      <p:sp>
        <p:nvSpPr>
          <p:cNvPr id="4" name="TextBox 3"/>
          <p:cNvSpPr txBox="1"/>
          <p:nvPr/>
        </p:nvSpPr>
        <p:spPr>
          <a:xfrm>
            <a:off x="747346" y="4255477"/>
            <a:ext cx="11214100" cy="101566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Environmental </a:t>
            </a:r>
            <a:r>
              <a:rPr lang="en-US" b="1" dirty="0" smtClean="0">
                <a:solidFill>
                  <a:srgbClr val="FF0000"/>
                </a:solidFill>
              </a:rPr>
              <a:t>Impacts</a:t>
            </a:r>
            <a:endParaRPr lang="en-US" b="1" dirty="0">
              <a:solidFill>
                <a:srgbClr val="FF0000"/>
              </a:solidFill>
            </a:endParaRPr>
          </a:p>
          <a:p>
            <a:pPr marL="742950" lvl="1" indent="-285750">
              <a:buFontTx/>
              <a:buChar char="-"/>
            </a:pPr>
            <a:r>
              <a:rPr lang="en-US" sz="1400" dirty="0" smtClean="0"/>
              <a:t>Losses </a:t>
            </a:r>
            <a:r>
              <a:rPr lang="en-US" sz="1400" dirty="0"/>
              <a:t>or destruction of fish and wildlife </a:t>
            </a:r>
            <a:r>
              <a:rPr lang="en-US" sz="1400" dirty="0" smtClean="0"/>
              <a:t>habitat.</a:t>
            </a:r>
          </a:p>
          <a:p>
            <a:pPr marL="742950" lvl="1" indent="-285750">
              <a:buFontTx/>
              <a:buChar char="-"/>
            </a:pPr>
            <a:r>
              <a:rPr lang="en-US" sz="1400" dirty="0"/>
              <a:t>Increase in disease in wild animals, because of reduced food and water </a:t>
            </a:r>
            <a:r>
              <a:rPr lang="en-US" sz="1400" dirty="0" smtClean="0"/>
              <a:t>supplies</a:t>
            </a:r>
          </a:p>
          <a:p>
            <a:pPr marL="742950" lvl="1" indent="-285750">
              <a:buFontTx/>
              <a:buChar char="-"/>
            </a:pPr>
            <a:r>
              <a:rPr lang="en-US" sz="1400" dirty="0"/>
              <a:t>Increased stress on endangered species or even </a:t>
            </a:r>
            <a:r>
              <a:rPr lang="en-US" sz="1400" dirty="0" smtClean="0"/>
              <a:t>extinction</a:t>
            </a:r>
          </a:p>
        </p:txBody>
      </p:sp>
      <p:sp>
        <p:nvSpPr>
          <p:cNvPr id="5" name="TextBox 4"/>
          <p:cNvSpPr txBox="1"/>
          <p:nvPr/>
        </p:nvSpPr>
        <p:spPr>
          <a:xfrm>
            <a:off x="747346" y="5403052"/>
            <a:ext cx="11444654" cy="101566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Social </a:t>
            </a:r>
            <a:r>
              <a:rPr lang="en-US" b="1" dirty="0" smtClean="0">
                <a:solidFill>
                  <a:srgbClr val="FF0000"/>
                </a:solidFill>
              </a:rPr>
              <a:t>Impacts</a:t>
            </a:r>
          </a:p>
          <a:p>
            <a:pPr lvl="1"/>
            <a:r>
              <a:rPr lang="en-US" sz="1400" b="1" dirty="0" smtClean="0"/>
              <a:t>-     </a:t>
            </a:r>
            <a:r>
              <a:rPr lang="en-US" sz="1400" dirty="0" smtClean="0"/>
              <a:t>Health </a:t>
            </a:r>
            <a:r>
              <a:rPr lang="en-US" sz="1400" dirty="0"/>
              <a:t>problems related to low water flows and poor water </a:t>
            </a:r>
            <a:r>
              <a:rPr lang="en-US" sz="1400" dirty="0" smtClean="0"/>
              <a:t>quality.</a:t>
            </a:r>
            <a:endParaRPr lang="en-US" sz="1400" dirty="0"/>
          </a:p>
          <a:p>
            <a:pPr lvl="1"/>
            <a:r>
              <a:rPr lang="en-US" sz="1400" dirty="0" smtClean="0"/>
              <a:t>-     Threat </a:t>
            </a:r>
            <a:r>
              <a:rPr lang="en-US" sz="1400" dirty="0"/>
              <a:t>to public safety from an increased number of forest and range </a:t>
            </a:r>
            <a:r>
              <a:rPr lang="en-US" sz="1400" dirty="0" smtClean="0"/>
              <a:t>fires</a:t>
            </a:r>
          </a:p>
          <a:p>
            <a:pPr lvl="1"/>
            <a:r>
              <a:rPr lang="en-US" sz="1400" dirty="0" smtClean="0"/>
              <a:t>-     People </a:t>
            </a:r>
            <a:r>
              <a:rPr lang="en-US" sz="1400" dirty="0"/>
              <a:t>may have to move from farms into cities, or from one city to </a:t>
            </a:r>
            <a:r>
              <a:rPr lang="en-US" sz="1400" dirty="0" smtClean="0"/>
              <a:t>another.</a:t>
            </a:r>
            <a:endParaRPr lang="en-US" sz="1400" b="1" dirty="0" smtClean="0"/>
          </a:p>
        </p:txBody>
      </p:sp>
    </p:spTree>
    <p:extLst>
      <p:ext uri="{BB962C8B-B14F-4D97-AF65-F5344CB8AC3E}">
        <p14:creationId xmlns:p14="http://schemas.microsoft.com/office/powerpoint/2010/main" val="144894460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lue flywheel design template">
  <a:themeElements>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DDE9B5"/>
        </a:accent1>
        <a:accent2>
          <a:srgbClr val="333399"/>
        </a:accent2>
        <a:accent3>
          <a:srgbClr val="FFFFFF"/>
        </a:accent3>
        <a:accent4>
          <a:srgbClr val="000000"/>
        </a:accent4>
        <a:accent5>
          <a:srgbClr val="EBF2D7"/>
        </a:accent5>
        <a:accent6>
          <a:srgbClr val="2D2D8A"/>
        </a:accent6>
        <a:hlink>
          <a:srgbClr val="339966"/>
        </a:hlink>
        <a:folHlink>
          <a:srgbClr val="3366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D5DEBA"/>
        </a:accent1>
        <a:accent2>
          <a:srgbClr val="F1FFCD"/>
        </a:accent2>
        <a:accent3>
          <a:srgbClr val="FFFFFF"/>
        </a:accent3>
        <a:accent4>
          <a:srgbClr val="000000"/>
        </a:accent4>
        <a:accent5>
          <a:srgbClr val="E7ECD9"/>
        </a:accent5>
        <a:accent6>
          <a:srgbClr val="DAE7BA"/>
        </a:accent6>
        <a:hlink>
          <a:srgbClr val="7B7D37"/>
        </a:hlink>
        <a:folHlink>
          <a:srgbClr val="3A6266"/>
        </a:folHlink>
      </a:clrScheme>
      <a:clrMap bg1="lt1" tx1="dk1" bg2="lt2" tx2="dk2" accent1="accent1" accent2="accent2" accent3="accent3" accent4="accent4" accent5="accent5" accent6="accent6" hlink="hlink" folHlink="folHlink"/>
    </a:extraClrScheme>
    <a:extraClrScheme>
      <a:clrScheme name="Default Design 3">
        <a:dk1>
          <a:srgbClr val="777777"/>
        </a:dk1>
        <a:lt1>
          <a:srgbClr val="333333"/>
        </a:lt1>
        <a:dk2>
          <a:srgbClr val="000066"/>
        </a:dk2>
        <a:lt2>
          <a:srgbClr val="D1D1CB"/>
        </a:lt2>
        <a:accent1>
          <a:srgbClr val="99998D"/>
        </a:accent1>
        <a:accent2>
          <a:srgbClr val="6292C6"/>
        </a:accent2>
        <a:accent3>
          <a:srgbClr val="AAAAB8"/>
        </a:accent3>
        <a:accent4>
          <a:srgbClr val="2A2A2A"/>
        </a:accent4>
        <a:accent5>
          <a:srgbClr val="CACAC5"/>
        </a:accent5>
        <a:accent6>
          <a:srgbClr val="5884B3"/>
        </a:accent6>
        <a:hlink>
          <a:srgbClr val="FEF4AA"/>
        </a:hlink>
        <a:folHlink>
          <a:srgbClr val="F8F8F8"/>
        </a:folHlink>
      </a:clrScheme>
      <a:clrMap bg1="dk2" tx1="lt1" bg2="dk1" tx2="lt2" accent1="accent1" accent2="accent2" accent3="accent3" accent4="accent4" accent5="accent5" accent6="accent6" hlink="hlink" folHlink="folHlink"/>
    </a:extraClrScheme>
    <a:extraClrScheme>
      <a:clrScheme name="Default Design 4">
        <a:dk1>
          <a:srgbClr val="333333"/>
        </a:dk1>
        <a:lt1>
          <a:srgbClr val="FFFFFF"/>
        </a:lt1>
        <a:dk2>
          <a:srgbClr val="D1D1CB"/>
        </a:dk2>
        <a:lt2>
          <a:srgbClr val="777777"/>
        </a:lt2>
        <a:accent1>
          <a:srgbClr val="99998D"/>
        </a:accent1>
        <a:accent2>
          <a:srgbClr val="6292C6"/>
        </a:accent2>
        <a:accent3>
          <a:srgbClr val="FFFFFF"/>
        </a:accent3>
        <a:accent4>
          <a:srgbClr val="2A2A2A"/>
        </a:accent4>
        <a:accent5>
          <a:srgbClr val="CACAC5"/>
        </a:accent5>
        <a:accent6>
          <a:srgbClr val="5884B3"/>
        </a:accent6>
        <a:hlink>
          <a:srgbClr val="FEF4AA"/>
        </a:hlink>
        <a:folHlink>
          <a:srgbClr val="F8F8F8"/>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969696"/>
        </a:lt2>
        <a:accent1>
          <a:srgbClr val="ABCF7F"/>
        </a:accent1>
        <a:accent2>
          <a:srgbClr val="FF9966"/>
        </a:accent2>
        <a:accent3>
          <a:srgbClr val="FFFFFF"/>
        </a:accent3>
        <a:accent4>
          <a:srgbClr val="000000"/>
        </a:accent4>
        <a:accent5>
          <a:srgbClr val="D2E4C0"/>
        </a:accent5>
        <a:accent6>
          <a:srgbClr val="E78A5C"/>
        </a:accent6>
        <a:hlink>
          <a:srgbClr val="EA552C"/>
        </a:hlink>
        <a:folHlink>
          <a:srgbClr val="996600"/>
        </a:folHlink>
      </a:clrScheme>
      <a:clrMap bg1="lt1" tx1="dk1" bg2="lt2" tx2="dk2" accent1="accent1" accent2="accent2" accent3="accent3" accent4="accent4" accent5="accent5" accent6="accent6" hlink="hlink" folHlink="folHlink"/>
    </a:extraClrScheme>
    <a:extraClrScheme>
      <a:clrScheme name="Default Design 7">
        <a:dk1>
          <a:srgbClr val="85CADF"/>
        </a:dk1>
        <a:lt1>
          <a:srgbClr val="DBF0FF"/>
        </a:lt1>
        <a:dk2>
          <a:srgbClr val="CCFFFF"/>
        </a:dk2>
        <a:lt2>
          <a:srgbClr val="003366"/>
        </a:lt2>
        <a:accent1>
          <a:srgbClr val="3F709D"/>
        </a:accent1>
        <a:accent2>
          <a:srgbClr val="00B000"/>
        </a:accent2>
        <a:accent3>
          <a:srgbClr val="EAF6FF"/>
        </a:accent3>
        <a:accent4>
          <a:srgbClr val="71ACBE"/>
        </a:accent4>
        <a:accent5>
          <a:srgbClr val="AFBBCC"/>
        </a:accent5>
        <a:accent6>
          <a:srgbClr val="009F00"/>
        </a:accent6>
        <a:hlink>
          <a:srgbClr val="66CCFF"/>
        </a:hlink>
        <a:folHlink>
          <a:srgbClr val="FFF381"/>
        </a:folHlink>
      </a:clrScheme>
      <a:clrMap bg1="lt1" tx1="dk1" bg2="lt2" tx2="dk2" accent1="accent1" accent2="accent2" accent3="accent3" accent4="accent4" accent5="accent5" accent6="accent6" hlink="hlink" folHlink="folHlink"/>
    </a:extraClrScheme>
    <a:extraClrScheme>
      <a:clrScheme name="Default Design 8">
        <a:dk1>
          <a:srgbClr val="663300"/>
        </a:dk1>
        <a:lt1>
          <a:srgbClr val="D2BA9E"/>
        </a:lt1>
        <a:dk2>
          <a:srgbClr val="DFC08D"/>
        </a:dk2>
        <a:lt2>
          <a:srgbClr val="2D2015"/>
        </a:lt2>
        <a:accent1>
          <a:srgbClr val="C6DF95"/>
        </a:accent1>
        <a:accent2>
          <a:srgbClr val="8F5F2F"/>
        </a:accent2>
        <a:accent3>
          <a:srgbClr val="E5D9CC"/>
        </a:accent3>
        <a:accent4>
          <a:srgbClr val="562A00"/>
        </a:accent4>
        <a:accent5>
          <a:srgbClr val="DFECC8"/>
        </a:accent5>
        <a:accent6>
          <a:srgbClr val="81552A"/>
        </a:accent6>
        <a:hlink>
          <a:srgbClr val="CCB400"/>
        </a:hlink>
        <a:folHlink>
          <a:srgbClr val="5C6E70"/>
        </a:folHlink>
      </a:clrScheme>
      <a:clrMap bg1="lt1" tx1="dk1" bg2="lt2" tx2="dk2" accent1="accent1" accent2="accent2" accent3="accent3" accent4="accent4" accent5="accent5" accent6="accent6" hlink="hlink" folHlink="folHlink"/>
    </a:extraClrScheme>
    <a:extraClrScheme>
      <a:clrScheme name="Default Design 9">
        <a:dk1>
          <a:srgbClr val="969696"/>
        </a:dk1>
        <a:lt1>
          <a:srgbClr val="DEF6F1"/>
        </a:lt1>
        <a:dk2>
          <a:srgbClr val="8BCD33"/>
        </a:dk2>
        <a:lt2>
          <a:srgbClr val="969696"/>
        </a:lt2>
        <a:accent1>
          <a:srgbClr val="E8FFCD"/>
        </a:accent1>
        <a:accent2>
          <a:srgbClr val="8DC6FF"/>
        </a:accent2>
        <a:accent3>
          <a:srgbClr val="ECFAF7"/>
        </a:accent3>
        <a:accent4>
          <a:srgbClr val="7F7F7F"/>
        </a:accent4>
        <a:accent5>
          <a:srgbClr val="F2FFE3"/>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D9"/>
        </a:lt1>
        <a:dk2>
          <a:srgbClr val="663300"/>
        </a:dk2>
        <a:lt2>
          <a:srgbClr val="777777"/>
        </a:lt2>
        <a:accent1>
          <a:srgbClr val="F6FDE1"/>
        </a:accent1>
        <a:accent2>
          <a:srgbClr val="BFC39F"/>
        </a:accent2>
        <a:accent3>
          <a:srgbClr val="FFFFE9"/>
        </a:accent3>
        <a:accent4>
          <a:srgbClr val="000000"/>
        </a:accent4>
        <a:accent5>
          <a:srgbClr val="FAFEEE"/>
        </a:accent5>
        <a:accent6>
          <a:srgbClr val="ADB090"/>
        </a:accent6>
        <a:hlink>
          <a:srgbClr val="FE7F52"/>
        </a:hlink>
        <a:folHlink>
          <a:srgbClr val="F83622"/>
        </a:folHlink>
      </a:clrScheme>
      <a:clrMap bg1="lt1" tx1="dk1" bg2="lt2" tx2="dk2" accent1="accent1" accent2="accent2" accent3="accent3" accent4="accent4" accent5="accent5" accent6="accent6" hlink="hlink" folHlink="folHlink"/>
    </a:extraClrScheme>
    <a:extraClrScheme>
      <a:clrScheme name="Default Design 12">
        <a:dk1>
          <a:srgbClr val="969696"/>
        </a:dk1>
        <a:lt1>
          <a:srgbClr val="DADAE6"/>
        </a:lt1>
        <a:dk2>
          <a:srgbClr val="FFFFFF"/>
        </a:dk2>
        <a:lt2>
          <a:srgbClr val="3E3E5C"/>
        </a:lt2>
        <a:accent1>
          <a:srgbClr val="C4CFE6"/>
        </a:accent1>
        <a:accent2>
          <a:srgbClr val="9DE719"/>
        </a:accent2>
        <a:accent3>
          <a:srgbClr val="EAEAF0"/>
        </a:accent3>
        <a:accent4>
          <a:srgbClr val="7F7F7F"/>
        </a:accent4>
        <a:accent5>
          <a:srgbClr val="DEE4F0"/>
        </a:accent5>
        <a:accent6>
          <a:srgbClr val="8ED116"/>
        </a:accent6>
        <a:hlink>
          <a:srgbClr val="0066CC"/>
        </a:hlink>
        <a:folHlink>
          <a:srgbClr val="FAFFF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flywheel design template</Template>
  <TotalTime>234</TotalTime>
  <Words>742</Words>
  <Application>Microsoft Office PowerPoint</Application>
  <PresentationFormat>Widescreen</PresentationFormat>
  <Paragraphs>69</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Adobe Garamond Pro Bold</vt:lpstr>
      <vt:lpstr>Albany AMT</vt:lpstr>
      <vt:lpstr>Arial</vt:lpstr>
      <vt:lpstr>Arial Black</vt:lpstr>
      <vt:lpstr>Calibri</vt:lpstr>
      <vt:lpstr>Blue flywheel design template</vt:lpstr>
      <vt:lpstr>Climate Change  Affects on California</vt:lpstr>
      <vt:lpstr>What is Climate change ? </vt:lpstr>
      <vt:lpstr> How Much Does Human Activity         Affect Climate Change?  </vt:lpstr>
      <vt:lpstr>How does greenhouse gases  affect the atmosphere?</vt:lpstr>
      <vt:lpstr>       Deforestation</vt:lpstr>
      <vt:lpstr>Temperature Change In California</vt:lpstr>
      <vt:lpstr>California drought over time</vt:lpstr>
      <vt:lpstr>         Causes of Drought     in California ( or Country)</vt:lpstr>
      <vt:lpstr> Impacts of Drought in      California </vt:lpstr>
      <vt:lpstr>5 Key Threats to California From     Climate Change</vt:lpstr>
      <vt:lpstr> </vt:lpstr>
    </vt:vector>
  </TitlesOfParts>
  <Company>NYCCT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smartroom</dc:creator>
  <cp:lastModifiedBy>G23</cp:lastModifiedBy>
  <cp:revision>44</cp:revision>
  <dcterms:created xsi:type="dcterms:W3CDTF">2016-10-26T15:30:55Z</dcterms:created>
  <dcterms:modified xsi:type="dcterms:W3CDTF">2016-11-01T17:56:30Z</dcterms:modified>
</cp:coreProperties>
</file>