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12"/>
  </p:handoutMasterIdLst>
  <p:sldIdLst>
    <p:sldId id="256" r:id="rId2"/>
    <p:sldId id="257" r:id="rId3"/>
    <p:sldId id="258" r:id="rId4"/>
    <p:sldId id="260" r:id="rId5"/>
    <p:sldId id="259" r:id="rId6"/>
    <p:sldId id="261" r:id="rId7"/>
    <p:sldId id="264" r:id="rId8"/>
    <p:sldId id="265" r:id="rId9"/>
    <p:sldId id="262"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3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guide orient="horz" pos="2160"/>
        <p:guide pos="2832"/>
      </p:guideLst>
    </p:cSldViewPr>
  </p:slideViewPr>
  <p:notesTextViewPr>
    <p:cViewPr>
      <p:scale>
        <a:sx n="1" d="1"/>
        <a:sy n="1" d="1"/>
      </p:scale>
      <p:origin x="0" y="0"/>
    </p:cViewPr>
  </p:notesTextViewPr>
  <p:notesViewPr>
    <p:cSldViewPr snapToGrid="0">
      <p:cViewPr varScale="1">
        <p:scale>
          <a:sx n="57" d="100"/>
          <a:sy n="57" d="100"/>
        </p:scale>
        <p:origin x="283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122A7BB2-7763-42C1-A0BA-59910EB48C7C}" type="datetimeFigureOut">
              <a:rPr lang="en-US" smtClean="0"/>
              <a:t>12/19/2013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117D4BF-8DB9-4571-851B-FAA594D8E82F}" type="slidenum">
              <a:rPr lang="en-US" smtClean="0"/>
              <a:t>‹#›</a:t>
            </a:fld>
            <a:endParaRPr lang="en-US"/>
          </a:p>
        </p:txBody>
      </p:sp>
    </p:spTree>
    <p:extLst>
      <p:ext uri="{BB962C8B-B14F-4D97-AF65-F5344CB8AC3E}">
        <p14:creationId xmlns:p14="http://schemas.microsoft.com/office/powerpoint/2010/main" val="8425721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12/19/2013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12/19/2013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12/19/2013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12/19/2013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12/19/2013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12/19/2013</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12/19/2013</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penlab.citytech.cuny.edu/fregis-eportfolio" TargetMode="External"/><Relationship Id="rId2" Type="http://schemas.openxmlformats.org/officeDocument/2006/relationships/hyperlink" Target="https://twitter.com/ManFern38"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watch?v=ysj_8fqnNcY" TargetMode="External"/><Relationship Id="rId2" Type="http://schemas.openxmlformats.org/officeDocument/2006/relationships/hyperlink" Target="http://www.youtube.com/watch?v=Wf9QBnPK6Y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4435" y="1043188"/>
            <a:ext cx="8676222" cy="759853"/>
          </a:xfrm>
        </p:spPr>
        <p:txBody>
          <a:bodyPr>
            <a:normAutofit/>
          </a:bodyPr>
          <a:lstStyle/>
          <a:p>
            <a:r>
              <a:rPr lang="en-US" sz="3200" dirty="0" smtClean="0">
                <a:solidFill>
                  <a:schemeClr val="tx1"/>
                </a:solidFill>
                <a:latin typeface="Times New Roman" panose="02020603050405020304" pitchFamily="18" charset="0"/>
                <a:cs typeface="Times New Roman" panose="02020603050405020304" pitchFamily="18" charset="0"/>
              </a:rPr>
              <a:t>White privilege</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44435" y="3770290"/>
            <a:ext cx="8676222" cy="1905000"/>
          </a:xfrm>
        </p:spPr>
        <p:txBody>
          <a:bodyPr/>
          <a:lstStyle/>
          <a:p>
            <a:pPr algn="l"/>
            <a:r>
              <a:rPr lang="en-US" dirty="0" smtClean="0">
                <a:solidFill>
                  <a:schemeClr val="tx1"/>
                </a:solidFill>
                <a:latin typeface="Times New Roman" panose="02020603050405020304" pitchFamily="18" charset="0"/>
                <a:cs typeface="Times New Roman" panose="02020603050405020304" pitchFamily="18" charset="0"/>
              </a:rPr>
              <a:t>Fernando Regis</a:t>
            </a:r>
          </a:p>
          <a:p>
            <a:pPr algn="l"/>
            <a:r>
              <a:rPr lang="en-US" dirty="0" err="1" smtClean="0">
                <a:solidFill>
                  <a:schemeClr val="tx1"/>
                </a:solidFill>
                <a:latin typeface="Times New Roman" panose="02020603050405020304" pitchFamily="18" charset="0"/>
                <a:cs typeface="Times New Roman" panose="02020603050405020304" pitchFamily="18" charset="0"/>
              </a:rPr>
              <a:t>Afr</a:t>
            </a:r>
            <a:r>
              <a:rPr lang="en-US" dirty="0" smtClean="0">
                <a:solidFill>
                  <a:schemeClr val="tx1"/>
                </a:solidFill>
                <a:latin typeface="Times New Roman" panose="02020603050405020304" pitchFamily="18" charset="0"/>
                <a:cs typeface="Times New Roman" panose="02020603050405020304" pitchFamily="18" charset="0"/>
              </a:rPr>
              <a:t> 1502</a:t>
            </a:r>
          </a:p>
          <a:p>
            <a:pPr algn="l"/>
            <a:r>
              <a:rPr lang="en-US" dirty="0">
                <a:solidFill>
                  <a:schemeClr val="tx1"/>
                </a:solidFill>
                <a:latin typeface="Times New Roman" panose="02020603050405020304" pitchFamily="18" charset="0"/>
                <a:cs typeface="Times New Roman" panose="02020603050405020304" pitchFamily="18" charset="0"/>
                <a:hlinkClick r:id="rId2"/>
              </a:rPr>
              <a:t>https://</a:t>
            </a:r>
            <a:r>
              <a:rPr lang="en-US" dirty="0" smtClean="0">
                <a:solidFill>
                  <a:schemeClr val="tx1"/>
                </a:solidFill>
                <a:latin typeface="Times New Roman" panose="02020603050405020304" pitchFamily="18" charset="0"/>
                <a:cs typeface="Times New Roman" panose="02020603050405020304" pitchFamily="18" charset="0"/>
                <a:hlinkClick r:id="rId2"/>
              </a:rPr>
              <a:t>twitter.com/ManFern38</a:t>
            </a:r>
            <a:endParaRPr lang="en-US" dirty="0" smtClean="0">
              <a:solidFill>
                <a:schemeClr val="tx1"/>
              </a:solidFill>
              <a:latin typeface="Times New Roman" panose="02020603050405020304" pitchFamily="18" charset="0"/>
              <a:cs typeface="Times New Roman" panose="02020603050405020304" pitchFamily="18" charset="0"/>
            </a:endParaRPr>
          </a:p>
          <a:p>
            <a:pPr algn="l"/>
            <a:r>
              <a:rPr lang="en-US" dirty="0" smtClean="0">
                <a:solidFill>
                  <a:schemeClr val="tx1"/>
                </a:solidFill>
                <a:latin typeface="Times New Roman" panose="02020603050405020304" pitchFamily="18" charset="0"/>
                <a:cs typeface="Times New Roman" panose="02020603050405020304" pitchFamily="18" charset="0"/>
                <a:hlinkClick r:id="rId3"/>
              </a:rPr>
              <a:t>http://openlab.citytech.cuny.edu/fregis-eportfolio</a:t>
            </a:r>
            <a:endParaRPr lang="en-US" dirty="0" smtClean="0">
              <a:solidFill>
                <a:schemeClr val="tx1"/>
              </a:solidFill>
              <a:latin typeface="Times New Roman" panose="02020603050405020304" pitchFamily="18" charset="0"/>
              <a:cs typeface="Times New Roman" panose="02020603050405020304" pitchFamily="18" charset="0"/>
            </a:endParaRPr>
          </a:p>
          <a:p>
            <a:pPr algn="l"/>
            <a:endParaRPr lang="en-US" dirty="0" smtClean="0">
              <a:solidFill>
                <a:schemeClr val="tx1"/>
              </a:solidFill>
              <a:latin typeface="Times New Roman" panose="02020603050405020304" pitchFamily="18" charset="0"/>
              <a:cs typeface="Times New Roman" panose="02020603050405020304" pitchFamily="18" charset="0"/>
            </a:endParaRPr>
          </a:p>
          <a:p>
            <a:pPr algn="l"/>
            <a:endParaRPr lang="en-US" dirty="0">
              <a:solidFill>
                <a:schemeClr val="tx1"/>
              </a:solidFill>
              <a:latin typeface="Times New Roman" panose="02020603050405020304" pitchFamily="18" charset="0"/>
              <a:cs typeface="Times New Roman" panose="02020603050405020304" pitchFamily="18" charset="0"/>
            </a:endParaRPr>
          </a:p>
          <a:p>
            <a:pPr algn="l"/>
            <a:endParaRPr lang="en-US" dirty="0" smtClean="0">
              <a:solidFill>
                <a:schemeClr val="tx1"/>
              </a:solidFill>
              <a:latin typeface="Times New Roman" panose="02020603050405020304" pitchFamily="18" charset="0"/>
              <a:cs typeface="Times New Roman" panose="02020603050405020304" pitchFamily="18" charset="0"/>
            </a:endParaRPr>
          </a:p>
          <a:p>
            <a:pPr algn="l"/>
            <a:endParaRPr lang="en-US" dirty="0">
              <a:solidFill>
                <a:schemeClr val="tx1"/>
              </a:solidFill>
              <a:latin typeface="Times New Roman" panose="02020603050405020304" pitchFamily="18" charset="0"/>
              <a:cs typeface="Times New Roman" panose="02020603050405020304" pitchFamily="18" charset="0"/>
            </a:endParaRPr>
          </a:p>
          <a:p>
            <a:pPr algn="l"/>
            <a:endParaRPr lang="en-US" dirty="0" smtClean="0">
              <a:solidFill>
                <a:schemeClr val="tx1"/>
              </a:solidFill>
              <a:latin typeface="Times New Roman" panose="02020603050405020304" pitchFamily="18" charset="0"/>
              <a:cs typeface="Times New Roman" panose="02020603050405020304" pitchFamily="18" charset="0"/>
            </a:endParaRPr>
          </a:p>
          <a:p>
            <a:pPr algn="l"/>
            <a:endParaRPr lang="en-US" dirty="0">
              <a:solidFill>
                <a:schemeClr val="tx1"/>
              </a:solidFill>
              <a:latin typeface="Times New Roman" panose="02020603050405020304" pitchFamily="18" charset="0"/>
              <a:cs typeface="Times New Roman" panose="02020603050405020304" pitchFamily="18" charset="0"/>
            </a:endParaRPr>
          </a:p>
          <a:p>
            <a:pPr algn="l"/>
            <a:endParaRPr lang="en-US" dirty="0" smtClean="0">
              <a:solidFill>
                <a:schemeClr val="tx1"/>
              </a:solidFill>
              <a:latin typeface="Times New Roman" panose="02020603050405020304" pitchFamily="18" charset="0"/>
              <a:cs typeface="Times New Roman" panose="02020603050405020304" pitchFamily="18" charset="0"/>
            </a:endParaRPr>
          </a:p>
          <a:p>
            <a:pPr algn="l"/>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8514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721218"/>
            <a:ext cx="9905998" cy="1262128"/>
          </a:xfrm>
        </p:spPr>
        <p:txBody>
          <a:bodyPr>
            <a:noAutofit/>
          </a:bodyPr>
          <a:lstStyle/>
          <a:p>
            <a:pPr algn="ctr"/>
            <a:r>
              <a:rPr lang="en-US" dirty="0" smtClean="0">
                <a:solidFill>
                  <a:schemeClr val="tx1"/>
                </a:solidFill>
              </a:rPr>
              <a:t/>
            </a:r>
            <a:br>
              <a:rPr lang="en-US" dirty="0" smtClean="0">
                <a:solidFill>
                  <a:schemeClr val="tx1"/>
                </a:solidFill>
              </a:rPr>
            </a:br>
            <a:r>
              <a:rPr lang="en-US" dirty="0">
                <a:solidFill>
                  <a:schemeClr val="tx1"/>
                </a:solidFill>
              </a:rPr>
              <a:t/>
            </a:r>
            <a:br>
              <a:rPr lang="en-US" dirty="0">
                <a:solidFill>
                  <a:schemeClr val="tx1"/>
                </a:solidFill>
              </a:rPr>
            </a:br>
            <a:r>
              <a:rPr lang="en-US" dirty="0" smtClean="0">
                <a:solidFill>
                  <a:schemeClr val="tx1"/>
                </a:solidFill>
                <a:latin typeface="Times New Roman" panose="02020603050405020304" pitchFamily="18" charset="0"/>
                <a:cs typeface="Times New Roman" panose="02020603050405020304" pitchFamily="18" charset="0"/>
              </a:rPr>
              <a:t>Questions</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12625" y="2525332"/>
            <a:ext cx="9905998" cy="964843"/>
          </a:xfrm>
        </p:spPr>
        <p:txBody>
          <a:bodyPr>
            <a:normAutofit/>
          </a:bodyPr>
          <a:lstStyle/>
          <a:p>
            <a:pPr marL="0" indent="0" algn="ctr">
              <a:buNone/>
            </a:pPr>
            <a:r>
              <a:rPr lang="en-US" sz="4800" dirty="0" smtClean="0">
                <a:solidFill>
                  <a:schemeClr val="tx1"/>
                </a:solidFill>
                <a:latin typeface="Times New Roman" panose="02020603050405020304" pitchFamily="18" charset="0"/>
                <a:cs typeface="Times New Roman" panose="02020603050405020304" pitchFamily="18" charset="0"/>
              </a:rPr>
              <a:t>???</a:t>
            </a:r>
            <a:endParaRPr lang="en-US" sz="4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6716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987380"/>
          </a:xfrm>
        </p:spPr>
        <p:txBody>
          <a:bodyPr/>
          <a:lstStyle/>
          <a:p>
            <a:pPr algn="ctr"/>
            <a:r>
              <a:rPr lang="en-US" dirty="0" smtClean="0">
                <a:latin typeface="Times New Roman" panose="02020603050405020304" pitchFamily="18" charset="0"/>
                <a:cs typeface="Times New Roman" panose="02020603050405020304" pitchFamily="18" charset="0"/>
              </a:rPr>
              <a:t>Definition</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1141413" y="1596980"/>
            <a:ext cx="9905998" cy="4752305"/>
          </a:xfrm>
        </p:spPr>
        <p:txBody>
          <a:bodyPr>
            <a:normAutofit fontScale="85000" lnSpcReduction="20000"/>
          </a:bodyPr>
          <a:lstStyle/>
          <a:p>
            <a:pPr marL="0" indent="0">
              <a:lnSpc>
                <a:spcPct val="220000"/>
              </a:lnSpc>
              <a:buNone/>
            </a:pPr>
            <a:r>
              <a:rPr lang="en-US" sz="21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r>
            <a:br>
              <a:rPr lang="en-US" sz="21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br>
            <a:r>
              <a:rPr lang="en-US" sz="21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1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1. </a:t>
            </a:r>
            <a:r>
              <a:rPr lang="en-US" sz="21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a</a:t>
            </a:r>
            <a:r>
              <a:rPr lang="en-US" sz="21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r>
              <a:rPr lang="en-US" sz="21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 right, </a:t>
            </a:r>
            <a:r>
              <a:rPr lang="en-US" sz="2100"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 advantage</a:t>
            </a:r>
            <a:r>
              <a:rPr lang="en-US" sz="21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or immunity granted to or enjoyed by white persons beyond the common advantage of all others; an exemption in many particular cases from certain burdens or liabilities. </a:t>
            </a:r>
            <a:br>
              <a:rPr lang="en-US" sz="21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br>
            <a:r>
              <a:rPr lang="en-US" sz="21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21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b.</a:t>
            </a:r>
            <a:r>
              <a:rPr lang="en-US" sz="21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 special advantage or benefit of white persons; with reference to divine dispensations, natural advantages, gifts of fortune, genetic endowments, social relations, etc.</a:t>
            </a:r>
          </a:p>
          <a:p>
            <a:pPr marL="0" indent="0">
              <a:lnSpc>
                <a:spcPct val="220000"/>
              </a:lnSpc>
              <a:buNone/>
            </a:pPr>
            <a:r>
              <a:rPr lang="en-US" sz="2100" b="1" dirty="0" smtClean="0">
                <a:solidFill>
                  <a:schemeClr val="tx1"/>
                </a:solidFill>
                <a:latin typeface="Times New Roman" panose="02020603050405020304" pitchFamily="18" charset="0"/>
                <a:ea typeface="Tahoma" panose="020B0604030504040204" pitchFamily="34" charset="0"/>
                <a:cs typeface="Times New Roman" panose="02020603050405020304" pitchFamily="18" charset="0"/>
              </a:rPr>
              <a:t>2</a:t>
            </a:r>
            <a:r>
              <a:rPr lang="en-US" sz="21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a:t>
            </a:r>
            <a:r>
              <a:rPr lang="en-US" sz="2100"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 privileged position; the possession of an advantage white persons enjoy over non–white persons.</a:t>
            </a:r>
          </a:p>
          <a:p>
            <a:pPr>
              <a:lnSpc>
                <a:spcPct val="22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3596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154806"/>
          </a:xfrm>
        </p:spPr>
        <p:txBody>
          <a:bodyPr/>
          <a:lstStyle/>
          <a:p>
            <a:pPr algn="ctr"/>
            <a:r>
              <a:rPr lang="en-US" dirty="0" smtClean="0">
                <a:solidFill>
                  <a:schemeClr val="tx1"/>
                </a:solidFill>
                <a:latin typeface="Times New Roman" panose="02020603050405020304" pitchFamily="18" charset="0"/>
                <a:cs typeface="Times New Roman" panose="02020603050405020304" pitchFamily="18" charset="0"/>
              </a:rPr>
              <a:t>Peggy McIntosh</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41413" y="1867437"/>
            <a:ext cx="9905998" cy="4900411"/>
          </a:xfrm>
        </p:spPr>
        <p:txBody>
          <a:bodyPr>
            <a:normAutofit/>
          </a:bodyPr>
          <a:lstStyle/>
          <a:p>
            <a:pPr marL="0" indent="0" algn="ctr">
              <a:buNone/>
            </a:pPr>
            <a:r>
              <a:rPr lang="en-US" dirty="0">
                <a:solidFill>
                  <a:schemeClr val="tx1"/>
                </a:solidFill>
                <a:latin typeface="Times New Roman" panose="02020603050405020304" pitchFamily="18" charset="0"/>
                <a:cs typeface="Times New Roman" panose="02020603050405020304" pitchFamily="18" charset="0"/>
              </a:rPr>
              <a:t>Author of White </a:t>
            </a:r>
            <a:r>
              <a:rPr lang="en-US" dirty="0" smtClean="0">
                <a:solidFill>
                  <a:schemeClr val="tx1"/>
                </a:solidFill>
                <a:latin typeface="Times New Roman" panose="02020603050405020304" pitchFamily="18" charset="0"/>
                <a:cs typeface="Times New Roman" panose="02020603050405020304" pitchFamily="18" charset="0"/>
              </a:rPr>
              <a:t>Privilege: Unpacking </a:t>
            </a:r>
            <a:r>
              <a:rPr lang="en-US" dirty="0">
                <a:solidFill>
                  <a:schemeClr val="tx1"/>
                </a:solidFill>
                <a:latin typeface="Times New Roman" panose="02020603050405020304" pitchFamily="18" charset="0"/>
                <a:cs typeface="Times New Roman" panose="02020603050405020304" pitchFamily="18" charset="0"/>
              </a:rPr>
              <a:t>the Invisible </a:t>
            </a:r>
            <a:r>
              <a:rPr lang="en-US" dirty="0" smtClean="0">
                <a:solidFill>
                  <a:schemeClr val="tx1"/>
                </a:solidFill>
                <a:latin typeface="Times New Roman" panose="02020603050405020304" pitchFamily="18" charset="0"/>
                <a:cs typeface="Times New Roman" panose="02020603050405020304" pitchFamily="18" charset="0"/>
              </a:rPr>
              <a:t>Knapsack</a:t>
            </a:r>
          </a:p>
          <a:p>
            <a:pPr marL="0" indent="0">
              <a:lnSpc>
                <a:spcPct val="200000"/>
              </a:lnSpc>
              <a:buNone/>
            </a:pPr>
            <a:r>
              <a:rPr lang="en-US" dirty="0">
                <a:solidFill>
                  <a:schemeClr val="tx1"/>
                </a:solidFill>
                <a:latin typeface="Times New Roman" panose="02020603050405020304" pitchFamily="18" charset="0"/>
                <a:cs typeface="Times New Roman" panose="02020603050405020304" pitchFamily="18" charset="0"/>
              </a:rPr>
              <a:t>“I think whites are carefully taught not to recognize white privilege, as males are taught not to recognize male privilege. So I have begun in an untutored way to ask what it is like to have white privilege. I have come to see white privilege as an invisible package of unearned assets that I can count on cashing in each day, but about which I was meant to remain oblivious. White privilege is like an invisible weightless knapsack of special provisions, maps, passports, codebooks, visas, clothes, tools , and blank checks.”</a:t>
            </a:r>
            <a:endParaRPr lang="en-US" dirty="0" smtClean="0">
              <a:solidFill>
                <a:schemeClr val="tx1"/>
              </a:solidFill>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3342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86111" y="90152"/>
            <a:ext cx="9905998" cy="1236372"/>
          </a:xfrm>
        </p:spPr>
        <p:txBody>
          <a:bodyPr>
            <a:normAutofit/>
          </a:bodyPr>
          <a:lstStyle/>
          <a:p>
            <a:pPr algn="ctr"/>
            <a:r>
              <a:rPr lang="en-US" dirty="0">
                <a:solidFill>
                  <a:schemeClr val="tx1"/>
                </a:solidFill>
                <a:latin typeface="Times New Roman" panose="02020603050405020304" pitchFamily="18" charset="0"/>
                <a:cs typeface="Times New Roman" panose="02020603050405020304" pitchFamily="18" charset="0"/>
              </a:rPr>
              <a:t>Peggy McIntosh</a:t>
            </a:r>
            <a:endParaRPr lang="en-US" dirty="0">
              <a:latin typeface="Times New Roman" panose="02020603050405020304" pitchFamily="18" charset="0"/>
              <a:cs typeface="Times New Roman" panose="02020603050405020304" pitchFamily="18" charset="0"/>
            </a:endParaRPr>
          </a:p>
        </p:txBody>
      </p:sp>
      <p:sp>
        <p:nvSpPr>
          <p:cNvPr id="5" name="Content Placeholder 4"/>
          <p:cNvSpPr>
            <a:spLocks noGrp="1"/>
          </p:cNvSpPr>
          <p:nvPr>
            <p:ph idx="1"/>
          </p:nvPr>
        </p:nvSpPr>
        <p:spPr>
          <a:xfrm>
            <a:off x="1038382" y="1081824"/>
            <a:ext cx="9905998" cy="3885127"/>
          </a:xfrm>
        </p:spPr>
        <p:txBody>
          <a:bodyPr/>
          <a:lstStyle/>
          <a:p>
            <a:pPr marL="0" indent="0">
              <a:lnSpc>
                <a:spcPct val="200000"/>
              </a:lnSpc>
              <a:buNone/>
            </a:pPr>
            <a:r>
              <a:rPr lang="en-US" dirty="0">
                <a:solidFill>
                  <a:schemeClr val="tx1"/>
                </a:solidFill>
                <a:latin typeface="Times New Roman" panose="02020603050405020304" pitchFamily="18" charset="0"/>
                <a:cs typeface="Times New Roman" panose="02020603050405020304" pitchFamily="18" charset="0"/>
              </a:rPr>
              <a:t>Then I remembered the </a:t>
            </a:r>
            <a:r>
              <a:rPr lang="en-US" dirty="0" smtClean="0">
                <a:solidFill>
                  <a:schemeClr val="tx1"/>
                </a:solidFill>
                <a:latin typeface="Times New Roman" panose="02020603050405020304" pitchFamily="18" charset="0"/>
                <a:cs typeface="Times New Roman" panose="02020603050405020304" pitchFamily="18" charset="0"/>
              </a:rPr>
              <a:t>frequent </a:t>
            </a:r>
            <a:r>
              <a:rPr lang="en-US" dirty="0">
                <a:solidFill>
                  <a:schemeClr val="tx1"/>
                </a:solidFill>
                <a:latin typeface="Times New Roman" panose="02020603050405020304" pitchFamily="18" charset="0"/>
                <a:cs typeface="Times New Roman" panose="02020603050405020304" pitchFamily="18" charset="0"/>
              </a:rPr>
              <a:t>charges from women of color that white women whom they encounter are oppressive. I began to understand why we are just seen as oppressive, even when we don't see ourselves that way. I began to count the ways in which I enjoy unearned skin privilege and have been conditioned into oblivion about its existence.</a:t>
            </a:r>
          </a:p>
        </p:txBody>
      </p:sp>
    </p:spTree>
    <p:extLst>
      <p:ext uri="{BB962C8B-B14F-4D97-AF65-F5344CB8AC3E}">
        <p14:creationId xmlns:p14="http://schemas.microsoft.com/office/powerpoint/2010/main" val="20012711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497983"/>
          </a:xfrm>
        </p:spPr>
        <p:txBody>
          <a:bodyPr>
            <a:normAutofit/>
          </a:bodyPr>
          <a:lstStyle/>
          <a:p>
            <a:pPr algn="ctr"/>
            <a:r>
              <a:rPr lang="en-US" sz="1600" dirty="0" smtClean="0">
                <a:solidFill>
                  <a:schemeClr val="tx1"/>
                </a:solidFill>
                <a:latin typeface="Times New Roman" panose="02020603050405020304" pitchFamily="18" charset="0"/>
                <a:cs typeface="Times New Roman" panose="02020603050405020304" pitchFamily="18" charset="0"/>
              </a:rPr>
              <a:t>Examples of White privilege</a:t>
            </a: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41413" y="128789"/>
            <a:ext cx="9905998" cy="6246253"/>
          </a:xfrm>
        </p:spPr>
        <p:txBody>
          <a:bodyPr>
            <a:normAutofit fontScale="55000" lnSpcReduction="20000"/>
          </a:bodyPr>
          <a:lstStyle/>
          <a:p>
            <a:pPr marL="457200" indent="-457200">
              <a:lnSpc>
                <a:spcPct val="200000"/>
              </a:lnSpc>
              <a:buAutoNum type="arabicPlain"/>
            </a:pPr>
            <a:endParaRPr lang="en-US" sz="1800" dirty="0" smtClean="0">
              <a:solidFill>
                <a:schemeClr val="tx1"/>
              </a:solidFill>
              <a:latin typeface="Times New Roman" panose="02020603050405020304" pitchFamily="18" charset="0"/>
              <a:cs typeface="Times New Roman" panose="02020603050405020304" pitchFamily="18" charset="0"/>
            </a:endParaRPr>
          </a:p>
          <a:p>
            <a:pPr marL="457200" indent="-457200">
              <a:lnSpc>
                <a:spcPct val="200000"/>
              </a:lnSpc>
              <a:buAutoNum type="arabicPlain"/>
            </a:pPr>
            <a:endParaRPr lang="en-US" sz="2900" dirty="0">
              <a:solidFill>
                <a:schemeClr val="tx1"/>
              </a:solidFill>
              <a:latin typeface="Times New Roman" panose="02020603050405020304" pitchFamily="18" charset="0"/>
              <a:cs typeface="Times New Roman" panose="02020603050405020304" pitchFamily="18" charset="0"/>
            </a:endParaRPr>
          </a:p>
          <a:p>
            <a:pPr marL="0" indent="0">
              <a:lnSpc>
                <a:spcPct val="200000"/>
              </a:lnSpc>
              <a:buNone/>
            </a:pPr>
            <a:r>
              <a:rPr lang="en-US" sz="2900" dirty="0" smtClean="0">
                <a:solidFill>
                  <a:schemeClr val="tx1"/>
                </a:solidFill>
                <a:latin typeface="Times New Roman" panose="02020603050405020304" pitchFamily="18" charset="0"/>
                <a:cs typeface="Times New Roman" panose="02020603050405020304" pitchFamily="18" charset="0"/>
              </a:rPr>
              <a:t>1 I </a:t>
            </a:r>
            <a:r>
              <a:rPr lang="en-US" sz="2900" dirty="0">
                <a:solidFill>
                  <a:schemeClr val="tx1"/>
                </a:solidFill>
                <a:latin typeface="Times New Roman" panose="02020603050405020304" pitchFamily="18" charset="0"/>
                <a:cs typeface="Times New Roman" panose="02020603050405020304" pitchFamily="18" charset="0"/>
              </a:rPr>
              <a:t>can be pretty sure that if I ask to talk to the "person in charge", I will be facing a person of my </a:t>
            </a:r>
            <a:r>
              <a:rPr lang="en-US" sz="2900" dirty="0" smtClean="0">
                <a:solidFill>
                  <a:schemeClr val="tx1"/>
                </a:solidFill>
                <a:latin typeface="Times New Roman" panose="02020603050405020304" pitchFamily="18" charset="0"/>
                <a:cs typeface="Times New Roman" panose="02020603050405020304" pitchFamily="18" charset="0"/>
              </a:rPr>
              <a:t>race.</a:t>
            </a:r>
          </a:p>
          <a:p>
            <a:pPr marL="457200" indent="-457200">
              <a:lnSpc>
                <a:spcPct val="200000"/>
              </a:lnSpc>
              <a:buFont typeface="+mj-lt"/>
              <a:buAutoNum type="alphaLcParenR"/>
            </a:pPr>
            <a:r>
              <a:rPr lang="en-US" sz="2900" dirty="0" smtClean="0">
                <a:solidFill>
                  <a:schemeClr val="tx1"/>
                </a:solidFill>
                <a:latin typeface="Times New Roman" panose="02020603050405020304" pitchFamily="18" charset="0"/>
                <a:cs typeface="Times New Roman" panose="02020603050405020304" pitchFamily="18" charset="0"/>
              </a:rPr>
              <a:t>Most of the major </a:t>
            </a:r>
            <a:r>
              <a:rPr lang="en-US" sz="2900" dirty="0" err="1" smtClean="0">
                <a:solidFill>
                  <a:schemeClr val="tx1"/>
                </a:solidFill>
                <a:latin typeface="Times New Roman" panose="02020603050405020304" pitchFamily="18" charset="0"/>
                <a:cs typeface="Times New Roman" panose="02020603050405020304" pitchFamily="18" charset="0"/>
              </a:rPr>
              <a:t>cooperations</a:t>
            </a:r>
            <a:r>
              <a:rPr lang="en-US" sz="2900" dirty="0" smtClean="0">
                <a:solidFill>
                  <a:schemeClr val="tx1"/>
                </a:solidFill>
                <a:latin typeface="Times New Roman" panose="02020603050405020304" pitchFamily="18" charset="0"/>
                <a:cs typeface="Times New Roman" panose="02020603050405020304" pitchFamily="18" charset="0"/>
              </a:rPr>
              <a:t> in the us are own by whites</a:t>
            </a:r>
          </a:p>
          <a:p>
            <a:pPr marL="0" indent="0">
              <a:lnSpc>
                <a:spcPct val="200000"/>
              </a:lnSpc>
              <a:buNone/>
            </a:pPr>
            <a:r>
              <a:rPr lang="en-US" sz="2900" dirty="0" smtClean="0">
                <a:solidFill>
                  <a:schemeClr val="tx1"/>
                </a:solidFill>
                <a:effectLst/>
                <a:latin typeface="Times New Roman" panose="02020603050405020304" pitchFamily="18" charset="0"/>
                <a:cs typeface="Times New Roman" panose="02020603050405020304" pitchFamily="18" charset="0"/>
              </a:rPr>
              <a:t>2 I can turn on the television or open to the front page of the paper and see people of my race widely represented.</a:t>
            </a:r>
          </a:p>
          <a:p>
            <a:pPr marL="457200" indent="-457200">
              <a:lnSpc>
                <a:spcPct val="200000"/>
              </a:lnSpc>
              <a:buFont typeface="+mj-lt"/>
              <a:buAutoNum type="alphaLcParenR"/>
            </a:pPr>
            <a:r>
              <a:rPr lang="en-US" sz="2900" dirty="0" smtClean="0">
                <a:solidFill>
                  <a:schemeClr val="tx1"/>
                </a:solidFill>
                <a:effectLst/>
                <a:latin typeface="Times New Roman" panose="02020603050405020304" pitchFamily="18" charset="0"/>
                <a:cs typeface="Times New Roman" panose="02020603050405020304" pitchFamily="18" charset="0"/>
              </a:rPr>
              <a:t>Whites are more widely represented on </a:t>
            </a:r>
            <a:r>
              <a:rPr lang="en-US" sz="2900" dirty="0" err="1" smtClean="0">
                <a:solidFill>
                  <a:schemeClr val="tx1"/>
                </a:solidFill>
                <a:effectLst/>
                <a:latin typeface="Times New Roman" panose="02020603050405020304" pitchFamily="18" charset="0"/>
                <a:cs typeface="Times New Roman" panose="02020603050405020304" pitchFamily="18" charset="0"/>
              </a:rPr>
              <a:t>oprah’s</a:t>
            </a:r>
            <a:r>
              <a:rPr lang="en-US" sz="2900" dirty="0" smtClean="0">
                <a:solidFill>
                  <a:schemeClr val="tx1"/>
                </a:solidFill>
                <a:effectLst/>
                <a:latin typeface="Times New Roman" panose="02020603050405020304" pitchFamily="18" charset="0"/>
                <a:cs typeface="Times New Roman" panose="02020603050405020304" pitchFamily="18" charset="0"/>
              </a:rPr>
              <a:t> website www.oprah.com than any other race.</a:t>
            </a:r>
          </a:p>
          <a:p>
            <a:pPr marL="0" indent="0">
              <a:lnSpc>
                <a:spcPct val="200000"/>
              </a:lnSpc>
              <a:buNone/>
            </a:pPr>
            <a:r>
              <a:rPr lang="en-US" sz="2900" dirty="0" smtClean="0">
                <a:solidFill>
                  <a:schemeClr val="tx1"/>
                </a:solidFill>
                <a:effectLst/>
                <a:latin typeface="Times New Roman" panose="02020603050405020304" pitchFamily="18" charset="0"/>
                <a:cs typeface="Times New Roman" panose="02020603050405020304" pitchFamily="18" charset="0"/>
              </a:rPr>
              <a:t>3 White are given better jobs, better pay, better treatment, and a better chance - all because of the color of their skin</a:t>
            </a:r>
            <a:r>
              <a:rPr lang="en-US" sz="2900" dirty="0" smtClean="0">
                <a:solidFill>
                  <a:schemeClr val="tx1"/>
                </a:solidFill>
                <a:effectLst/>
                <a:latin typeface="Times New Roman" panose="02020603050405020304" pitchFamily="18" charset="0"/>
                <a:cs typeface="Times New Roman" panose="02020603050405020304" pitchFamily="18" charset="0"/>
              </a:rPr>
              <a:t>.</a:t>
            </a:r>
            <a:endParaRPr lang="en-US" sz="2900" dirty="0" smtClean="0">
              <a:solidFill>
                <a:schemeClr val="tx1"/>
              </a:solidFill>
              <a:effectLst/>
              <a:latin typeface="Times New Roman" panose="02020603050405020304" pitchFamily="18" charset="0"/>
              <a:cs typeface="Times New Roman" panose="02020603050405020304" pitchFamily="18" charset="0"/>
            </a:endParaRPr>
          </a:p>
          <a:p>
            <a:pPr marL="0" indent="0">
              <a:lnSpc>
                <a:spcPct val="220000"/>
              </a:lnSpc>
              <a:buNone/>
            </a:pPr>
            <a:r>
              <a:rPr lang="en-US" sz="2500" dirty="0" smtClean="0">
                <a:latin typeface="Times New Roman" panose="02020603050405020304" pitchFamily="18" charset="0"/>
                <a:cs typeface="Times New Roman" panose="02020603050405020304" pitchFamily="18" charset="0"/>
                <a:hlinkClick r:id="rId2"/>
              </a:rPr>
              <a:t>http://www.youtube.com/watch?v=Wf9QBnPK6Yg</a:t>
            </a:r>
            <a:endParaRPr lang="en-US" sz="2500" dirty="0" smtClean="0">
              <a:latin typeface="Times New Roman" panose="02020603050405020304" pitchFamily="18" charset="0"/>
              <a:cs typeface="Times New Roman" panose="02020603050405020304" pitchFamily="18" charset="0"/>
            </a:endParaRPr>
          </a:p>
          <a:p>
            <a:pPr marL="0" indent="0">
              <a:lnSpc>
                <a:spcPct val="220000"/>
              </a:lnSpc>
              <a:buNone/>
            </a:pPr>
            <a:r>
              <a:rPr lang="en-US" sz="2500" dirty="0" smtClean="0">
                <a:latin typeface="Times New Roman" panose="02020603050405020304" pitchFamily="18" charset="0"/>
                <a:cs typeface="Times New Roman" panose="02020603050405020304" pitchFamily="18" charset="0"/>
                <a:hlinkClick r:id="rId3"/>
              </a:rPr>
              <a:t>http://www.youtube.com/watch?v=ysj_8fqnNcY</a:t>
            </a: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9428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472225"/>
          </a:xfrm>
        </p:spPr>
        <p:txBody>
          <a:bodyPr>
            <a:noAutofit/>
          </a:bodyPr>
          <a:lstStyle/>
          <a:p>
            <a:pPr algn="ctr"/>
            <a:r>
              <a:rPr lang="en-US" dirty="0" smtClean="0">
                <a:solidFill>
                  <a:schemeClr val="tx1"/>
                </a:solidFill>
                <a:latin typeface="Times New Roman" panose="02020603050405020304" pitchFamily="18" charset="0"/>
                <a:cs typeface="Times New Roman" panose="02020603050405020304" pitchFamily="18" charset="0"/>
              </a:rPr>
              <a:t>Statistics</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41413" y="1519707"/>
            <a:ext cx="9905998" cy="5151549"/>
          </a:xfrm>
        </p:spPr>
        <p:txBody>
          <a:bodyPr>
            <a:normAutofit/>
          </a:bodyPr>
          <a:lstStyle/>
          <a:p>
            <a:pPr marL="0" indent="0">
              <a:lnSpc>
                <a:spcPct val="210000"/>
              </a:lnSpc>
              <a:buNone/>
            </a:pPr>
            <a:r>
              <a:rPr lang="en-US" dirty="0" smtClean="0">
                <a:solidFill>
                  <a:schemeClr val="tx1"/>
                </a:solidFill>
                <a:latin typeface="Times New Roman" panose="02020603050405020304" pitchFamily="18" charset="0"/>
                <a:cs typeface="Times New Roman" panose="02020603050405020304" pitchFamily="18" charset="0"/>
              </a:rPr>
              <a:t>According to the Bureau of labor statistics:</a:t>
            </a:r>
          </a:p>
          <a:p>
            <a:pPr marL="0" indent="0">
              <a:lnSpc>
                <a:spcPct val="210000"/>
              </a:lnSpc>
              <a:buNone/>
            </a:pPr>
            <a:r>
              <a:rPr lang="en-US" sz="2300" dirty="0" smtClean="0">
                <a:solidFill>
                  <a:schemeClr val="tx1"/>
                </a:solidFill>
                <a:latin typeface="Times New Roman" panose="02020603050405020304" pitchFamily="18" charset="0"/>
                <a:cs typeface="Times New Roman" panose="02020603050405020304" pitchFamily="18" charset="0"/>
              </a:rPr>
              <a:t>1</a:t>
            </a:r>
            <a:r>
              <a:rPr lang="en-US" dirty="0" smtClean="0">
                <a:solidFill>
                  <a:schemeClr val="tx1"/>
                </a:solidFill>
                <a:latin typeface="Times New Roman" panose="02020603050405020304" pitchFamily="18" charset="0"/>
                <a:cs typeface="Times New Roman" panose="02020603050405020304" pitchFamily="18" charset="0"/>
              </a:rPr>
              <a:t> </a:t>
            </a:r>
          </a:p>
          <a:p>
            <a:pPr marL="0" indent="0">
              <a:lnSpc>
                <a:spcPct val="210000"/>
              </a:lnSpc>
              <a:buNone/>
            </a:pPr>
            <a:r>
              <a:rPr lang="en-US" dirty="0" smtClean="0">
                <a:solidFill>
                  <a:schemeClr val="tx1"/>
                </a:solidFill>
                <a:latin typeface="Times New Roman" panose="02020603050405020304" pitchFamily="18" charset="0"/>
                <a:cs typeface="Times New Roman" panose="02020603050405020304" pitchFamily="18" charset="0"/>
              </a:rPr>
              <a:t>In </a:t>
            </a:r>
            <a:r>
              <a:rPr lang="en-US" dirty="0">
                <a:solidFill>
                  <a:schemeClr val="tx1"/>
                </a:solidFill>
                <a:latin typeface="Times New Roman" panose="02020603050405020304" pitchFamily="18" charset="0"/>
                <a:cs typeface="Times New Roman" panose="02020603050405020304" pitchFamily="18" charset="0"/>
              </a:rPr>
              <a:t>2010, median usual weekly earnings of Asian men ($1,408) and White men ($1,273) working full time in management, professional, and related occupations (the highest paying major occupation group) were well above the earnings of Hispanic men ($1,002) and Black men ($957) in the same occupation </a:t>
            </a:r>
            <a:r>
              <a:rPr lang="en-US" dirty="0" smtClean="0">
                <a:solidFill>
                  <a:schemeClr val="tx1"/>
                </a:solidFill>
                <a:latin typeface="Times New Roman" panose="02020603050405020304" pitchFamily="18" charset="0"/>
                <a:cs typeface="Times New Roman" panose="02020603050405020304" pitchFamily="18" charset="0"/>
              </a:rPr>
              <a:t>group</a:t>
            </a:r>
          </a:p>
        </p:txBody>
      </p:sp>
    </p:spTree>
    <p:extLst>
      <p:ext uri="{BB962C8B-B14F-4D97-AF65-F5344CB8AC3E}">
        <p14:creationId xmlns:p14="http://schemas.microsoft.com/office/powerpoint/2010/main" val="2183893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statistics</a:t>
            </a:r>
            <a:endParaRPr lang="en-US" dirty="0">
              <a:solidFill>
                <a:schemeClr val="tx1"/>
              </a:solidFill>
            </a:endParaRPr>
          </a:p>
        </p:txBody>
      </p:sp>
      <p:sp>
        <p:nvSpPr>
          <p:cNvPr id="3" name="Content Placeholder 2"/>
          <p:cNvSpPr>
            <a:spLocks noGrp="1"/>
          </p:cNvSpPr>
          <p:nvPr>
            <p:ph idx="1"/>
          </p:nvPr>
        </p:nvSpPr>
        <p:spPr/>
        <p:txBody>
          <a:bodyPr/>
          <a:lstStyle/>
          <a:p>
            <a:pPr marL="0" indent="0">
              <a:lnSpc>
                <a:spcPct val="200000"/>
              </a:lnSpc>
              <a:buNone/>
            </a:pPr>
            <a:r>
              <a:rPr lang="en-US" sz="2800" dirty="0" smtClean="0">
                <a:solidFill>
                  <a:schemeClr val="tx1"/>
                </a:solidFill>
              </a:rPr>
              <a:t>2</a:t>
            </a:r>
            <a:r>
              <a:rPr lang="en-US" dirty="0" smtClean="0">
                <a:solidFill>
                  <a:schemeClr val="tx1"/>
                </a:solidFill>
              </a:rPr>
              <a:t> </a:t>
            </a:r>
          </a:p>
          <a:p>
            <a:pPr marL="0" indent="0">
              <a:lnSpc>
                <a:spcPct val="200000"/>
              </a:lnSpc>
              <a:buNone/>
            </a:pPr>
            <a:r>
              <a:rPr lang="en-US" dirty="0" smtClean="0">
                <a:solidFill>
                  <a:schemeClr val="tx1"/>
                </a:solidFill>
              </a:rPr>
              <a:t>Among </a:t>
            </a:r>
            <a:r>
              <a:rPr lang="en-US" dirty="0">
                <a:solidFill>
                  <a:schemeClr val="tx1"/>
                </a:solidFill>
              </a:rPr>
              <a:t>employed men, nearly half (48 percent) of Asians worked in management, professional, and related occupations in 2010, compared with 35 percent of Whites, 24 percent of Blacks, and 15 percent of Hispanics.</a:t>
            </a:r>
          </a:p>
        </p:txBody>
      </p:sp>
    </p:spTree>
    <p:extLst>
      <p:ext uri="{BB962C8B-B14F-4D97-AF65-F5344CB8AC3E}">
        <p14:creationId xmlns:p14="http://schemas.microsoft.com/office/powerpoint/2010/main" val="522488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438141"/>
          </a:xfrm>
        </p:spPr>
        <p:txBody>
          <a:bodyPr/>
          <a:lstStyle/>
          <a:p>
            <a:pPr algn="ctr"/>
            <a:r>
              <a:rPr lang="en-US" dirty="0" smtClean="0">
                <a:solidFill>
                  <a:schemeClr val="tx1"/>
                </a:solidFill>
                <a:latin typeface="Times New Roman" panose="02020603050405020304" pitchFamily="18" charset="0"/>
                <a:cs typeface="Times New Roman" panose="02020603050405020304" pitchFamily="18" charset="0"/>
              </a:rPr>
              <a:t>statistics</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41413" y="1725769"/>
            <a:ext cx="9905998" cy="4065431"/>
          </a:xfrm>
        </p:spPr>
        <p:txBody>
          <a:bodyPr>
            <a:normAutofit lnSpcReduction="10000"/>
          </a:bodyPr>
          <a:lstStyle/>
          <a:p>
            <a:pPr marL="0" indent="0">
              <a:lnSpc>
                <a:spcPct val="200000"/>
              </a:lnSpc>
              <a:buNone/>
            </a:pPr>
            <a:r>
              <a:rPr lang="en-US" sz="2800" dirty="0">
                <a:solidFill>
                  <a:schemeClr val="tx1"/>
                </a:solidFill>
                <a:latin typeface="Times New Roman" panose="02020603050405020304" pitchFamily="18" charset="0"/>
                <a:cs typeface="Times New Roman" panose="02020603050405020304" pitchFamily="18" charset="0"/>
              </a:rPr>
              <a:t>3 </a:t>
            </a:r>
            <a:endParaRPr lang="en-US" sz="2800" dirty="0" smtClean="0">
              <a:solidFill>
                <a:schemeClr val="tx1"/>
              </a:solidFill>
              <a:latin typeface="Times New Roman" panose="02020603050405020304" pitchFamily="18" charset="0"/>
              <a:cs typeface="Times New Roman" panose="02020603050405020304" pitchFamily="18" charset="0"/>
            </a:endParaRPr>
          </a:p>
          <a:p>
            <a:pPr marL="0" indent="0">
              <a:lnSpc>
                <a:spcPct val="200000"/>
              </a:lnSpc>
              <a:buNone/>
            </a:pPr>
            <a:r>
              <a:rPr lang="en-US" dirty="0" smtClean="0">
                <a:solidFill>
                  <a:schemeClr val="tx1"/>
                </a:solidFill>
                <a:latin typeface="Times New Roman" panose="02020603050405020304" pitchFamily="18" charset="0"/>
                <a:cs typeface="Times New Roman" panose="02020603050405020304" pitchFamily="18" charset="0"/>
              </a:rPr>
              <a:t>Employed </a:t>
            </a:r>
            <a:r>
              <a:rPr lang="en-US" dirty="0">
                <a:solidFill>
                  <a:schemeClr val="tx1"/>
                </a:solidFill>
                <a:latin typeface="Times New Roman" panose="02020603050405020304" pitchFamily="18" charset="0"/>
                <a:cs typeface="Times New Roman" panose="02020603050405020304" pitchFamily="18" charset="0"/>
              </a:rPr>
              <a:t>Black and Hispanic men were more likely than other men to work in production, transportation, and material moving occupations. Nearly one-half of employed Hispanic men were in two job groups: natural resources, construction, and maintenance occupations; and production, transportation, and material moving occupations.</a:t>
            </a:r>
          </a:p>
          <a:p>
            <a:endParaRPr lang="en-US" dirty="0"/>
          </a:p>
        </p:txBody>
      </p:sp>
    </p:spTree>
    <p:extLst>
      <p:ext uri="{BB962C8B-B14F-4D97-AF65-F5344CB8AC3E}">
        <p14:creationId xmlns:p14="http://schemas.microsoft.com/office/powerpoint/2010/main" val="1002250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solidFill>
                  <a:schemeClr val="tx1"/>
                </a:solidFill>
                <a:latin typeface="Times New Roman" panose="02020603050405020304" pitchFamily="18" charset="0"/>
                <a:cs typeface="Times New Roman" panose="02020603050405020304" pitchFamily="18" charset="0"/>
              </a:rPr>
              <a:t>Conclusion</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smtClean="0">
                <a:solidFill>
                  <a:schemeClr val="tx1"/>
                </a:solidFill>
                <a:effectLst/>
                <a:latin typeface="Times New Roman" panose="02020603050405020304" pitchFamily="18" charset="0"/>
                <a:cs typeface="Times New Roman" panose="02020603050405020304" pitchFamily="18" charset="0"/>
              </a:rPr>
              <a:t>Peggy </a:t>
            </a:r>
            <a:r>
              <a:rPr lang="en-US" dirty="0" err="1" smtClean="0">
                <a:solidFill>
                  <a:schemeClr val="tx1"/>
                </a:solidFill>
                <a:effectLst/>
                <a:latin typeface="Times New Roman" panose="02020603050405020304" pitchFamily="18" charset="0"/>
                <a:cs typeface="Times New Roman" panose="02020603050405020304" pitchFamily="18" charset="0"/>
              </a:rPr>
              <a:t>mcIntosh</a:t>
            </a:r>
            <a:r>
              <a:rPr lang="en-US" dirty="0" smtClean="0">
                <a:solidFill>
                  <a:schemeClr val="tx1"/>
                </a:solidFill>
                <a:effectLst/>
                <a:latin typeface="Times New Roman" panose="02020603050405020304" pitchFamily="18" charset="0"/>
                <a:cs typeface="Times New Roman" panose="02020603050405020304" pitchFamily="18" charset="0"/>
              </a:rPr>
              <a:t>:</a:t>
            </a:r>
          </a:p>
          <a:p>
            <a:pPr marL="0" indent="0">
              <a:lnSpc>
                <a:spcPct val="200000"/>
              </a:lnSpc>
              <a:buNone/>
            </a:pPr>
            <a:r>
              <a:rPr lang="en-US" dirty="0" smtClean="0">
                <a:solidFill>
                  <a:schemeClr val="tx1"/>
                </a:solidFill>
                <a:effectLst/>
                <a:latin typeface="Times New Roman" panose="02020603050405020304" pitchFamily="18" charset="0"/>
                <a:cs typeface="Times New Roman" panose="02020603050405020304" pitchFamily="18" charset="0"/>
              </a:rPr>
              <a:t> although </a:t>
            </a:r>
            <a:r>
              <a:rPr lang="en-US" dirty="0">
                <a:solidFill>
                  <a:schemeClr val="tx1"/>
                </a:solidFill>
                <a:effectLst/>
                <a:latin typeface="Times New Roman" panose="02020603050405020304" pitchFamily="18" charset="0"/>
                <a:cs typeface="Times New Roman" panose="02020603050405020304" pitchFamily="18" charset="0"/>
              </a:rPr>
              <a:t>systemic change takes many decades, there are pressing questions for me and, I imagine, for some others like me if we raise our daily consciousness on the perquisites of being light-skinned. </a:t>
            </a:r>
            <a:r>
              <a:rPr lang="en-US" dirty="0" err="1">
                <a:solidFill>
                  <a:schemeClr val="tx1"/>
                </a:solidFill>
                <a:effectLst/>
                <a:latin typeface="Times New Roman" panose="02020603050405020304" pitchFamily="18" charset="0"/>
                <a:cs typeface="Times New Roman" panose="02020603050405020304" pitchFamily="18" charset="0"/>
              </a:rPr>
              <a:t>Whatwill</a:t>
            </a:r>
            <a:r>
              <a:rPr lang="en-US" dirty="0">
                <a:solidFill>
                  <a:schemeClr val="tx1"/>
                </a:solidFill>
                <a:effectLst/>
                <a:latin typeface="Times New Roman" panose="02020603050405020304" pitchFamily="18" charset="0"/>
                <a:cs typeface="Times New Roman" panose="02020603050405020304" pitchFamily="18" charset="0"/>
              </a:rPr>
              <a:t> we do with such knowledge?</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138182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TC103457485[[fn=Mesh]]</Template>
  <TotalTime>374</TotalTime>
  <Words>505</Words>
  <Application>Microsoft Office PowerPoint</Application>
  <PresentationFormat>Widescreen</PresentationFormat>
  <Paragraphs>44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Century Gothic</vt:lpstr>
      <vt:lpstr>Tahoma</vt:lpstr>
      <vt:lpstr>Times New Roman</vt:lpstr>
      <vt:lpstr>Mesh</vt:lpstr>
      <vt:lpstr>White privilege</vt:lpstr>
      <vt:lpstr>Definition</vt:lpstr>
      <vt:lpstr>Peggy McIntosh</vt:lpstr>
      <vt:lpstr>Peggy McIntosh</vt:lpstr>
      <vt:lpstr>Examples of White privilege</vt:lpstr>
      <vt:lpstr>Statistics </vt:lpstr>
      <vt:lpstr>statistics</vt:lpstr>
      <vt:lpstr>statistics</vt:lpstr>
      <vt:lpstr>Conclusion</vt:lpstr>
      <vt:lpstr>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privilege</dc:title>
  <dc:creator>John likkle</dc:creator>
  <cp:lastModifiedBy>John likkle</cp:lastModifiedBy>
  <cp:revision>24</cp:revision>
  <dcterms:created xsi:type="dcterms:W3CDTF">2013-12-18T13:54:51Z</dcterms:created>
  <dcterms:modified xsi:type="dcterms:W3CDTF">2013-12-19T19:21:09Z</dcterms:modified>
</cp:coreProperties>
</file>