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1" r:id="rId3"/>
    <p:sldId id="262" r:id="rId4"/>
    <p:sldId id="257" r:id="rId5"/>
    <p:sldId id="258" r:id="rId6"/>
    <p:sldId id="259" r:id="rId7"/>
    <p:sldId id="260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84" y="-3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8CFA630-13BB-46C4-BD44-B2C5F9B66074}" type="datetimeFigureOut">
              <a:rPr lang="en-US" smtClean="0"/>
              <a:pPr/>
              <a:t>12/9/2012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CFA630-13BB-46C4-BD44-B2C5F9B66074}" type="datetimeFigureOut">
              <a:rPr lang="en-US" smtClean="0"/>
              <a:pPr/>
              <a:t>12/9/2012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F8CFA630-13BB-46C4-BD44-B2C5F9B66074}" type="datetimeFigureOut">
              <a:rPr lang="en-US" smtClean="0"/>
              <a:pPr/>
              <a:t>12/9/2012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CFA630-13BB-46C4-BD44-B2C5F9B66074}" type="datetimeFigureOut">
              <a:rPr lang="en-US" smtClean="0"/>
              <a:pPr/>
              <a:t>12/9/2012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8CFA630-13BB-46C4-BD44-B2C5F9B66074}" type="datetimeFigureOut">
              <a:rPr lang="en-US" smtClean="0"/>
              <a:pPr/>
              <a:t>12/9/2012</a:t>
            </a:fld>
            <a:endParaRPr lang="en-US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CFA630-13BB-46C4-BD44-B2C5F9B66074}" type="datetimeFigureOut">
              <a:rPr lang="en-US" smtClean="0"/>
              <a:pPr/>
              <a:t>12/9/2012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CFA630-13BB-46C4-BD44-B2C5F9B66074}" type="datetimeFigureOut">
              <a:rPr lang="en-US" smtClean="0"/>
              <a:pPr/>
              <a:t>12/9/2012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CFA630-13BB-46C4-BD44-B2C5F9B66074}" type="datetimeFigureOut">
              <a:rPr lang="en-US" smtClean="0"/>
              <a:pPr/>
              <a:t>12/9/2012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8CFA630-13BB-46C4-BD44-B2C5F9B66074}" type="datetimeFigureOut">
              <a:rPr lang="en-US" smtClean="0"/>
              <a:pPr/>
              <a:t>12/9/2012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CFA630-13BB-46C4-BD44-B2C5F9B66074}" type="datetimeFigureOut">
              <a:rPr lang="en-US" smtClean="0"/>
              <a:pPr/>
              <a:t>12/9/2012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CFA630-13BB-46C4-BD44-B2C5F9B66074}" type="datetimeFigureOut">
              <a:rPr lang="en-US" smtClean="0"/>
              <a:pPr/>
              <a:t>12/9/2012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F8CFA630-13BB-46C4-BD44-B2C5F9B66074}" type="datetimeFigureOut">
              <a:rPr lang="en-US" smtClean="0"/>
              <a:pPr/>
              <a:t>12/9/2012</a:t>
            </a:fld>
            <a:endParaRPr lang="en-US" sz="1000" dirty="0">
              <a:solidFill>
                <a:schemeClr val="tx2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 algn="r" eaLnBrk="1" latinLnBrk="0" hangingPunct="1"/>
            <a:endParaRPr kumimoji="0" lang="en-US" sz="1000" dirty="0">
              <a:solidFill>
                <a:schemeClr val="tx2"/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 algn="r" eaLnBrk="1" latinLnBrk="0" hangingPunct="1"/>
            <a:fld id="{BC5217A8-0E06-4059-AC45-433E2E67A85D}" type="slidenum">
              <a:rPr kumimoji="0" lang="en-US" smtClean="0"/>
              <a:pPr algn="r" eaLnBrk="1" latinLnBrk="0" hangingPunct="1"/>
              <a:t>‹#›</a:t>
            </a:fld>
            <a:endParaRPr kumimoji="0" lang="en-US" sz="1100" dirty="0">
              <a:solidFill>
                <a:schemeClr val="tx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52800" y="762000"/>
            <a:ext cx="5105400" cy="2029968"/>
          </a:xfrm>
        </p:spPr>
        <p:txBody>
          <a:bodyPr/>
          <a:lstStyle/>
          <a:p>
            <a:pPr algn="ctr"/>
            <a:r>
              <a:rPr lang="en-US" dirty="0" err="1" smtClean="0"/>
              <a:t>Xerostomia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52800" y="3048000"/>
            <a:ext cx="5114778" cy="1101248"/>
          </a:xfrm>
        </p:spPr>
        <p:txBody>
          <a:bodyPr>
            <a:normAutofit/>
          </a:bodyPr>
          <a:lstStyle/>
          <a:p>
            <a:pPr algn="ctr"/>
            <a:r>
              <a:rPr lang="en-US" sz="1800" dirty="0" smtClean="0"/>
              <a:t>By Emily Wong</a:t>
            </a:r>
            <a:endParaRPr lang="en-US" sz="1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5897880" cy="716280"/>
          </a:xfrm>
        </p:spPr>
        <p:txBody>
          <a:bodyPr>
            <a:normAutofit/>
          </a:bodyPr>
          <a:lstStyle/>
          <a:p>
            <a:r>
              <a:rPr lang="en-US" sz="3600" dirty="0" err="1" smtClean="0"/>
              <a:t>Xerostomia</a:t>
            </a:r>
            <a:r>
              <a:rPr lang="en-US" sz="3600" dirty="0" smtClean="0"/>
              <a:t>: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447800"/>
            <a:ext cx="7239000" cy="1371600"/>
          </a:xfrm>
        </p:spPr>
        <p:txBody>
          <a:bodyPr>
            <a:normAutofit/>
          </a:bodyPr>
          <a:lstStyle/>
          <a:p>
            <a:r>
              <a:rPr lang="en-US" dirty="0" smtClean="0"/>
              <a:t>is defined as dry mouth resulting from reduced or absent of saliva. </a:t>
            </a:r>
            <a:endParaRPr lang="en-US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2971800"/>
            <a:ext cx="5897880" cy="716280"/>
          </a:xfrm>
          <a:prstGeom prst="rect">
            <a:avLst/>
          </a:prstGeom>
        </p:spPr>
        <p:txBody>
          <a:bodyPr vert="horz" wrap="square" lIns="45720" tIns="0" rIns="45720" bIns="0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>Importance of saliva:</a:t>
            </a: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457200" y="3810000"/>
            <a:ext cx="7239000" cy="2645736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274320" indent="-274320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</a:pPr>
            <a:r>
              <a:rPr lang="en-US" sz="3200" dirty="0" smtClean="0"/>
              <a:t>Lubricates oral cavity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r>
              <a:rPr lang="en-US" sz="3200" dirty="0" smtClean="0"/>
              <a:t>Helps chew food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Prevents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decay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r>
              <a:rPr lang="en-US" sz="3200" baseline="0" dirty="0" smtClean="0"/>
              <a:t>Regulate</a:t>
            </a:r>
            <a:r>
              <a:rPr lang="en-US" sz="3200" dirty="0" smtClean="0"/>
              <a:t> acidity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Helps kill bacteria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46760"/>
          </a:xfrm>
        </p:spPr>
        <p:txBody>
          <a:bodyPr>
            <a:normAutofit/>
          </a:bodyPr>
          <a:lstStyle/>
          <a:p>
            <a:r>
              <a:rPr lang="en-US" dirty="0" smtClean="0"/>
              <a:t>Causes of </a:t>
            </a:r>
            <a:r>
              <a:rPr lang="en-US" dirty="0" err="1" smtClean="0"/>
              <a:t>xerostomia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7239000" cy="5160336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60000"/>
              </a:lnSpc>
            </a:pPr>
            <a:r>
              <a:rPr lang="en-US" dirty="0" smtClean="0"/>
              <a:t>Medication such as antihistamines or hypertensive medication (high blood pressure) and many others</a:t>
            </a:r>
          </a:p>
          <a:p>
            <a:pPr>
              <a:lnSpc>
                <a:spcPct val="160000"/>
              </a:lnSpc>
            </a:pPr>
            <a:r>
              <a:rPr lang="en-US" dirty="0" smtClean="0"/>
              <a:t>Poorly controlled diabetes</a:t>
            </a:r>
          </a:p>
          <a:p>
            <a:pPr>
              <a:lnSpc>
                <a:spcPct val="160000"/>
              </a:lnSpc>
            </a:pPr>
            <a:r>
              <a:rPr lang="en-US" dirty="0" smtClean="0"/>
              <a:t>Age is NOT a risk factor, but elderly take more medications that can cause dry mouth</a:t>
            </a:r>
          </a:p>
          <a:p>
            <a:pPr>
              <a:lnSpc>
                <a:spcPct val="160000"/>
              </a:lnSpc>
            </a:pPr>
            <a:r>
              <a:rPr lang="en-US" dirty="0" smtClean="0"/>
              <a:t>Radiation to the head and neck</a:t>
            </a:r>
          </a:p>
          <a:p>
            <a:pPr>
              <a:lnSpc>
                <a:spcPct val="160000"/>
              </a:lnSpc>
            </a:pPr>
            <a:r>
              <a:rPr lang="en-US" dirty="0" smtClean="0"/>
              <a:t>Damage to salivary glands</a:t>
            </a:r>
          </a:p>
          <a:p>
            <a:pPr>
              <a:lnSpc>
                <a:spcPct val="160000"/>
              </a:lnSpc>
            </a:pPr>
            <a:r>
              <a:rPr lang="en-US" dirty="0" smtClean="0"/>
              <a:t>Tobacco use</a:t>
            </a:r>
          </a:p>
          <a:p>
            <a:pPr>
              <a:lnSpc>
                <a:spcPct val="160000"/>
              </a:lnSpc>
            </a:pPr>
            <a:r>
              <a:rPr lang="en-US" dirty="0" smtClean="0"/>
              <a:t>Sleeping with mouth open</a:t>
            </a:r>
          </a:p>
          <a:p>
            <a:pPr>
              <a:lnSpc>
                <a:spcPct val="160000"/>
              </a:lnSpc>
            </a:pPr>
            <a:r>
              <a:rPr lang="en-US" dirty="0" smtClean="0"/>
              <a:t>Dehydration 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symptoms that patients may complain </a:t>
            </a:r>
            <a:r>
              <a:rPr lang="en-US" dirty="0" smtClean="0"/>
              <a:t>about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7239000" cy="4474536"/>
          </a:xfrm>
        </p:spPr>
        <p:txBody>
          <a:bodyPr/>
          <a:lstStyle/>
          <a:p>
            <a:pPr lvl="0"/>
            <a:r>
              <a:rPr lang="en-US" dirty="0" smtClean="0"/>
              <a:t>Dryness in the mouth</a:t>
            </a:r>
          </a:p>
          <a:p>
            <a:pPr lvl="0"/>
            <a:r>
              <a:rPr lang="en-US" dirty="0" smtClean="0"/>
              <a:t>Cracked </a:t>
            </a:r>
            <a:r>
              <a:rPr lang="en-US" dirty="0" smtClean="0"/>
              <a:t>lips</a:t>
            </a:r>
          </a:p>
          <a:p>
            <a:pPr lvl="0"/>
            <a:r>
              <a:rPr lang="en-US" dirty="0" smtClean="0"/>
              <a:t>Red parched or fissured tongue</a:t>
            </a:r>
          </a:p>
          <a:p>
            <a:pPr lvl="0"/>
            <a:r>
              <a:rPr lang="en-US" dirty="0" smtClean="0"/>
              <a:t>Caries at the cervical 1/3 of teeth</a:t>
            </a:r>
            <a:endParaRPr lang="en-US" dirty="0" smtClean="0"/>
          </a:p>
          <a:p>
            <a:pPr lvl="0"/>
            <a:r>
              <a:rPr lang="en-US" dirty="0" smtClean="0"/>
              <a:t>Bad breath</a:t>
            </a:r>
          </a:p>
          <a:p>
            <a:pPr lvl="0"/>
            <a:r>
              <a:rPr lang="en-US" dirty="0" smtClean="0"/>
              <a:t>Painful </a:t>
            </a:r>
            <a:r>
              <a:rPr lang="en-US" dirty="0" smtClean="0"/>
              <a:t>tongue</a:t>
            </a:r>
          </a:p>
          <a:p>
            <a:pPr lvl="0"/>
            <a:r>
              <a:rPr lang="en-US" dirty="0" smtClean="0"/>
              <a:t>Problems speaking</a:t>
            </a:r>
          </a:p>
          <a:p>
            <a:pPr lvl="0"/>
            <a:r>
              <a:rPr lang="en-US" dirty="0" smtClean="0"/>
              <a:t>Problems swallowing and chewing</a:t>
            </a:r>
          </a:p>
          <a:p>
            <a:pPr lvl="0"/>
            <a:r>
              <a:rPr lang="en-US" dirty="0" smtClean="0"/>
              <a:t>Problems tasting food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762000"/>
            <a:ext cx="4015092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5200" y="3581400"/>
            <a:ext cx="4041489" cy="291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58496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symptoms </a:t>
            </a:r>
            <a:r>
              <a:rPr lang="en-US" dirty="0" smtClean="0"/>
              <a:t>that effects patients’ hygiene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7239000" cy="4550736"/>
          </a:xfrm>
        </p:spPr>
        <p:txBody>
          <a:bodyPr/>
          <a:lstStyle/>
          <a:p>
            <a:pPr lvl="0"/>
            <a:r>
              <a:rPr lang="en-US" dirty="0" smtClean="0"/>
              <a:t>More </a:t>
            </a:r>
            <a:r>
              <a:rPr lang="en-US" dirty="0" smtClean="0"/>
              <a:t>frequent gum disease</a:t>
            </a:r>
          </a:p>
          <a:p>
            <a:pPr lvl="0"/>
            <a:r>
              <a:rPr lang="en-US" dirty="0" smtClean="0"/>
              <a:t>More tooth </a:t>
            </a:r>
            <a:r>
              <a:rPr lang="en-US" dirty="0" smtClean="0"/>
              <a:t>decay</a:t>
            </a:r>
          </a:p>
          <a:p>
            <a:pPr lvl="0"/>
            <a:r>
              <a:rPr lang="en-US" dirty="0" smtClean="0"/>
              <a:t>More calculus build up</a:t>
            </a:r>
          </a:p>
          <a:p>
            <a:pPr lvl="0"/>
            <a:r>
              <a:rPr lang="en-US" dirty="0" smtClean="0"/>
              <a:t>Enamel erosion</a:t>
            </a:r>
          </a:p>
          <a:p>
            <a:pPr lvl="0"/>
            <a:endParaRPr lang="en-US" dirty="0" smtClean="0"/>
          </a:p>
          <a:p>
            <a:pPr lvl="0">
              <a:buNone/>
            </a:pPr>
            <a:endParaRPr lang="en-US" dirty="0" smtClean="0"/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rg_hi" descr="https://encrypted-tbn1.gstatic.com/images?q=tbn:ANd9GcQ4K5ABf2vVdPzEmMQbgoogJpMZbmvM7Ulir-Mc9y33q_OBpFirFQ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3886200"/>
            <a:ext cx="2971800" cy="231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381000"/>
            <a:ext cx="4724400" cy="31327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91000" y="3886200"/>
            <a:ext cx="3489325" cy="212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 other medication is the problem, then the doctor can alter the dosage or prescribe another drug that is less likely to cause dry mouth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Prescribe medication that stimulates saliva production </a:t>
            </a:r>
            <a:endParaRPr lang="en-US" dirty="0" smtClean="0"/>
          </a:p>
          <a:p>
            <a:r>
              <a:rPr lang="en-US" dirty="0" smtClean="0"/>
              <a:t>Change of diet: minimize alcohol and caffeine consumption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Use mouth rinse such as </a:t>
            </a:r>
            <a:r>
              <a:rPr lang="en-US" dirty="0" err="1" smtClean="0"/>
              <a:t>B</a:t>
            </a:r>
            <a:r>
              <a:rPr lang="en-US" dirty="0" err="1" smtClean="0"/>
              <a:t>iotene</a:t>
            </a:r>
            <a:endParaRPr lang="en-US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Dental hygiene care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the first line of defense, it is important to identify the problem if there is one and educate patient</a:t>
            </a:r>
          </a:p>
          <a:p>
            <a:r>
              <a:rPr lang="en-US" dirty="0" smtClean="0"/>
              <a:t>Teach patient ways to prevent further gum disease and tooth decay</a:t>
            </a:r>
          </a:p>
          <a:p>
            <a:r>
              <a:rPr lang="en-US" dirty="0" smtClean="0"/>
              <a:t>Suggest a mouth rinse for the dry mouth and tooth paste </a:t>
            </a:r>
            <a:r>
              <a:rPr lang="en-US" smtClean="0"/>
              <a:t>with fluoride. </a:t>
            </a:r>
            <a:endParaRPr lang="en-US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86</TotalTime>
  <Words>233</Words>
  <Application>Microsoft Office PowerPoint</Application>
  <PresentationFormat>On-screen Show (4:3)</PresentationFormat>
  <Paragraphs>46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Opulent</vt:lpstr>
      <vt:lpstr>Xerostomia</vt:lpstr>
      <vt:lpstr>Xerostomia:</vt:lpstr>
      <vt:lpstr>Causes of xerostomia</vt:lpstr>
      <vt:lpstr>symptoms that patients may complain about</vt:lpstr>
      <vt:lpstr>Slide 5</vt:lpstr>
      <vt:lpstr>symptoms that effects patients’ hygiene </vt:lpstr>
      <vt:lpstr>Slide 7</vt:lpstr>
      <vt:lpstr>treatments</vt:lpstr>
      <vt:lpstr>Dental hygiene care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Xerostomia</dc:title>
  <dc:creator>Emily Wong</dc:creator>
  <cp:lastModifiedBy>Emily Wong</cp:lastModifiedBy>
  <cp:revision>9</cp:revision>
  <dcterms:created xsi:type="dcterms:W3CDTF">2012-12-09T18:27:26Z</dcterms:created>
  <dcterms:modified xsi:type="dcterms:W3CDTF">2012-12-09T19:54:05Z</dcterms:modified>
</cp:coreProperties>
</file>