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7"/>
  </p:notesMasterIdLst>
  <p:sldIdLst>
    <p:sldId id="264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3" r:id="rId29"/>
    <p:sldId id="277" r:id="rId30"/>
    <p:sldId id="278" r:id="rId31"/>
    <p:sldId id="279" r:id="rId32"/>
    <p:sldId id="281" r:id="rId33"/>
    <p:sldId id="282" r:id="rId34"/>
    <p:sldId id="283" r:id="rId35"/>
    <p:sldId id="294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0EB0BC51-49AE-4BC9-A761-7D3E871AEEB7}">
          <p14:sldIdLst>
            <p14:sldId id="264"/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78571" autoAdjust="0"/>
  </p:normalViewPr>
  <p:slideViewPr>
    <p:cSldViewPr>
      <p:cViewPr varScale="1">
        <p:scale>
          <a:sx n="72" d="100"/>
          <a:sy n="72" d="100"/>
        </p:scale>
        <p:origin x="-154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BFCC8-AC36-4947-8636-82E2086C288A}" type="datetimeFigureOut">
              <a:rPr lang="en-US" smtClean="0"/>
              <a:t>12/8/2013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39FB6-5574-453F-94F3-B6EB7B3A7F6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aseware.com/PhaseWare-Files-blog/bid/81498/A-Little-Optimism-Goes-A-Long-Way-in-Customer-Service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mentalhealthy.co.uk/news/996-optimism-can-be-helpful-to-mental-health.html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hiv/statistics/basics/ataglance.html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Attacks key part of immune system –T-Cells/</a:t>
            </a:r>
            <a:r>
              <a:rPr lang="en-US" baseline="0" dirty="0" smtClean="0"/>
              <a:t> CD4</a:t>
            </a:r>
            <a:r>
              <a:rPr lang="en-US" dirty="0" smtClean="0"/>
              <a:t>. Subset</a:t>
            </a:r>
            <a:r>
              <a:rPr lang="en-US" baseline="0" dirty="0" smtClean="0"/>
              <a:t> of WBC’s. </a:t>
            </a:r>
            <a:r>
              <a:rPr lang="en-US" dirty="0" smtClean="0"/>
              <a:t>Works</a:t>
            </a:r>
            <a:r>
              <a:rPr lang="en-US" baseline="0" dirty="0" smtClean="0"/>
              <a:t> as generals and detects foreign bodies. But HIV binds to them= lock and key, reverse transcriptase, enters CD4/T-Cells, makes similar replications, and destroys them.</a:t>
            </a:r>
          </a:p>
          <a:p>
            <a:r>
              <a:rPr lang="en-US" baseline="0" dirty="0" err="1" smtClean="0"/>
              <a:t>Illust</a:t>
            </a:r>
            <a:r>
              <a:rPr lang="en-US" baseline="0" dirty="0" smtClean="0"/>
              <a:t>. T-Cells/CD4- watchmen of city.</a:t>
            </a:r>
          </a:p>
          <a:p>
            <a:r>
              <a:rPr lang="en-US" baseline="0" dirty="0" smtClean="0"/>
              <a:t>HIV- enemies, kill and pretend to be watchmen.</a:t>
            </a:r>
          </a:p>
          <a:p>
            <a:r>
              <a:rPr lang="en-US" baseline="0" dirty="0" smtClean="0"/>
              <a:t>Meanwhile, destroys.</a:t>
            </a:r>
          </a:p>
          <a:p>
            <a:r>
              <a:rPr lang="en-US" baseline="0" dirty="0" smtClean="0"/>
              <a:t>City= falls.</a:t>
            </a:r>
            <a:endParaRPr lang="en-US" dirty="0" smtClean="0"/>
          </a:p>
          <a:p>
            <a:r>
              <a:rPr lang="en-US" dirty="0" smtClean="0"/>
              <a:t>HIV leads to AIDS.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39FB6-5574-453F-94F3-B6EB7B3A7F6E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39FB6-5574-453F-94F3-B6EB7B3A7F6E}" type="slidenum">
              <a:rPr lang="en-US" smtClean="0"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39FB6-5574-453F-94F3-B6EB7B3A7F6E}" type="slidenum">
              <a:rPr lang="en-US" smtClean="0"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Final stage </a:t>
            </a:r>
            <a:r>
              <a:rPr lang="en-US" dirty="0" smtClean="0"/>
              <a:t>of HIV infection. </a:t>
            </a:r>
          </a:p>
          <a:p>
            <a:r>
              <a:rPr lang="en-US" dirty="0" smtClean="0"/>
              <a:t>Diagnosis dependent:1+ specific</a:t>
            </a:r>
            <a:r>
              <a:rPr lang="en-US" baseline="0" dirty="0" smtClean="0"/>
              <a:t> OI’s</a:t>
            </a:r>
            <a:r>
              <a:rPr lang="en-US" dirty="0" smtClean="0"/>
              <a:t>, certain cancers, or a very low number CD4</a:t>
            </a:r>
            <a:r>
              <a:rPr lang="en-US" baseline="0" dirty="0" smtClean="0"/>
              <a:t> cells.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39FB6-5574-453F-94F3-B6EB7B3A7F6E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http://aids.gov/hiv-aids-basics/hiv-aids-101/what-is-hiv-aids/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39FB6-5574-453F-94F3-B6EB7B3A7F6E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Early as 2-4 weeks or up to 3 months, some will experience ARS= feels like “worst flu ever” (Body’s natural response)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During ARS= higher levels of virus and more easily transmitted.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CD4</a:t>
            </a:r>
            <a:r>
              <a:rPr lang="en-US" baseline="0" dirty="0" smtClean="0"/>
              <a:t> count fall rapidly</a:t>
            </a:r>
            <a:r>
              <a:rPr lang="en-US" dirty="0" smtClean="0"/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Viral set point</a:t>
            </a:r>
            <a:r>
              <a:rPr lang="en-US" i="0" dirty="0" smtClean="0"/>
              <a:t>-</a:t>
            </a:r>
            <a:r>
              <a:rPr lang="en-US" i="0" baseline="0" dirty="0" smtClean="0"/>
              <a:t> </a:t>
            </a:r>
            <a:r>
              <a:rPr lang="en-US" dirty="0" smtClean="0"/>
              <a:t>stable level of virus in your body=</a:t>
            </a:r>
            <a:r>
              <a:rPr lang="en-US" baseline="0" dirty="0" smtClean="0"/>
              <a:t> Increase CD4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39FB6-5574-453F-94F3-B6EB7B3A7F6E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During this phase, HIV reproduces at very low levels. May be able to maintain an undetectable </a:t>
            </a:r>
            <a:r>
              <a:rPr lang="en-US" i="1" dirty="0" smtClean="0"/>
              <a:t>viral load</a:t>
            </a:r>
            <a:r>
              <a:rPr lang="en-US" dirty="0" smtClean="0"/>
              <a:t> and a healthy CD4 cell count without the use of medication during the earlier years of this phase. You may not have symptoms or </a:t>
            </a:r>
            <a:r>
              <a:rPr lang="en-US" i="1" dirty="0" smtClean="0"/>
              <a:t>opportunistic infections</a:t>
            </a:r>
            <a:r>
              <a:rPr lang="en-US" dirty="0" smtClean="0"/>
              <a:t>. This period can last up to </a:t>
            </a:r>
            <a:r>
              <a:rPr lang="en-US" b="1" i="1" dirty="0" smtClean="0"/>
              <a:t>8 years</a:t>
            </a:r>
            <a:r>
              <a:rPr lang="en-US" dirty="0" smtClean="0"/>
              <a:t> or longer.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39FB6-5574-453F-94F3-B6EB7B3A7F6E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CD4 cells begins to fall below </a:t>
            </a:r>
            <a:r>
              <a:rPr lang="en-US" b="1" i="1" dirty="0" smtClean="0"/>
              <a:t>200 cells per cubic millimeter of blood (200 cells/mm3)</a:t>
            </a:r>
            <a:r>
              <a:rPr lang="en-US" dirty="0" smtClean="0"/>
              <a:t>, you will be diagnosed as having AIDS. </a:t>
            </a:r>
          </a:p>
          <a:p>
            <a:r>
              <a:rPr lang="en-US" dirty="0" smtClean="0"/>
              <a:t>(</a:t>
            </a:r>
            <a:r>
              <a:rPr lang="en-US" b="1" dirty="0" smtClean="0">
                <a:solidFill>
                  <a:srgbClr val="FF0000"/>
                </a:solidFill>
              </a:rPr>
              <a:t>Normal CD4 counts are between 500 and 1,600 cells/mm3</a:t>
            </a:r>
            <a:r>
              <a:rPr lang="en-US" dirty="0" smtClean="0"/>
              <a:t>.)</a:t>
            </a:r>
          </a:p>
          <a:p>
            <a:r>
              <a:rPr lang="en-US" dirty="0" smtClean="0"/>
              <a:t> Immune system is badly damaged</a:t>
            </a:r>
            <a:r>
              <a:rPr lang="en-US" baseline="0" dirty="0" smtClean="0"/>
              <a:t> and OI’s prevalent. </a:t>
            </a:r>
          </a:p>
          <a:p>
            <a:r>
              <a:rPr lang="en-US" dirty="0" smtClean="0"/>
              <a:t>Without treatment, people who are diagnosed with AIDS typically survive about </a:t>
            </a:r>
            <a:r>
              <a:rPr lang="en-US" b="1" dirty="0" smtClean="0"/>
              <a:t>3 years. </a:t>
            </a:r>
          </a:p>
          <a:p>
            <a:r>
              <a:rPr lang="en-US" dirty="0" smtClean="0"/>
              <a:t>With</a:t>
            </a:r>
            <a:r>
              <a:rPr lang="en-US" baseline="0" dirty="0" smtClean="0"/>
              <a:t> dangerous OI’s </a:t>
            </a:r>
            <a:r>
              <a:rPr lang="en-US" dirty="0" smtClean="0"/>
              <a:t>life-expectancy falls to about </a:t>
            </a:r>
            <a:r>
              <a:rPr lang="en-US" b="1" dirty="0" smtClean="0"/>
              <a:t>1 year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39FB6-5574-453F-94F3-B6EB7B3A7F6E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http://www.phaseware.com/PhaseWare-Files-blog/bid/81498/A-Little-Optimism-Goes-A-Long-Way-in-Customer-Service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http://www.mentalhealthy.co.uk/news/996-optimism-can-be-helpful-to-mental-health.html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39FB6-5574-453F-94F3-B6EB7B3A7F6E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http://www.cdc.gov/hiv/statistics/basics/ataglance.html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39FB6-5574-453F-94F3-B6EB7B3A7F6E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39FB6-5574-453F-94F3-B6EB7B3A7F6E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2A707D07-CC2D-41E6-A739-1E4D90B56DAF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09B9-41A7-42D6-9492-FDEDB6F5F9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07D07-CC2D-41E6-A739-1E4D90B56DAF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09B9-41A7-42D6-9492-FDEDB6F5F9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07D07-CC2D-41E6-A739-1E4D90B56DAF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09B9-41A7-42D6-9492-FDEDB6F5F9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07D07-CC2D-41E6-A739-1E4D90B56DAF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09B9-41A7-42D6-9492-FDEDB6F5F9F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07D07-CC2D-41E6-A739-1E4D90B56DAF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09B9-41A7-42D6-9492-FDEDB6F5F9F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07D07-CC2D-41E6-A739-1E4D90B56DAF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09B9-41A7-42D6-9492-FDEDB6F5F9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07D07-CC2D-41E6-A739-1E4D90B56DAF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09B9-41A7-42D6-9492-FDEDB6F5F9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07D07-CC2D-41E6-A739-1E4D90B56DAF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09B9-41A7-42D6-9492-FDEDB6F5F9F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07D07-CC2D-41E6-A739-1E4D90B56DAF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09B9-41A7-42D6-9492-FDEDB6F5F9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07D07-CC2D-41E6-A739-1E4D90B56DAF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09B9-41A7-42D6-9492-FDEDB6F5F9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07D07-CC2D-41E6-A739-1E4D90B56DAF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09B9-41A7-42D6-9492-FDEDB6F5F9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A707D07-CC2D-41E6-A739-1E4D90B56DAF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D0109B9-41A7-42D6-9492-FDEDB6F5F9F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05000"/>
            <a:ext cx="5722516" cy="308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3359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065_lor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13034" y="1608083"/>
            <a:ext cx="5517931" cy="364183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merican-aids-pati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876300"/>
            <a:ext cx="7620000" cy="5105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IDSpatientwithmarkedwasting.199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295400"/>
            <a:ext cx="3733800" cy="4278630"/>
          </a:xfrm>
          <a:prstGeom prst="rect">
            <a:avLst/>
          </a:prstGeom>
        </p:spPr>
      </p:pic>
      <p:pic>
        <p:nvPicPr>
          <p:cNvPr id="3" name="Picture 2" descr="Norwegian_Scabies_in_Homeless_AIDS_Pati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295400"/>
            <a:ext cx="3505200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b="1" dirty="0" smtClean="0"/>
              <a:t>NNRT</a:t>
            </a:r>
            <a:r>
              <a:rPr lang="en-US" dirty="0" smtClean="0"/>
              <a:t>’s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i="0" dirty="0" smtClean="0"/>
              <a:t>N</a:t>
            </a:r>
            <a:r>
              <a:rPr lang="en-US" i="0" dirty="0" smtClean="0"/>
              <a:t>on </a:t>
            </a:r>
            <a:r>
              <a:rPr lang="en-US" b="1" i="0" dirty="0" smtClean="0"/>
              <a:t>N</a:t>
            </a:r>
            <a:r>
              <a:rPr lang="en-US" i="0" dirty="0" smtClean="0"/>
              <a:t>ucleoside </a:t>
            </a:r>
            <a:r>
              <a:rPr lang="en-US" b="1" i="0" dirty="0"/>
              <a:t>R</a:t>
            </a:r>
            <a:r>
              <a:rPr lang="en-US" i="0" dirty="0" smtClean="0"/>
              <a:t>everse </a:t>
            </a:r>
            <a:r>
              <a:rPr lang="en-US" b="1" i="0" dirty="0"/>
              <a:t>T</a:t>
            </a:r>
            <a:r>
              <a:rPr lang="en-US" i="0" dirty="0" smtClean="0"/>
              <a:t>ranscriptase </a:t>
            </a:r>
            <a:r>
              <a:rPr lang="en-US" b="1" i="0" dirty="0"/>
              <a:t>I</a:t>
            </a:r>
            <a:r>
              <a:rPr lang="en-US" i="0" dirty="0" smtClean="0"/>
              <a:t>nhibitors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xmlns="" val="119127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NNRTI’s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</a:pPr>
            <a:r>
              <a:rPr lang="en-US" b="1" dirty="0" err="1" smtClean="0"/>
              <a:t>Efavirenz</a:t>
            </a:r>
            <a:r>
              <a:rPr lang="en-US" b="1" dirty="0"/>
              <a:t>	</a:t>
            </a:r>
            <a:r>
              <a:rPr lang="en-US" dirty="0" smtClean="0"/>
              <a:t>(</a:t>
            </a:r>
            <a:r>
              <a:rPr lang="en-US" dirty="0" err="1" smtClean="0"/>
              <a:t>Sustiva</a:t>
            </a:r>
            <a:r>
              <a:rPr lang="en-US" dirty="0" smtClean="0"/>
              <a:t>)</a:t>
            </a:r>
          </a:p>
          <a:p>
            <a:pPr>
              <a:buClr>
                <a:srgbClr val="FF0000"/>
              </a:buClr>
            </a:pPr>
            <a:r>
              <a:rPr lang="en-US" b="1" dirty="0" err="1" smtClean="0"/>
              <a:t>Delavirdine</a:t>
            </a:r>
            <a:r>
              <a:rPr lang="en-US" b="1" dirty="0" smtClean="0"/>
              <a:t>	</a:t>
            </a:r>
            <a:r>
              <a:rPr lang="en-US" dirty="0" smtClean="0"/>
              <a:t>(</a:t>
            </a:r>
            <a:r>
              <a:rPr lang="en-US" dirty="0" err="1" smtClean="0"/>
              <a:t>Rescriptor</a:t>
            </a:r>
            <a:r>
              <a:rPr lang="en-US" dirty="0" smtClean="0"/>
              <a:t>)</a:t>
            </a:r>
          </a:p>
          <a:p>
            <a:pPr>
              <a:buClr>
                <a:srgbClr val="FF0000"/>
              </a:buClr>
            </a:pPr>
            <a:r>
              <a:rPr lang="en-US" b="1" dirty="0" err="1" smtClean="0"/>
              <a:t>Nevirapine</a:t>
            </a:r>
            <a:r>
              <a:rPr lang="en-US" b="1" dirty="0"/>
              <a:t>	</a:t>
            </a:r>
            <a:r>
              <a:rPr lang="en-US" dirty="0" smtClean="0"/>
              <a:t>(</a:t>
            </a:r>
            <a:r>
              <a:rPr lang="en-US" dirty="0" err="1" smtClean="0"/>
              <a:t>Viramune</a:t>
            </a:r>
            <a:r>
              <a:rPr lang="en-US" dirty="0" smtClean="0"/>
              <a:t>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38068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905000"/>
            <a:ext cx="2819400" cy="599440"/>
          </a:xfrm>
        </p:spPr>
        <p:txBody>
          <a:bodyPr/>
          <a:lstStyle/>
          <a:p>
            <a:r>
              <a:rPr lang="en-US" dirty="0" smtClean="0"/>
              <a:t>What is reverse transcriptase?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667000"/>
            <a:ext cx="2819400" cy="2875280"/>
          </a:xfrm>
        </p:spPr>
        <p:txBody>
          <a:bodyPr/>
          <a:lstStyle/>
          <a:p>
            <a:pPr marL="285750" indent="-285750" algn="l">
              <a:buClr>
                <a:srgbClr val="FF0000"/>
              </a:buClr>
              <a:buFont typeface="Arial" pitchFamily="34" charset="0"/>
              <a:buChar char="•"/>
            </a:pPr>
            <a:r>
              <a:rPr lang="en-US" dirty="0" smtClean="0"/>
              <a:t>An enzyme</a:t>
            </a:r>
          </a:p>
          <a:p>
            <a:pPr marL="285750" indent="-285750" algn="l">
              <a:buClr>
                <a:srgbClr val="FF0000"/>
              </a:buClr>
              <a:buFont typeface="Arial" pitchFamily="34" charset="0"/>
              <a:buChar char="•"/>
            </a:pPr>
            <a:r>
              <a:rPr lang="en-US" dirty="0" smtClean="0"/>
              <a:t>Needed in HIV for replication</a:t>
            </a:r>
            <a:endParaRPr lang="en-US" dirty="0"/>
          </a:p>
        </p:txBody>
      </p:sp>
      <p:pic>
        <p:nvPicPr>
          <p:cNvPr id="1028" name="Picture 4" descr="http://img.ibtimes.com/www/data/images/full/2011/07/20/13420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105" r="20105"/>
          <a:stretch>
            <a:fillRect/>
          </a:stretch>
        </p:blipFill>
        <p:spPr bwMode="auto">
          <a:xfrm>
            <a:off x="5257800" y="3048000"/>
            <a:ext cx="2708031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6797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64" b="464"/>
          <a:stretch>
            <a:fillRect/>
          </a:stretch>
        </p:blipFill>
        <p:spPr bwMode="auto">
          <a:xfrm>
            <a:off x="1295400" y="1828800"/>
            <a:ext cx="29718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09800"/>
            <a:ext cx="35306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7921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NRTI’S</a:t>
            </a:r>
            <a:endParaRPr lang="en-US" sz="6000" b="1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i="0" dirty="0" smtClean="0"/>
              <a:t>N</a:t>
            </a:r>
            <a:r>
              <a:rPr lang="en-US" i="0" dirty="0" smtClean="0"/>
              <a:t>ucleoside</a:t>
            </a:r>
            <a:r>
              <a:rPr lang="en-US" b="1" i="0" dirty="0" smtClean="0"/>
              <a:t> Reverse T</a:t>
            </a:r>
            <a:r>
              <a:rPr lang="en-US" i="0" dirty="0" smtClean="0"/>
              <a:t>ranscriptase</a:t>
            </a:r>
            <a:r>
              <a:rPr lang="en-US" b="1" i="0" dirty="0" smtClean="0"/>
              <a:t> I</a:t>
            </a:r>
            <a:r>
              <a:rPr lang="en-US" i="0" dirty="0" smtClean="0"/>
              <a:t>nhibitors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xmlns="" val="379683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NNRTI’S </a:t>
            </a:r>
            <a:r>
              <a:rPr lang="en-US" sz="4000" b="1" dirty="0" smtClean="0"/>
              <a:t>VS. </a:t>
            </a:r>
            <a:r>
              <a:rPr lang="en-US" sz="4000" dirty="0" smtClean="0"/>
              <a:t>NRTI’S</a:t>
            </a:r>
            <a:endParaRPr lang="en-US" sz="4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i="0" dirty="0" smtClean="0"/>
              <a:t>What’s the difference?</a:t>
            </a:r>
            <a:endParaRPr lang="en-US" b="1" i="0" dirty="0"/>
          </a:p>
        </p:txBody>
      </p:sp>
    </p:spTree>
    <p:extLst>
      <p:ext uri="{BB962C8B-B14F-4D97-AF65-F5344CB8AC3E}">
        <p14:creationId xmlns:p14="http://schemas.microsoft.com/office/powerpoint/2010/main" xmlns="" val="210703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NNRTI</a:t>
            </a:r>
            <a:endParaRPr lang="en-US" b="1" dirty="0"/>
          </a:p>
        </p:txBody>
      </p:sp>
      <p:pic>
        <p:nvPicPr>
          <p:cNvPr id="4098" name="Picture 2" descr="C:\Users\M.Arifee\Downloads\arvres_c3_d0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5341" y="2438400"/>
            <a:ext cx="4153318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6052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1295400"/>
            <a:ext cx="502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+mj-lt"/>
              </a:rPr>
              <a:t>What</a:t>
            </a:r>
            <a:r>
              <a:rPr lang="en-US" sz="6600" b="1" dirty="0" smtClean="0"/>
              <a:t> is </a:t>
            </a:r>
            <a:r>
              <a:rPr lang="en-US" sz="6000" b="1" dirty="0" smtClean="0"/>
              <a:t>HIV</a:t>
            </a:r>
            <a:r>
              <a:rPr lang="en-US" sz="6600" b="1" dirty="0" smtClean="0"/>
              <a:t>?</a:t>
            </a:r>
            <a:endParaRPr lang="en-US" sz="6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828800" y="2209800"/>
            <a:ext cx="55626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H</a:t>
            </a:r>
            <a:r>
              <a:rPr lang="en-US" sz="3200" dirty="0" smtClean="0"/>
              <a:t>- Human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I</a:t>
            </a:r>
            <a:r>
              <a:rPr lang="en-US" sz="3200" dirty="0" smtClean="0"/>
              <a:t>- Immunodeficiency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V</a:t>
            </a:r>
            <a:r>
              <a:rPr lang="en-US" sz="3200" dirty="0" smtClean="0"/>
              <a:t>- Virus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Only transferrable between humans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Weakens immune system by destroying cells that fight disease= “deficient”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Can reproduce by taking over a cell in the body of the host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1219200"/>
            <a:ext cx="2819399" cy="599440"/>
          </a:xfrm>
        </p:spPr>
        <p:txBody>
          <a:bodyPr/>
          <a:lstStyle/>
          <a:p>
            <a:r>
              <a:rPr lang="en-US" sz="4000" b="1" dirty="0" err="1" smtClean="0"/>
              <a:t>nrti</a:t>
            </a:r>
            <a:endParaRPr lang="en-US" sz="40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133600"/>
            <a:ext cx="2819399" cy="3048000"/>
          </a:xfrm>
        </p:spPr>
        <p:txBody>
          <a:bodyPr>
            <a:normAutofit/>
          </a:bodyPr>
          <a:lstStyle/>
          <a:p>
            <a:pPr marL="285750" indent="-285750" algn="l">
              <a:buClr>
                <a:srgbClr val="FF0000"/>
              </a:buClr>
              <a:buFont typeface="Arial" pitchFamily="34" charset="0"/>
              <a:buChar char="•"/>
            </a:pPr>
            <a:r>
              <a:rPr lang="en-US" dirty="0" smtClean="0"/>
              <a:t>Adenine ---- Thymine</a:t>
            </a:r>
          </a:p>
          <a:p>
            <a:pPr marL="285750" indent="-285750" algn="l">
              <a:buClr>
                <a:srgbClr val="FF0000"/>
              </a:buClr>
              <a:buFont typeface="Arial" pitchFamily="34" charset="0"/>
              <a:buChar char="•"/>
            </a:pPr>
            <a:r>
              <a:rPr lang="en-US" dirty="0" smtClean="0"/>
              <a:t>Guanine ---- Cytosine</a:t>
            </a:r>
          </a:p>
          <a:p>
            <a:pPr marL="285750" indent="-285750" algn="l">
              <a:buFont typeface="Arial" pitchFamily="34" charset="0"/>
              <a:buChar char="•"/>
            </a:pPr>
            <a:endParaRPr lang="en-US" dirty="0"/>
          </a:p>
          <a:p>
            <a:r>
              <a:rPr lang="en-US" b="1" dirty="0" smtClean="0"/>
              <a:t>NRTI’s create faulty nucleosides</a:t>
            </a:r>
            <a:endParaRPr lang="en-US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666875" y="1681162"/>
            <a:ext cx="2686050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4817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6764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Protease Inhibitors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Protease Enzyme</a:t>
            </a:r>
          </a:p>
          <a:p>
            <a:pPr lvl="0"/>
            <a:r>
              <a:rPr lang="en-US" dirty="0" smtClean="0"/>
              <a:t>Proteins are building blocks for living things </a:t>
            </a:r>
          </a:p>
          <a:p>
            <a:pPr lvl="0"/>
            <a:r>
              <a:rPr lang="en-US" dirty="0" smtClean="0"/>
              <a:t>Mechanism of Action: Lock and Key </a:t>
            </a:r>
          </a:p>
          <a:p>
            <a:pPr lvl="0"/>
            <a:r>
              <a:rPr lang="en-US" dirty="0" smtClean="0"/>
              <a:t>Viral Assembly  </a:t>
            </a:r>
          </a:p>
          <a:p>
            <a:endParaRPr lang="en-US" dirty="0"/>
          </a:p>
        </p:txBody>
      </p:sp>
      <p:pic>
        <p:nvPicPr>
          <p:cNvPr id="4" name="Picture 3" descr="the-lock-and-key1333246376686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67400" y="3124200"/>
            <a:ext cx="2114945" cy="215693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Contiuned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One of the “good guys”</a:t>
            </a:r>
          </a:p>
          <a:p>
            <a:pPr lvl="0"/>
            <a:r>
              <a:rPr lang="en-US" dirty="0" smtClean="0"/>
              <a:t>Primary function: Blockage of viral assembly </a:t>
            </a:r>
          </a:p>
          <a:p>
            <a:r>
              <a:rPr lang="en-US" dirty="0" smtClean="0"/>
              <a:t>No more copies! </a:t>
            </a:r>
            <a:endParaRPr lang="en-US" dirty="0"/>
          </a:p>
        </p:txBody>
      </p:sp>
      <p:pic>
        <p:nvPicPr>
          <p:cNvPr id="4" name="Picture 3" descr="Stop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10200" y="3124200"/>
            <a:ext cx="2578319" cy="223283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Protease inhibitors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err="1" smtClean="0"/>
              <a:t>Idinavir</a:t>
            </a:r>
            <a:r>
              <a:rPr lang="en-US" dirty="0" smtClean="0"/>
              <a:t> (</a:t>
            </a:r>
            <a:r>
              <a:rPr lang="en-US" i="1" dirty="0" err="1" smtClean="0"/>
              <a:t>Crixivan</a:t>
            </a:r>
            <a:r>
              <a:rPr lang="en-US" i="1" dirty="0" smtClean="0"/>
              <a:t>)</a:t>
            </a:r>
            <a:endParaRPr lang="en-US" dirty="0" smtClean="0"/>
          </a:p>
          <a:p>
            <a:pPr lvl="0"/>
            <a:r>
              <a:rPr lang="en-US" dirty="0" smtClean="0"/>
              <a:t>Blockage action </a:t>
            </a:r>
          </a:p>
          <a:p>
            <a:pPr lvl="0"/>
            <a:r>
              <a:rPr lang="en-US" dirty="0" smtClean="0"/>
              <a:t>Effect on viral load? </a:t>
            </a:r>
          </a:p>
          <a:p>
            <a:pPr lvl="0"/>
            <a:r>
              <a:rPr lang="en-US" dirty="0" smtClean="0"/>
              <a:t>Cure?</a:t>
            </a:r>
          </a:p>
          <a:p>
            <a:pPr lvl="0"/>
            <a:r>
              <a:rPr lang="en-US" dirty="0" smtClean="0"/>
              <a:t>Prevents transmission?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9812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Lopinavir-Ritonavir</a:t>
            </a:r>
            <a:r>
              <a:rPr lang="en-US" dirty="0" smtClean="0"/>
              <a:t> (</a:t>
            </a:r>
            <a:r>
              <a:rPr lang="en-US" i="1" dirty="0" err="1" smtClean="0"/>
              <a:t>Kaletra</a:t>
            </a:r>
            <a:r>
              <a:rPr lang="en-US" i="1" dirty="0" smtClean="0"/>
              <a:t>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Against </a:t>
            </a:r>
            <a:r>
              <a:rPr lang="en-US" dirty="0" smtClean="0"/>
              <a:t>HIV due to </a:t>
            </a:r>
            <a:r>
              <a:rPr lang="en-US" dirty="0" err="1" smtClean="0"/>
              <a:t>Lopinavir</a:t>
            </a:r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Blockage action </a:t>
            </a:r>
          </a:p>
          <a:p>
            <a:pPr lvl="0"/>
            <a:r>
              <a:rPr lang="en-US" dirty="0" smtClean="0"/>
              <a:t>Effect on viral load? </a:t>
            </a:r>
          </a:p>
          <a:p>
            <a:pPr lvl="0"/>
            <a:r>
              <a:rPr lang="en-US" dirty="0" smtClean="0"/>
              <a:t>Cure?</a:t>
            </a:r>
          </a:p>
          <a:p>
            <a:pPr lvl="0"/>
            <a:r>
              <a:rPr lang="en-US" dirty="0" smtClean="0"/>
              <a:t>Prevents transmission?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526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Saquinavir</a:t>
            </a:r>
            <a:r>
              <a:rPr lang="en-US" dirty="0" smtClean="0"/>
              <a:t> (</a:t>
            </a:r>
            <a:r>
              <a:rPr lang="en-US" i="1" dirty="0" err="1" smtClean="0"/>
              <a:t>Invirase</a:t>
            </a:r>
            <a:r>
              <a:rPr lang="en-US" dirty="0" smtClean="0"/>
              <a:t>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Blockage </a:t>
            </a:r>
            <a:r>
              <a:rPr lang="en-US" dirty="0" smtClean="0"/>
              <a:t>action </a:t>
            </a:r>
          </a:p>
          <a:p>
            <a:pPr lvl="0"/>
            <a:r>
              <a:rPr lang="en-US" dirty="0" smtClean="0"/>
              <a:t>Effect on viral load?</a:t>
            </a:r>
          </a:p>
          <a:p>
            <a:pPr lvl="0"/>
            <a:r>
              <a:rPr lang="en-US" dirty="0" smtClean="0"/>
              <a:t>Cure?</a:t>
            </a:r>
          </a:p>
          <a:p>
            <a:pPr lvl="0"/>
            <a:r>
              <a:rPr lang="en-US" dirty="0" smtClean="0"/>
              <a:t>Prevents transmission?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Last, but not least…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Great Optimism! </a:t>
            </a:r>
            <a:endParaRPr lang="en-US" dirty="0"/>
          </a:p>
        </p:txBody>
      </p:sp>
      <p:pic>
        <p:nvPicPr>
          <p:cNvPr id="5" name="Picture 4" descr="optimism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10200" y="3200400"/>
            <a:ext cx="2038350" cy="2238375"/>
          </a:xfrm>
          <a:prstGeom prst="rect">
            <a:avLst/>
          </a:prstGeom>
        </p:spPr>
      </p:pic>
      <p:pic>
        <p:nvPicPr>
          <p:cNvPr id="6" name="Picture 5" descr="optimism 2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81200" y="3200400"/>
            <a:ext cx="2143125" cy="214312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2362200" cy="3048001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Early detection tests</a:t>
            </a:r>
          </a:p>
          <a:p>
            <a:pPr lvl="0"/>
            <a:r>
              <a:rPr lang="en-US" b="1" dirty="0" smtClean="0"/>
              <a:t>PCR or RNA tests </a:t>
            </a:r>
            <a:endParaRPr lang="en-US" dirty="0" smtClean="0"/>
          </a:p>
          <a:p>
            <a:pPr lvl="0"/>
            <a:r>
              <a:rPr lang="en-US" b="1" dirty="0" smtClean="0"/>
              <a:t>p24 antigen tests</a:t>
            </a:r>
            <a:endParaRPr lang="en-US" dirty="0" smtClean="0"/>
          </a:p>
          <a:p>
            <a:pPr lvl="0"/>
            <a:r>
              <a:rPr lang="en-US" dirty="0" smtClean="0"/>
              <a:t>Early treatment </a:t>
            </a:r>
          </a:p>
          <a:p>
            <a:pPr lvl="0"/>
            <a:r>
              <a:rPr lang="en-US" dirty="0" smtClean="0"/>
              <a:t>ART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00600" y="2438400"/>
            <a:ext cx="244009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en-US" dirty="0" smtClean="0"/>
              <a:t>Avoiding transmission </a:t>
            </a:r>
            <a:endParaRPr lang="en-US" dirty="0" smtClean="0"/>
          </a:p>
          <a:p>
            <a:pPr lvl="0">
              <a:buFont typeface="Wingdings" pitchFamily="2" charset="2"/>
              <a:buChar char="v"/>
            </a:pPr>
            <a:endParaRPr lang="en-US" dirty="0" smtClean="0"/>
          </a:p>
          <a:p>
            <a:pPr lvl="0">
              <a:buFont typeface="Wingdings" pitchFamily="2" charset="2"/>
              <a:buChar char="v"/>
            </a:pPr>
            <a:r>
              <a:rPr lang="en-US" dirty="0" smtClean="0"/>
              <a:t>Mother to </a:t>
            </a:r>
            <a:r>
              <a:rPr lang="en-US" dirty="0" smtClean="0"/>
              <a:t>child</a:t>
            </a:r>
          </a:p>
          <a:p>
            <a:pPr lvl="0">
              <a:buFont typeface="Wingdings" pitchFamily="2" charset="2"/>
              <a:buChar char="v"/>
            </a:pPr>
            <a:endParaRPr lang="en-US" dirty="0" smtClean="0"/>
          </a:p>
          <a:p>
            <a:pPr lvl="0">
              <a:buFont typeface="Wingdings" pitchFamily="2" charset="2"/>
              <a:buChar char="v"/>
            </a:pPr>
            <a:r>
              <a:rPr lang="en-US" dirty="0" smtClean="0"/>
              <a:t>Sexual intercourse </a:t>
            </a:r>
            <a:endParaRPr lang="en-US" dirty="0" smtClean="0"/>
          </a:p>
          <a:p>
            <a:pPr lvl="0">
              <a:buFont typeface="Wingdings" pitchFamily="2" charset="2"/>
              <a:buChar char="v"/>
            </a:pPr>
            <a:endParaRPr lang="en-US" dirty="0" smtClean="0"/>
          </a:p>
          <a:p>
            <a:pPr lvl="0">
              <a:buFont typeface="Wingdings" pitchFamily="2" charset="2"/>
              <a:buChar char="v"/>
            </a:pPr>
            <a:r>
              <a:rPr lang="en-US" dirty="0" smtClean="0"/>
              <a:t>Blood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w-do-you-get-hivaids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1066800"/>
            <a:ext cx="2590800" cy="2456649"/>
          </a:xfrm>
          <a:prstGeom prst="rect">
            <a:avLst/>
          </a:prstGeom>
        </p:spPr>
      </p:pic>
      <p:pic>
        <p:nvPicPr>
          <p:cNvPr id="3" name="Picture 2" descr="how-do-you-get-hivaids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1066800"/>
            <a:ext cx="2579878" cy="2446291"/>
          </a:xfrm>
          <a:prstGeom prst="rect">
            <a:avLst/>
          </a:prstGeom>
        </p:spPr>
      </p:pic>
      <p:pic>
        <p:nvPicPr>
          <p:cNvPr id="4" name="Picture 3" descr="how-do-you-get-hivaids-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2800" y="3505200"/>
            <a:ext cx="2283594" cy="216535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3276600"/>
            <a:ext cx="6781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smtClean="0"/>
              <a:t>In </a:t>
            </a:r>
            <a:r>
              <a:rPr lang="en-US" sz="2000" dirty="0" smtClean="0"/>
              <a:t>2011, there were about 2.5 million new cases of HIV worldwide.</a:t>
            </a:r>
          </a:p>
          <a:p>
            <a:pPr lvl="0"/>
            <a:r>
              <a:rPr lang="en-US" sz="2000" dirty="0" smtClean="0"/>
              <a:t>About 34.2 million people are living with HIV.</a:t>
            </a:r>
          </a:p>
          <a:p>
            <a:pPr lvl="0"/>
            <a:r>
              <a:rPr lang="en-US" sz="2000" dirty="0" smtClean="0"/>
              <a:t>In 2010, there were about 1.8 million deaths in persons with AIDS</a:t>
            </a:r>
          </a:p>
          <a:p>
            <a:pPr lvl="0"/>
            <a:r>
              <a:rPr lang="en-US" sz="2000" dirty="0" smtClean="0"/>
              <a:t>Nearly 30 million people with AIDS have died worldwide since the epidemic began.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81200" y="1524000"/>
            <a:ext cx="495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Statistics of HIV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066800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What is AIDS?</a:t>
            </a:r>
            <a:endParaRPr lang="en-US" sz="5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19200" y="1828800"/>
            <a:ext cx="65532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</a:t>
            </a:r>
            <a:r>
              <a:rPr lang="en-US" sz="3200" dirty="0" smtClean="0"/>
              <a:t>- </a:t>
            </a:r>
            <a:r>
              <a:rPr lang="en-US" sz="3200" dirty="0" err="1" smtClean="0"/>
              <a:t>Aquired</a:t>
            </a:r>
            <a:endParaRPr lang="en-US" sz="3200" dirty="0" smtClean="0"/>
          </a:p>
          <a:p>
            <a:r>
              <a:rPr lang="en-US" sz="3200" dirty="0" smtClean="0">
                <a:solidFill>
                  <a:srgbClr val="FF0000"/>
                </a:solidFill>
              </a:rPr>
              <a:t>I</a:t>
            </a:r>
            <a:r>
              <a:rPr lang="en-US" sz="3200" dirty="0" smtClean="0"/>
              <a:t>- </a:t>
            </a:r>
            <a:r>
              <a:rPr lang="en-US" sz="3200" dirty="0" err="1" smtClean="0"/>
              <a:t>Immuno</a:t>
            </a:r>
            <a:r>
              <a:rPr lang="en-US" sz="3200" dirty="0" smtClean="0"/>
              <a:t>-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D</a:t>
            </a:r>
            <a:r>
              <a:rPr lang="en-US" sz="3200" dirty="0" smtClean="0"/>
              <a:t>- Deficiency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S</a:t>
            </a:r>
            <a:r>
              <a:rPr lang="en-US" sz="3200" dirty="0" smtClean="0"/>
              <a:t>- Syndrome</a:t>
            </a:r>
          </a:p>
          <a:p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Aquired</a:t>
            </a:r>
            <a:r>
              <a:rPr lang="en-US" dirty="0" smtClean="0"/>
              <a:t>= not something inherited from birth. HIV- can be inherited, AIDS- acquired.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Immuno</a:t>
            </a:r>
            <a:r>
              <a:rPr lang="en-US" dirty="0" smtClean="0"/>
              <a:t>-deficient= body does not work the fight off dangerous invaders as it was able to.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Syndrome- (not a disease) because has a wide range of complications. </a:t>
            </a:r>
          </a:p>
          <a:p>
            <a:endParaRPr lang="en-US" sz="2000" dirty="0" smtClean="0"/>
          </a:p>
          <a:p>
            <a:endParaRPr lang="en-US" sz="3200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 the U.s.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FF0000"/>
              </a:buClr>
            </a:pPr>
            <a:r>
              <a:rPr lang="en-US" dirty="0" smtClean="0"/>
              <a:t>At the end of 2010, an estimated 872,990 persons in the United States were living with diagnosed HIV infection.</a:t>
            </a:r>
          </a:p>
          <a:p>
            <a:pPr>
              <a:buClr>
                <a:srgbClr val="FF0000"/>
              </a:buClr>
              <a:buNone/>
            </a:pPr>
            <a:endParaRPr lang="en-US" dirty="0" smtClean="0"/>
          </a:p>
          <a:p>
            <a:pPr lvl="0">
              <a:buClr>
                <a:srgbClr val="FF0000"/>
              </a:buClr>
            </a:pPr>
            <a:r>
              <a:rPr lang="en-US" dirty="0" smtClean="0"/>
              <a:t>In 2010, the estimated number of deaths of persons ever receiving a diagnosis of AIDS in the United States was 15,529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is chart shows the populations most affected by HIV in 2010. In that year, there were 11,200 new HIV infections among white men who have sex with men (called MSM); 10,600 new HIV infections among black MSM; 6,700 new infections among Hispanic/Latino MSM; 5,300 new infections among black heterosexual women; 2,700 new infections among black heterosexual men; 1,300 new infections among white heterosexual women; 1,200 among Hispanic/Latino heterosexual women; 1,100 among black male injection drug users; and 850 among black female injection drug users.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219200"/>
            <a:ext cx="5486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4478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 HIV and the effects on the Oral cavity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2971800" cy="3048001"/>
          </a:xfrm>
        </p:spPr>
        <p:txBody>
          <a:bodyPr>
            <a:normAutofit fontScale="85000" lnSpcReduction="20000"/>
          </a:bodyPr>
          <a:lstStyle/>
          <a:p>
            <a:pPr>
              <a:buClr>
                <a:srgbClr val="FF0000"/>
              </a:buClr>
            </a:pPr>
            <a:r>
              <a:rPr lang="en-US" sz="2600" dirty="0" smtClean="0"/>
              <a:t>HIV </a:t>
            </a:r>
            <a:r>
              <a:rPr lang="en-US" sz="2600" dirty="0" smtClean="0"/>
              <a:t>disease can make you more susceptible to:</a:t>
            </a:r>
          </a:p>
          <a:p>
            <a:pPr lvl="0">
              <a:buClr>
                <a:srgbClr val="FF0000"/>
              </a:buClr>
            </a:pPr>
            <a:r>
              <a:rPr lang="en-US" sz="2600" dirty="0" smtClean="0"/>
              <a:t>HPV  </a:t>
            </a:r>
          </a:p>
          <a:p>
            <a:pPr lvl="0">
              <a:buClr>
                <a:srgbClr val="FF0000"/>
              </a:buClr>
            </a:pPr>
            <a:r>
              <a:rPr lang="en-US" sz="2600" dirty="0" smtClean="0"/>
              <a:t>Herpes simplex</a:t>
            </a:r>
          </a:p>
          <a:p>
            <a:pPr lvl="0">
              <a:buClr>
                <a:srgbClr val="FF0000"/>
              </a:buClr>
            </a:pPr>
            <a:r>
              <a:rPr lang="en-US" sz="2600" dirty="0" smtClean="0"/>
              <a:t>Hairy </a:t>
            </a:r>
            <a:r>
              <a:rPr lang="en-US" sz="2600" dirty="0" err="1" smtClean="0"/>
              <a:t>leukoplakia</a:t>
            </a:r>
            <a:endParaRPr lang="en-US" sz="2600" dirty="0" smtClean="0"/>
          </a:p>
          <a:p>
            <a:pPr lvl="0">
              <a:buClr>
                <a:srgbClr val="FF0000"/>
              </a:buClr>
            </a:pPr>
            <a:r>
              <a:rPr lang="en-US" sz="2600" dirty="0" err="1" smtClean="0"/>
              <a:t>Candidiasis</a:t>
            </a:r>
            <a:endParaRPr lang="en-US" sz="2600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53000" y="2438400"/>
            <a:ext cx="32560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200" dirty="0" err="1" smtClean="0"/>
              <a:t>Aphthus</a:t>
            </a:r>
            <a:r>
              <a:rPr lang="en-US" sz="2200" dirty="0" smtClean="0"/>
              <a:t> </a:t>
            </a:r>
            <a:r>
              <a:rPr lang="en-US" sz="2200" dirty="0" smtClean="0"/>
              <a:t>ulcers</a:t>
            </a:r>
          </a:p>
          <a:p>
            <a:pPr lvl="0">
              <a:buClr>
                <a:srgbClr val="FF0000"/>
              </a:buClr>
              <a:buFont typeface="Wingdings" pitchFamily="2" charset="2"/>
              <a:buChar char="v"/>
            </a:pPr>
            <a:endParaRPr lang="en-US" sz="2200" dirty="0" smtClean="0"/>
          </a:p>
          <a:p>
            <a:pPr lvl="0"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200" dirty="0" smtClean="0"/>
              <a:t>Cavities</a:t>
            </a:r>
          </a:p>
          <a:p>
            <a:pPr lvl="0">
              <a:buClr>
                <a:srgbClr val="FF0000"/>
              </a:buClr>
              <a:buFont typeface="Wingdings" pitchFamily="2" charset="2"/>
              <a:buChar char="v"/>
            </a:pPr>
            <a:endParaRPr lang="en-US" sz="2200" dirty="0" smtClean="0"/>
          </a:p>
          <a:p>
            <a:pPr lvl="0"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200" dirty="0" err="1" smtClean="0"/>
              <a:t>Periodontitis</a:t>
            </a:r>
            <a:r>
              <a:rPr lang="en-US" sz="2200" dirty="0" smtClean="0"/>
              <a:t> and </a:t>
            </a:r>
            <a:r>
              <a:rPr lang="en-US" sz="2200" dirty="0" smtClean="0"/>
              <a:t>Gingivitis</a:t>
            </a:r>
          </a:p>
          <a:p>
            <a:pPr lvl="0">
              <a:buClr>
                <a:srgbClr val="FF0000"/>
              </a:buClr>
              <a:buFont typeface="Wingdings" pitchFamily="2" charset="2"/>
              <a:buChar char="v"/>
            </a:pPr>
            <a:endParaRPr lang="en-US" sz="2200" dirty="0" smtClean="0"/>
          </a:p>
          <a:p>
            <a:pPr lvl="0"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200" dirty="0" smtClean="0"/>
              <a:t>Medication can cause </a:t>
            </a:r>
            <a:r>
              <a:rPr lang="en-US" sz="2200" dirty="0" err="1" smtClean="0"/>
              <a:t>Xerostomia</a:t>
            </a:r>
            <a:r>
              <a:rPr lang="en-US" sz="2200" dirty="0" smtClean="0"/>
              <a:t>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Our role as Hygienist: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FF0000"/>
              </a:buClr>
            </a:pPr>
            <a:r>
              <a:rPr lang="en-US" dirty="0" smtClean="0"/>
              <a:t>Thorough dental and medical history</a:t>
            </a:r>
          </a:p>
          <a:p>
            <a:pPr lvl="0">
              <a:buClr>
                <a:srgbClr val="FF0000"/>
              </a:buClr>
            </a:pPr>
            <a:r>
              <a:rPr lang="en-US" dirty="0" smtClean="0"/>
              <a:t>Thorough dental assessment</a:t>
            </a:r>
          </a:p>
          <a:p>
            <a:pPr lvl="0">
              <a:buClr>
                <a:srgbClr val="FF0000"/>
              </a:buClr>
            </a:pPr>
            <a:r>
              <a:rPr lang="en-US" dirty="0" smtClean="0"/>
              <a:t>Oral health education</a:t>
            </a:r>
          </a:p>
          <a:p>
            <a:pPr lvl="0">
              <a:buClr>
                <a:srgbClr val="FF0000"/>
              </a:buClr>
            </a:pPr>
            <a:r>
              <a:rPr lang="en-US" dirty="0" smtClean="0"/>
              <a:t>Periodontal screening or examination</a:t>
            </a:r>
          </a:p>
          <a:p>
            <a:pPr lvl="0">
              <a:buClr>
                <a:srgbClr val="FF0000"/>
              </a:buClr>
            </a:pPr>
            <a:r>
              <a:rPr lang="en-US" dirty="0" smtClean="0"/>
              <a:t>Phase I treatment - Prevention and maintenance.</a:t>
            </a:r>
          </a:p>
          <a:p>
            <a:endParaRPr lang="en-US" dirty="0"/>
          </a:p>
        </p:txBody>
      </p:sp>
      <p:pic>
        <p:nvPicPr>
          <p:cNvPr id="4" name="Picture 3" descr="HIV-AIDS-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2286000"/>
            <a:ext cx="1939637" cy="21336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Educate patients: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FF0000"/>
              </a:buClr>
            </a:pPr>
            <a:r>
              <a:rPr lang="en-US" dirty="0" smtClean="0"/>
              <a:t>Certain lesions are contagions like Herpes and HVP</a:t>
            </a:r>
          </a:p>
          <a:p>
            <a:pPr lvl="0">
              <a:buClr>
                <a:srgbClr val="FF0000"/>
              </a:buClr>
            </a:pPr>
            <a:r>
              <a:rPr lang="en-US" dirty="0" smtClean="0"/>
              <a:t>Medication can cause dry mouth</a:t>
            </a:r>
          </a:p>
          <a:p>
            <a:pPr lvl="0">
              <a:buClr>
                <a:srgbClr val="FF0000"/>
              </a:buClr>
            </a:pPr>
            <a:r>
              <a:rPr lang="en-US" dirty="0" smtClean="0"/>
              <a:t>Avoid alcohol </a:t>
            </a:r>
          </a:p>
          <a:p>
            <a:pPr lvl="0">
              <a:buClr>
                <a:srgbClr val="FF0000"/>
              </a:buClr>
            </a:pPr>
            <a:r>
              <a:rPr lang="en-US" dirty="0" smtClean="0"/>
              <a:t>Avoid tobacco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346193685_13858847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2971800"/>
            <a:ext cx="2895600" cy="257048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END!!!</a:t>
            </a:r>
            <a:endParaRPr lang="en-US" dirty="0"/>
          </a:p>
        </p:txBody>
      </p:sp>
      <p:pic>
        <p:nvPicPr>
          <p:cNvPr id="4" name="Content Placeholder 3" descr="hiv_aids_magnifying_glas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12000" y="2438400"/>
            <a:ext cx="5520000" cy="304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at-is-hiv-1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1143000"/>
            <a:ext cx="2235200" cy="2154321"/>
          </a:xfrm>
          <a:prstGeom prst="rect">
            <a:avLst/>
          </a:prstGeom>
        </p:spPr>
      </p:pic>
      <p:pic>
        <p:nvPicPr>
          <p:cNvPr id="3" name="Picture 2" descr="what-is-hiv-aids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1295400"/>
            <a:ext cx="2134640" cy="2057400"/>
          </a:xfrm>
          <a:prstGeom prst="rect">
            <a:avLst/>
          </a:prstGeom>
        </p:spPr>
      </p:pic>
      <p:pic>
        <p:nvPicPr>
          <p:cNvPr id="4" name="Picture 3" descr="what-is-hiv-aids-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66800" y="3505200"/>
            <a:ext cx="2362200" cy="20574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3581400" y="20574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7010400" y="19812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581400" y="44958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0efb7__58438021_m0501034-hiv_particles,_com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24400" y="3505200"/>
            <a:ext cx="3327193" cy="187154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Signs and Symptoms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</a:pPr>
            <a:r>
              <a:rPr lang="en-US" dirty="0" smtClean="0">
                <a:latin typeface="+mj-lt"/>
              </a:rPr>
              <a:t>HIV + many do not know because no symptoms.</a:t>
            </a:r>
          </a:p>
          <a:p>
            <a:pPr>
              <a:buClr>
                <a:srgbClr val="FF0000"/>
              </a:buClr>
            </a:pPr>
            <a:r>
              <a:rPr lang="en-US" dirty="0" smtClean="0">
                <a:latin typeface="+mj-lt"/>
              </a:rPr>
              <a:t>Symptoms appears as they progress towards AIDS</a:t>
            </a:r>
          </a:p>
          <a:p>
            <a:pPr>
              <a:buClr>
                <a:srgbClr val="FF0000"/>
              </a:buClr>
            </a:pPr>
            <a:r>
              <a:rPr lang="en-US" dirty="0" smtClean="0">
                <a:latin typeface="+mj-lt"/>
              </a:rPr>
              <a:t>Periods of feeling healthy and then sick.</a:t>
            </a:r>
          </a:p>
          <a:p>
            <a:pPr>
              <a:buClr>
                <a:srgbClr val="FF0000"/>
              </a:buClr>
            </a:pPr>
            <a:r>
              <a:rPr lang="en-US" dirty="0" smtClean="0">
                <a:latin typeface="+mj-lt"/>
              </a:rPr>
              <a:t>Most symptoms are from OI’s.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2971800" cy="3048001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en-US" sz="2400" dirty="0" smtClean="0"/>
              <a:t>Acute Retroviral Syndrome or Primary HIV infection</a:t>
            </a:r>
          </a:p>
        </p:txBody>
      </p:sp>
      <p:pic>
        <p:nvPicPr>
          <p:cNvPr id="4" name="Content Placeholder 3" descr="stages-of-hiv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0" y="2286000"/>
            <a:ext cx="3929835" cy="307605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Symptoms can include: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2514600" cy="3048001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FF0000"/>
              </a:buClr>
            </a:pPr>
            <a:r>
              <a:rPr lang="en-US" sz="2600" dirty="0" smtClean="0"/>
              <a:t>Fever</a:t>
            </a:r>
            <a:endParaRPr lang="en-US" sz="2600" dirty="0" smtClean="0"/>
          </a:p>
          <a:p>
            <a:pPr>
              <a:buClr>
                <a:srgbClr val="FF0000"/>
              </a:buClr>
            </a:pPr>
            <a:r>
              <a:rPr lang="en-US" sz="2600" dirty="0" smtClean="0"/>
              <a:t>Chills</a:t>
            </a:r>
          </a:p>
          <a:p>
            <a:pPr>
              <a:buClr>
                <a:srgbClr val="FF0000"/>
              </a:buClr>
            </a:pPr>
            <a:r>
              <a:rPr lang="en-US" sz="2600" dirty="0" smtClean="0"/>
              <a:t>Rash</a:t>
            </a:r>
          </a:p>
          <a:p>
            <a:pPr>
              <a:buClr>
                <a:srgbClr val="FF0000"/>
              </a:buClr>
            </a:pPr>
            <a:r>
              <a:rPr lang="en-US" sz="2600" dirty="0" smtClean="0"/>
              <a:t>Night sweats</a:t>
            </a:r>
          </a:p>
          <a:p>
            <a:pPr>
              <a:buClr>
                <a:srgbClr val="FF0000"/>
              </a:buClr>
            </a:pPr>
            <a:r>
              <a:rPr lang="en-US" sz="2600" dirty="0" smtClean="0"/>
              <a:t>Muscle aches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29200" y="2438400"/>
            <a:ext cx="2438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400" dirty="0" smtClean="0"/>
              <a:t>Sore </a:t>
            </a:r>
            <a:r>
              <a:rPr lang="en-US" sz="2400" dirty="0" smtClean="0"/>
              <a:t>throat</a:t>
            </a:r>
          </a:p>
          <a:p>
            <a:pPr>
              <a:buClr>
                <a:srgbClr val="FF0000"/>
              </a:buClr>
            </a:pPr>
            <a:endParaRPr lang="en-US" sz="2400" dirty="0" smtClean="0"/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400" dirty="0" smtClean="0"/>
              <a:t>Ulcers in the </a:t>
            </a:r>
            <a:r>
              <a:rPr lang="en-US" sz="2400" dirty="0" smtClean="0"/>
              <a:t>mouth</a:t>
            </a:r>
          </a:p>
          <a:p>
            <a:pPr>
              <a:buClr>
                <a:srgbClr val="FF0000"/>
              </a:buClr>
            </a:pPr>
            <a:endParaRPr lang="en-US" sz="2400" dirty="0" smtClean="0"/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400" dirty="0" smtClean="0"/>
              <a:t>Fatigue</a:t>
            </a:r>
          </a:p>
          <a:p>
            <a:pPr>
              <a:buClr>
                <a:srgbClr val="FF0000"/>
              </a:buClr>
            </a:pPr>
            <a:endParaRPr lang="en-US" sz="2400" dirty="0" smtClean="0"/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400" dirty="0" smtClean="0"/>
              <a:t>Swollen </a:t>
            </a:r>
            <a:r>
              <a:rPr lang="en-US" sz="2400" i="1" dirty="0" smtClean="0"/>
              <a:t>lymph nodes</a:t>
            </a:r>
            <a:endParaRPr lang="en-US" sz="2400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Next…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2514600" cy="3048001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en-US" dirty="0" smtClean="0"/>
              <a:t>Chronic/ Latent phase where people do not have any symptoms.</a:t>
            </a:r>
          </a:p>
          <a:p>
            <a:pPr>
              <a:buClr>
                <a:srgbClr val="FF0000"/>
              </a:buClr>
            </a:pPr>
            <a:r>
              <a:rPr lang="en-US" dirty="0" smtClean="0"/>
              <a:t>Can last 10+ yrs.</a:t>
            </a:r>
          </a:p>
        </p:txBody>
      </p:sp>
      <p:pic>
        <p:nvPicPr>
          <p:cNvPr id="4" name="Picture 3" descr="stages-of-hiv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2514600"/>
            <a:ext cx="3581400" cy="2895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143000"/>
            <a:ext cx="6400800" cy="685800"/>
          </a:xfrm>
        </p:spPr>
        <p:txBody>
          <a:bodyPr/>
          <a:lstStyle/>
          <a:p>
            <a:r>
              <a:rPr lang="en-US" dirty="0" smtClean="0"/>
              <a:t>Finally!!!</a:t>
            </a:r>
            <a:endParaRPr lang="en-US" dirty="0"/>
          </a:p>
        </p:txBody>
      </p:sp>
      <p:pic>
        <p:nvPicPr>
          <p:cNvPr id="6" name="Content Placeholder 5" descr="stages-of-hiv-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876800" y="2514600"/>
            <a:ext cx="2943225" cy="2790825"/>
          </a:xfrm>
        </p:spPr>
      </p:pic>
      <p:sp>
        <p:nvSpPr>
          <p:cNvPr id="7" name="TextBox 6"/>
          <p:cNvSpPr txBox="1"/>
          <p:nvPr/>
        </p:nvSpPr>
        <p:spPr>
          <a:xfrm>
            <a:off x="1447800" y="2438400"/>
            <a:ext cx="3048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However, as HIV progresses to </a:t>
            </a:r>
            <a:r>
              <a:rPr lang="en-US" dirty="0" smtClean="0"/>
              <a:t>AIDS: fatigue</a:t>
            </a:r>
            <a:r>
              <a:rPr lang="en-US" dirty="0" smtClean="0"/>
              <a:t>, diarrhea, nausea, vomiting, fever, chills, night sweats, and even </a:t>
            </a:r>
            <a:r>
              <a:rPr lang="en-US" i="1" dirty="0" smtClean="0"/>
              <a:t>wasting syndrome </a:t>
            </a:r>
            <a:r>
              <a:rPr lang="en-US" dirty="0" smtClean="0"/>
              <a:t>at late stages. Many of the signs and symptoms of AIDS come from opportunistic infections which occur in patients with a damaged immune system.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</TotalTime>
  <Words>893</Words>
  <Application>Microsoft Office PowerPoint</Application>
  <PresentationFormat>On-screen Show (4:3)</PresentationFormat>
  <Paragraphs>172</Paragraphs>
  <Slides>35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Couture</vt:lpstr>
      <vt:lpstr>Slide 1</vt:lpstr>
      <vt:lpstr>Slide 2</vt:lpstr>
      <vt:lpstr>Slide 3</vt:lpstr>
      <vt:lpstr>Slide 4</vt:lpstr>
      <vt:lpstr>Signs and Symptoms</vt:lpstr>
      <vt:lpstr>ARS</vt:lpstr>
      <vt:lpstr> Symptoms can include:</vt:lpstr>
      <vt:lpstr>Next… </vt:lpstr>
      <vt:lpstr>Finally!!!</vt:lpstr>
      <vt:lpstr>Slide 10</vt:lpstr>
      <vt:lpstr>Slide 11</vt:lpstr>
      <vt:lpstr>Slide 12</vt:lpstr>
      <vt:lpstr>NNRT’s</vt:lpstr>
      <vt:lpstr>COMMON NNRTI’s</vt:lpstr>
      <vt:lpstr>What is reverse transcriptase?</vt:lpstr>
      <vt:lpstr>Slide 16</vt:lpstr>
      <vt:lpstr>NRTI’S</vt:lpstr>
      <vt:lpstr>NNRTI’S VS. NRTI’S</vt:lpstr>
      <vt:lpstr>NNRTI</vt:lpstr>
      <vt:lpstr>nrti</vt:lpstr>
      <vt:lpstr>Protease Inhibitors </vt:lpstr>
      <vt:lpstr>Contiuned…</vt:lpstr>
      <vt:lpstr>Protease inhibitors</vt:lpstr>
      <vt:lpstr>Lopinavir-Ritonavir (Kaletra) </vt:lpstr>
      <vt:lpstr>Saquinavir (Invirase) </vt:lpstr>
      <vt:lpstr>Last, but not least…</vt:lpstr>
      <vt:lpstr>Extra</vt:lpstr>
      <vt:lpstr>Slide 28</vt:lpstr>
      <vt:lpstr>Slide 29</vt:lpstr>
      <vt:lpstr>In the U.s.</vt:lpstr>
      <vt:lpstr>Slide 31</vt:lpstr>
      <vt:lpstr>  HIV and the effects on the Oral cavity</vt:lpstr>
      <vt:lpstr>Our role as Hygienist: </vt:lpstr>
      <vt:lpstr>Educate patients: </vt:lpstr>
      <vt:lpstr>THE END!!!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NNRT’s</dc:title>
  <dc:creator>M.Arifee</dc:creator>
  <cp:lastModifiedBy>Patricia</cp:lastModifiedBy>
  <cp:revision>22</cp:revision>
  <dcterms:created xsi:type="dcterms:W3CDTF">2013-12-09T00:29:16Z</dcterms:created>
  <dcterms:modified xsi:type="dcterms:W3CDTF">2013-12-09T04:52:58Z</dcterms:modified>
</cp:coreProperties>
</file>