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36576000" cy="27432000"/>
  <p:notesSz cx="6858000" cy="9144000"/>
  <p:defaultTextStyle>
    <a:defPPr>
      <a:defRPr lang="en-US"/>
    </a:defPPr>
    <a:lvl1pPr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1pPr>
    <a:lvl2pPr marL="457182"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914363"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1371545"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828727"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2285909" algn="l" defTabSz="914363"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2743090" algn="l" defTabSz="914363"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3200272" algn="l" defTabSz="914363"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3657454" algn="l" defTabSz="914363"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3827" autoAdjust="0"/>
  </p:normalViewPr>
  <p:slideViewPr>
    <p:cSldViewPr>
      <p:cViewPr>
        <p:scale>
          <a:sx n="25" d="100"/>
          <a:sy n="25" d="100"/>
        </p:scale>
        <p:origin x="-912" y="324"/>
      </p:cViewPr>
      <p:guideLst>
        <p:guide orient="horz" pos="8640"/>
        <p:guide pos="115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lvl1pPr>
            <a:lvl2pPr marL="457182" indent="0" algn="ctr">
              <a:buNone/>
              <a:defRPr/>
            </a:lvl2pPr>
            <a:lvl3pPr marL="914363" indent="0" algn="ctr">
              <a:buNone/>
              <a:defRPr/>
            </a:lvl3pPr>
            <a:lvl4pPr marL="1371545" indent="0" algn="ctr">
              <a:buNone/>
              <a:defRPr/>
            </a:lvl4pPr>
            <a:lvl5pPr marL="1828727" indent="0" algn="ctr">
              <a:buNone/>
              <a:defRPr/>
            </a:lvl5pPr>
            <a:lvl6pPr marL="2285909" indent="0" algn="ctr">
              <a:buNone/>
              <a:defRPr/>
            </a:lvl6pPr>
            <a:lvl7pPr marL="2743090" indent="0" algn="ctr">
              <a:buNone/>
              <a:defRPr/>
            </a:lvl7pPr>
            <a:lvl8pPr marL="3200272" indent="0" algn="ctr">
              <a:buNone/>
              <a:defRPr/>
            </a:lvl8pPr>
            <a:lvl9pPr marL="3657454"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752C04D-DD11-46B2-AE41-5B433B26B828}"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486D540-0397-46F9-B0C3-CA1D8876B0BC}"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400" y="7378700"/>
            <a:ext cx="7772400" cy="20053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0" y="7378700"/>
            <a:ext cx="23164800" cy="20053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7CD9FF2-9CFC-4FB7-8238-441189AF5874}"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DA17D3B-9BCE-462B-A9D9-B44A7163D0FF}"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7627600"/>
            <a:ext cx="31089600" cy="54483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0" y="11626850"/>
            <a:ext cx="31089600" cy="6000750"/>
          </a:xfrm>
        </p:spPr>
        <p:txBody>
          <a:bodyPr anchor="b"/>
          <a:lstStyle>
            <a:lvl1pPr marL="0" indent="0">
              <a:buNone/>
              <a:defRPr sz="2000"/>
            </a:lvl1pPr>
            <a:lvl2pPr marL="457182" indent="0">
              <a:buNone/>
              <a:defRPr sz="1800"/>
            </a:lvl2pPr>
            <a:lvl3pPr marL="914363" indent="0">
              <a:buNone/>
              <a:defRPr sz="1600"/>
            </a:lvl3pPr>
            <a:lvl4pPr marL="1371545" indent="0">
              <a:buNone/>
              <a:defRPr sz="1400"/>
            </a:lvl4pPr>
            <a:lvl5pPr marL="1828727" indent="0">
              <a:buNone/>
              <a:defRPr sz="1400"/>
            </a:lvl5pPr>
            <a:lvl6pPr marL="2285909" indent="0">
              <a:buNone/>
              <a:defRPr sz="1400"/>
            </a:lvl6pPr>
            <a:lvl7pPr marL="2743090" indent="0">
              <a:buNone/>
              <a:defRPr sz="1400"/>
            </a:lvl7pPr>
            <a:lvl8pPr marL="3200272" indent="0">
              <a:buNone/>
              <a:defRPr sz="1400"/>
            </a:lvl8pPr>
            <a:lvl9pPr marL="3657454"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B9416AB-C161-49C2-81C4-E3A5F5F624C6}"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0" y="15544800"/>
            <a:ext cx="12725400" cy="118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364200" y="15544800"/>
            <a:ext cx="12725400" cy="118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9F1A4CC-C9C6-40B1-BC69-84FA595E9FFE}"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0"/>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0"/>
            <a:ext cx="16160750" cy="2559050"/>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0" cy="15805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0" y="6140450"/>
            <a:ext cx="16167100" cy="2559050"/>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8580100" y="8699500"/>
            <a:ext cx="16167100" cy="15805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0167934-DBDA-4721-A952-DEA9528AA48C}"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A76C5E9-7451-422A-B98D-56D6BDFFB581}"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EE43CA8-72CC-46B9-A10F-9029F0E3172D}"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2200"/>
            <a:ext cx="12033250" cy="4648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4300200" y="1092200"/>
            <a:ext cx="20447000" cy="23412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0" y="5740400"/>
            <a:ext cx="12033250" cy="18764250"/>
          </a:xfr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3D0D112-9BC1-43B4-946F-A9691B5FBC52}"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0" y="19202400"/>
            <a:ext cx="21945600" cy="22669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169150" y="2451100"/>
            <a:ext cx="21945600" cy="16459200"/>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endParaRPr lang="en-US"/>
          </a:p>
        </p:txBody>
      </p:sp>
      <p:sp>
        <p:nvSpPr>
          <p:cNvPr id="4" name="Text Placeholder 3"/>
          <p:cNvSpPr>
            <a:spLocks noGrp="1"/>
          </p:cNvSpPr>
          <p:nvPr>
            <p:ph type="body" sz="half" idx="2"/>
          </p:nvPr>
        </p:nvSpPr>
        <p:spPr>
          <a:xfrm>
            <a:off x="7169150" y="21469350"/>
            <a:ext cx="21945600" cy="3219450"/>
          </a:xfr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6A569AF-A9C5-4732-B038-A3846B6C0807}"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743200" y="7378700"/>
            <a:ext cx="31089600" cy="8166100"/>
          </a:xfrm>
          <a:prstGeom prst="rect">
            <a:avLst/>
          </a:prstGeom>
          <a:noFill/>
          <a:ln w="9525">
            <a:noFill/>
            <a:miter lim="800000"/>
            <a:headEnd/>
            <a:tailEnd/>
          </a:ln>
          <a:effectLst/>
        </p:spPr>
        <p:txBody>
          <a:bodyPr vert="horz" wrap="square" lIns="177793" tIns="177793" rIns="177793" bIns="177793" numCol="1" anchor="ctr" anchorCtr="0" compatLnSpc="1">
            <a:prstTxWarp prst="textNoShape">
              <a:avLst/>
            </a:prstTxWarp>
          </a:bodyPr>
          <a:lstStyle/>
          <a:p>
            <a:pPr lvl="0"/>
            <a:r>
              <a:rPr lang="en-US" smtClean="0">
                <a:sym typeface="Arial" charset="0"/>
              </a:rPr>
              <a:t>Click to edit Master title style</a:t>
            </a:r>
          </a:p>
        </p:txBody>
      </p:sp>
      <p:sp>
        <p:nvSpPr>
          <p:cNvPr id="1026" name="Rectangle 2"/>
          <p:cNvSpPr>
            <a:spLocks noGrp="1" noChangeArrowheads="1"/>
          </p:cNvSpPr>
          <p:nvPr>
            <p:ph type="body" idx="1"/>
          </p:nvPr>
        </p:nvSpPr>
        <p:spPr bwMode="auto">
          <a:xfrm>
            <a:off x="5486400" y="15544800"/>
            <a:ext cx="25603200" cy="11887200"/>
          </a:xfrm>
          <a:prstGeom prst="rect">
            <a:avLst/>
          </a:prstGeom>
          <a:noFill/>
          <a:ln w="9525">
            <a:noFill/>
            <a:miter lim="800000"/>
            <a:headEnd/>
            <a:tailEnd/>
          </a:ln>
          <a:effectLst/>
        </p:spPr>
        <p:txBody>
          <a:bodyPr vert="horz" wrap="square" lIns="177793" tIns="177793" rIns="177793" bIns="177793"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1027" name="Text Box 3"/>
          <p:cNvSpPr txBox="1">
            <a:spLocks noGrp="1" noChangeArrowheads="1"/>
          </p:cNvSpPr>
          <p:nvPr>
            <p:ph type="sldNum" sz="quarter" idx="4"/>
          </p:nvPr>
        </p:nvSpPr>
        <p:spPr bwMode="auto">
          <a:xfrm>
            <a:off x="33586738" y="25730200"/>
            <a:ext cx="1160462" cy="1155700"/>
          </a:xfrm>
          <a:prstGeom prst="rect">
            <a:avLst/>
          </a:prstGeom>
          <a:noFill/>
          <a:ln w="9525">
            <a:noFill/>
            <a:miter lim="800000"/>
            <a:headEnd/>
            <a:tailEnd/>
          </a:ln>
          <a:effectLst/>
        </p:spPr>
        <p:txBody>
          <a:bodyPr vert="horz" wrap="none" lIns="91436" tIns="45718" rIns="91436" bIns="45718" numCol="1" anchor="t" anchorCtr="0" compatLnSpc="1">
            <a:prstTxWarp prst="textNoShape">
              <a:avLst/>
            </a:prstTxWarp>
          </a:bodyPr>
          <a:lstStyle>
            <a:lvl1pPr algn="r">
              <a:defRPr sz="5600">
                <a:solidFill>
                  <a:schemeClr val="tx1"/>
                </a:solidFill>
                <a:latin typeface="+mn-lt"/>
                <a:cs typeface="Arial" charset="0"/>
                <a:sym typeface="Arial" charset="0"/>
              </a:defRPr>
            </a:lvl1pPr>
          </a:lstStyle>
          <a:p>
            <a:fld id="{791807BD-29C1-48DD-B6BE-DE61BC18F89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fontAlgn="base">
        <a:spcBef>
          <a:spcPct val="0"/>
        </a:spcBef>
        <a:spcAft>
          <a:spcPct val="0"/>
        </a:spcAft>
        <a:defRPr sz="17600">
          <a:solidFill>
            <a:schemeClr val="tx1"/>
          </a:solidFill>
          <a:latin typeface="+mj-lt"/>
          <a:ea typeface="+mj-ea"/>
          <a:cs typeface="+mj-cs"/>
          <a:sym typeface="Arial" charset="0"/>
        </a:defRPr>
      </a:lvl1pPr>
      <a:lvl2pPr algn="ctr" rtl="0" fontAlgn="base">
        <a:spcBef>
          <a:spcPct val="0"/>
        </a:spcBef>
        <a:spcAft>
          <a:spcPct val="0"/>
        </a:spcAft>
        <a:defRPr sz="17600">
          <a:solidFill>
            <a:schemeClr val="tx1"/>
          </a:solidFill>
          <a:latin typeface="Arial" charset="0"/>
          <a:ea typeface="ヒラギノ角ゴ ProN W3" charset="0"/>
          <a:cs typeface="ヒラギノ角ゴ ProN W3" charset="0"/>
          <a:sym typeface="Arial" charset="0"/>
        </a:defRPr>
      </a:lvl2pPr>
      <a:lvl3pPr algn="ctr" rtl="0" fontAlgn="base">
        <a:spcBef>
          <a:spcPct val="0"/>
        </a:spcBef>
        <a:spcAft>
          <a:spcPct val="0"/>
        </a:spcAft>
        <a:defRPr sz="17600">
          <a:solidFill>
            <a:schemeClr val="tx1"/>
          </a:solidFill>
          <a:latin typeface="Arial" charset="0"/>
          <a:ea typeface="ヒラギノ角ゴ ProN W3" charset="0"/>
          <a:cs typeface="ヒラギノ角ゴ ProN W3" charset="0"/>
          <a:sym typeface="Arial" charset="0"/>
        </a:defRPr>
      </a:lvl3pPr>
      <a:lvl4pPr algn="ctr" rtl="0" fontAlgn="base">
        <a:spcBef>
          <a:spcPct val="0"/>
        </a:spcBef>
        <a:spcAft>
          <a:spcPct val="0"/>
        </a:spcAft>
        <a:defRPr sz="17600">
          <a:solidFill>
            <a:schemeClr val="tx1"/>
          </a:solidFill>
          <a:latin typeface="Arial" charset="0"/>
          <a:ea typeface="ヒラギノ角ゴ ProN W3" charset="0"/>
          <a:cs typeface="ヒラギノ角ゴ ProN W3" charset="0"/>
          <a:sym typeface="Arial" charset="0"/>
        </a:defRPr>
      </a:lvl4pPr>
      <a:lvl5pPr algn="ctr" rtl="0" fontAlgn="base">
        <a:spcBef>
          <a:spcPct val="0"/>
        </a:spcBef>
        <a:spcAft>
          <a:spcPct val="0"/>
        </a:spcAft>
        <a:defRPr sz="17600">
          <a:solidFill>
            <a:schemeClr val="tx1"/>
          </a:solidFill>
          <a:latin typeface="Arial" charset="0"/>
          <a:ea typeface="ヒラギノ角ゴ ProN W3" charset="0"/>
          <a:cs typeface="ヒラギノ角ゴ ProN W3" charset="0"/>
          <a:sym typeface="Arial" charset="0"/>
        </a:defRPr>
      </a:lvl5pPr>
      <a:lvl6pPr marL="457182" algn="ctr" rtl="0" fontAlgn="base">
        <a:spcBef>
          <a:spcPct val="0"/>
        </a:spcBef>
        <a:spcAft>
          <a:spcPct val="0"/>
        </a:spcAft>
        <a:defRPr sz="17600">
          <a:solidFill>
            <a:schemeClr val="tx1"/>
          </a:solidFill>
          <a:latin typeface="Arial" charset="0"/>
          <a:ea typeface="ヒラギノ角ゴ ProN W3" charset="0"/>
          <a:cs typeface="ヒラギノ角ゴ ProN W3" charset="0"/>
          <a:sym typeface="Arial" charset="0"/>
        </a:defRPr>
      </a:lvl6pPr>
      <a:lvl7pPr marL="914363" algn="ctr" rtl="0" fontAlgn="base">
        <a:spcBef>
          <a:spcPct val="0"/>
        </a:spcBef>
        <a:spcAft>
          <a:spcPct val="0"/>
        </a:spcAft>
        <a:defRPr sz="17600">
          <a:solidFill>
            <a:schemeClr val="tx1"/>
          </a:solidFill>
          <a:latin typeface="Arial" charset="0"/>
          <a:ea typeface="ヒラギノ角ゴ ProN W3" charset="0"/>
          <a:cs typeface="ヒラギノ角ゴ ProN W3" charset="0"/>
          <a:sym typeface="Arial" charset="0"/>
        </a:defRPr>
      </a:lvl7pPr>
      <a:lvl8pPr marL="1371545" algn="ctr" rtl="0" fontAlgn="base">
        <a:spcBef>
          <a:spcPct val="0"/>
        </a:spcBef>
        <a:spcAft>
          <a:spcPct val="0"/>
        </a:spcAft>
        <a:defRPr sz="17600">
          <a:solidFill>
            <a:schemeClr val="tx1"/>
          </a:solidFill>
          <a:latin typeface="Arial" charset="0"/>
          <a:ea typeface="ヒラギノ角ゴ ProN W3" charset="0"/>
          <a:cs typeface="ヒラギノ角ゴ ProN W3" charset="0"/>
          <a:sym typeface="Arial" charset="0"/>
        </a:defRPr>
      </a:lvl8pPr>
      <a:lvl9pPr marL="1828727" algn="ctr" rtl="0" fontAlgn="base">
        <a:spcBef>
          <a:spcPct val="0"/>
        </a:spcBef>
        <a:spcAft>
          <a:spcPct val="0"/>
        </a:spcAft>
        <a:defRPr sz="17600">
          <a:solidFill>
            <a:schemeClr val="tx1"/>
          </a:solidFill>
          <a:latin typeface="Arial" charset="0"/>
          <a:ea typeface="ヒラギノ角ゴ ProN W3" charset="0"/>
          <a:cs typeface="ヒラギノ角ゴ ProN W3" charset="0"/>
          <a:sym typeface="Arial" charset="0"/>
        </a:defRPr>
      </a:lvl9pPr>
    </p:titleStyle>
    <p:bodyStyle>
      <a:lvl1pPr algn="ctr" rtl="0" fontAlgn="base">
        <a:spcBef>
          <a:spcPts val="3100"/>
        </a:spcBef>
        <a:spcAft>
          <a:spcPct val="0"/>
        </a:spcAft>
        <a:defRPr sz="12800">
          <a:solidFill>
            <a:schemeClr val="tx1"/>
          </a:solidFill>
          <a:latin typeface="+mn-lt"/>
          <a:ea typeface="+mn-ea"/>
          <a:cs typeface="+mn-cs"/>
          <a:sym typeface="Arial" charset="0"/>
        </a:defRPr>
      </a:lvl1pPr>
      <a:lvl2pPr marL="279389" algn="ctr" rtl="0" fontAlgn="base">
        <a:spcBef>
          <a:spcPts val="2700"/>
        </a:spcBef>
        <a:spcAft>
          <a:spcPct val="0"/>
        </a:spcAft>
        <a:defRPr sz="11200">
          <a:solidFill>
            <a:schemeClr val="tx1"/>
          </a:solidFill>
          <a:latin typeface="+mn-lt"/>
          <a:ea typeface="+mn-ea"/>
          <a:cs typeface="+mn-cs"/>
          <a:sym typeface="Arial" charset="0"/>
        </a:defRPr>
      </a:lvl2pPr>
      <a:lvl3pPr marL="736571" algn="ctr" rtl="0" fontAlgn="base">
        <a:spcBef>
          <a:spcPts val="2300"/>
        </a:spcBef>
        <a:spcAft>
          <a:spcPct val="0"/>
        </a:spcAft>
        <a:defRPr sz="9600">
          <a:solidFill>
            <a:schemeClr val="tx1"/>
          </a:solidFill>
          <a:latin typeface="+mn-lt"/>
          <a:ea typeface="+mn-ea"/>
          <a:cs typeface="+mn-cs"/>
          <a:sym typeface="Arial" charset="0"/>
        </a:defRPr>
      </a:lvl3pPr>
      <a:lvl4pPr marL="1193752" algn="ctr" rtl="0" fontAlgn="base">
        <a:spcBef>
          <a:spcPts val="1900"/>
        </a:spcBef>
        <a:spcAft>
          <a:spcPct val="0"/>
        </a:spcAft>
        <a:defRPr sz="8000">
          <a:solidFill>
            <a:schemeClr val="tx1"/>
          </a:solidFill>
          <a:latin typeface="+mn-lt"/>
          <a:ea typeface="+mn-ea"/>
          <a:cs typeface="+mn-cs"/>
          <a:sym typeface="Arial" charset="0"/>
        </a:defRPr>
      </a:lvl4pPr>
      <a:lvl5pPr marL="1650934" algn="ctr" rtl="0" fontAlgn="base">
        <a:spcBef>
          <a:spcPts val="1900"/>
        </a:spcBef>
        <a:spcAft>
          <a:spcPct val="0"/>
        </a:spcAft>
        <a:defRPr sz="8000">
          <a:solidFill>
            <a:schemeClr val="tx1"/>
          </a:solidFill>
          <a:latin typeface="+mn-lt"/>
          <a:ea typeface="+mn-ea"/>
          <a:cs typeface="+mn-cs"/>
          <a:sym typeface="Arial" charset="0"/>
        </a:defRPr>
      </a:lvl5pPr>
      <a:lvl6pPr marL="2108116" algn="ctr" rtl="0" fontAlgn="base">
        <a:spcBef>
          <a:spcPts val="1900"/>
        </a:spcBef>
        <a:spcAft>
          <a:spcPct val="0"/>
        </a:spcAft>
        <a:defRPr sz="8000">
          <a:solidFill>
            <a:schemeClr val="tx1"/>
          </a:solidFill>
          <a:latin typeface="+mn-lt"/>
          <a:ea typeface="+mn-ea"/>
          <a:cs typeface="+mn-cs"/>
          <a:sym typeface="Arial" charset="0"/>
        </a:defRPr>
      </a:lvl6pPr>
      <a:lvl7pPr marL="2565297" algn="ctr" rtl="0" fontAlgn="base">
        <a:spcBef>
          <a:spcPts val="1900"/>
        </a:spcBef>
        <a:spcAft>
          <a:spcPct val="0"/>
        </a:spcAft>
        <a:defRPr sz="8000">
          <a:solidFill>
            <a:schemeClr val="tx1"/>
          </a:solidFill>
          <a:latin typeface="+mn-lt"/>
          <a:ea typeface="+mn-ea"/>
          <a:cs typeface="+mn-cs"/>
          <a:sym typeface="Arial" charset="0"/>
        </a:defRPr>
      </a:lvl7pPr>
      <a:lvl8pPr marL="3022479" algn="ctr" rtl="0" fontAlgn="base">
        <a:spcBef>
          <a:spcPts val="1900"/>
        </a:spcBef>
        <a:spcAft>
          <a:spcPct val="0"/>
        </a:spcAft>
        <a:defRPr sz="8000">
          <a:solidFill>
            <a:schemeClr val="tx1"/>
          </a:solidFill>
          <a:latin typeface="+mn-lt"/>
          <a:ea typeface="+mn-ea"/>
          <a:cs typeface="+mn-cs"/>
          <a:sym typeface="Arial" charset="0"/>
        </a:defRPr>
      </a:lvl8pPr>
      <a:lvl9pPr marL="3479661" algn="ctr" rtl="0" fontAlgn="base">
        <a:spcBef>
          <a:spcPts val="1900"/>
        </a:spcBef>
        <a:spcAft>
          <a:spcPct val="0"/>
        </a:spcAft>
        <a:defRPr sz="8000">
          <a:solidFill>
            <a:schemeClr val="tx1"/>
          </a:solidFill>
          <a:latin typeface="+mn-lt"/>
          <a:ea typeface="+mn-ea"/>
          <a:cs typeface="+mn-cs"/>
          <a:sym typeface="Arial" charset="0"/>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2" cstate="print"/>
          <a:srcRect l="31163" t="9111" r="14543" b="15333"/>
          <a:stretch>
            <a:fillRect/>
          </a:stretch>
        </p:blipFill>
        <p:spPr bwMode="auto">
          <a:xfrm>
            <a:off x="2857500" y="14986000"/>
            <a:ext cx="6985000" cy="6058418"/>
          </a:xfrm>
          <a:prstGeom prst="rect">
            <a:avLst/>
          </a:prstGeom>
          <a:noFill/>
          <a:ln w="9525">
            <a:noFill/>
            <a:miter lim="800000"/>
            <a:headEnd/>
            <a:tailEnd/>
          </a:ln>
        </p:spPr>
      </p:pic>
      <p:sp>
        <p:nvSpPr>
          <p:cNvPr id="2049" name="Rectangle 1"/>
          <p:cNvSpPr>
            <a:spLocks/>
          </p:cNvSpPr>
          <p:nvPr/>
        </p:nvSpPr>
        <p:spPr bwMode="auto">
          <a:xfrm>
            <a:off x="4038600" y="1498600"/>
            <a:ext cx="27508200" cy="1193800"/>
          </a:xfrm>
          <a:prstGeom prst="rect">
            <a:avLst/>
          </a:prstGeom>
          <a:noFill/>
          <a:ln w="9525">
            <a:noFill/>
            <a:miter lim="800000"/>
            <a:headEnd type="none" w="med" len="med"/>
            <a:tailEnd type="none" w="med" len="med"/>
          </a:ln>
        </p:spPr>
        <p:txBody>
          <a:bodyPr lIns="38098" tIns="38098" rIns="38098" bIns="38098" anchor="ctr"/>
          <a:lstStyle/>
          <a:p>
            <a:pPr>
              <a:tabLst>
                <a:tab pos="10858066" algn="l"/>
              </a:tabLst>
            </a:pPr>
            <a:r>
              <a:rPr lang="en-US" sz="7300" dirty="0" smtClean="0">
                <a:solidFill>
                  <a:schemeClr val="tx1"/>
                </a:solidFill>
                <a:latin typeface="Times New Roman Bold" charset="0"/>
                <a:cs typeface="Times New Roman Bold" charset="0"/>
                <a:sym typeface="Times New Roman Bold" charset="0"/>
              </a:rPr>
              <a:t>Heat Transfer Analysis of Computer Components for Electronic Waste (e-waste) Reduction: Cardboard PC Case Design Project </a:t>
            </a:r>
          </a:p>
        </p:txBody>
      </p:sp>
      <p:sp>
        <p:nvSpPr>
          <p:cNvPr id="2050" name="Rectangle 2"/>
          <p:cNvSpPr>
            <a:spLocks/>
          </p:cNvSpPr>
          <p:nvPr/>
        </p:nvSpPr>
        <p:spPr bwMode="auto">
          <a:xfrm>
            <a:off x="1752600" y="3657600"/>
            <a:ext cx="33070800" cy="2362200"/>
          </a:xfrm>
          <a:prstGeom prst="rect">
            <a:avLst/>
          </a:prstGeom>
          <a:noFill/>
          <a:ln w="9525">
            <a:noFill/>
            <a:miter lim="800000"/>
            <a:headEnd type="none" w="med" len="med"/>
            <a:tailEnd type="none" w="med" len="med"/>
          </a:ln>
        </p:spPr>
        <p:txBody>
          <a:bodyPr lIns="38098" tIns="38098" rIns="38098" bIns="38098"/>
          <a:lstStyle/>
          <a:p>
            <a:pPr>
              <a:spcBef>
                <a:spcPts val="1438"/>
              </a:spcBef>
            </a:pPr>
            <a:r>
              <a:rPr lang="en-US" sz="6000" dirty="0" smtClean="0">
                <a:solidFill>
                  <a:schemeClr val="tx1"/>
                </a:solidFill>
                <a:latin typeface="Times New Roman Bold" charset="0"/>
                <a:cs typeface="Times New Roman Bold" charset="0"/>
                <a:sym typeface="Times New Roman Bold" charset="0"/>
              </a:rPr>
              <a:t>Ling </a:t>
            </a:r>
            <a:r>
              <a:rPr lang="en-US" sz="6000" dirty="0" err="1" smtClean="0">
                <a:solidFill>
                  <a:schemeClr val="tx1"/>
                </a:solidFill>
                <a:latin typeface="Times New Roman Bold" charset="0"/>
                <a:cs typeface="Times New Roman Bold" charset="0"/>
                <a:sym typeface="Times New Roman Bold" charset="0"/>
              </a:rPr>
              <a:t>Chia</a:t>
            </a:r>
            <a:r>
              <a:rPr lang="en-US" sz="6000" dirty="0" smtClean="0">
                <a:solidFill>
                  <a:schemeClr val="tx1"/>
                </a:solidFill>
                <a:latin typeface="Times New Roman Bold" charset="0"/>
                <a:cs typeface="Times New Roman Bold" charset="0"/>
                <a:sym typeface="Times New Roman Bold" charset="0"/>
              </a:rPr>
              <a:t> Wang (student) and Masato R. Nakamura (advisor)</a:t>
            </a:r>
          </a:p>
          <a:p>
            <a:pPr>
              <a:spcBef>
                <a:spcPts val="1438"/>
              </a:spcBef>
            </a:pPr>
            <a:r>
              <a:rPr lang="en-US" sz="4000" dirty="0" smtClean="0">
                <a:solidFill>
                  <a:schemeClr val="tx1"/>
                </a:solidFill>
                <a:latin typeface="Times New Roman Bold" charset="0"/>
                <a:cs typeface="Times New Roman Bold" charset="0"/>
                <a:sym typeface="Times New Roman Bold" charset="0"/>
              </a:rPr>
              <a:t>Department of Mechanical Engineering and Industrial Design Technology</a:t>
            </a:r>
          </a:p>
          <a:p>
            <a:pPr>
              <a:spcBef>
                <a:spcPts val="1438"/>
              </a:spcBef>
            </a:pPr>
            <a:r>
              <a:rPr lang="en-US" sz="4000" dirty="0" smtClean="0">
                <a:solidFill>
                  <a:schemeClr val="tx1"/>
                </a:solidFill>
                <a:latin typeface="Times New Roman Bold" charset="0"/>
                <a:cs typeface="Times New Roman Bold" charset="0"/>
                <a:sym typeface="Times New Roman Bold" charset="0"/>
              </a:rPr>
              <a:t>New York City College of Technology (City Tech), City University of New York (CUNY), Brooklyn, NY 11201</a:t>
            </a:r>
          </a:p>
        </p:txBody>
      </p:sp>
      <p:sp>
        <p:nvSpPr>
          <p:cNvPr id="2051" name="Rectangle 3"/>
          <p:cNvSpPr>
            <a:spLocks/>
          </p:cNvSpPr>
          <p:nvPr/>
        </p:nvSpPr>
        <p:spPr bwMode="auto">
          <a:xfrm>
            <a:off x="2222500" y="7302500"/>
            <a:ext cx="8229600" cy="914400"/>
          </a:xfrm>
          <a:prstGeom prst="rect">
            <a:avLst/>
          </a:prstGeom>
          <a:noFill/>
          <a:ln w="9525">
            <a:noFill/>
            <a:miter lim="800000"/>
            <a:headEnd type="none" w="med" len="med"/>
            <a:tailEnd type="none" w="med" len="med"/>
          </a:ln>
        </p:spPr>
        <p:txBody>
          <a:bodyPr lIns="38098" tIns="38098" rIns="38098" bIns="38098" anchor="ctr"/>
          <a:lstStyle/>
          <a:p>
            <a:r>
              <a:rPr lang="en-US" sz="6000" dirty="0">
                <a:solidFill>
                  <a:srgbClr val="00B0F0"/>
                </a:solidFill>
                <a:latin typeface="Times New Roman Bold" charset="0"/>
                <a:cs typeface="Times New Roman Bold" charset="0"/>
                <a:sym typeface="Times New Roman Bold" charset="0"/>
              </a:rPr>
              <a:t>Background</a:t>
            </a:r>
          </a:p>
        </p:txBody>
      </p:sp>
      <p:sp>
        <p:nvSpPr>
          <p:cNvPr id="2053" name="Rectangle 5"/>
          <p:cNvSpPr>
            <a:spLocks/>
          </p:cNvSpPr>
          <p:nvPr/>
        </p:nvSpPr>
        <p:spPr bwMode="auto">
          <a:xfrm>
            <a:off x="1143000" y="8636000"/>
            <a:ext cx="10985500" cy="1282700"/>
          </a:xfrm>
          <a:prstGeom prst="rect">
            <a:avLst/>
          </a:prstGeom>
          <a:noFill/>
          <a:ln w="9525">
            <a:noFill/>
            <a:miter lim="800000"/>
            <a:headEnd type="none" w="med" len="med"/>
            <a:tailEnd type="none" w="med" len="med"/>
          </a:ln>
        </p:spPr>
        <p:txBody>
          <a:bodyPr lIns="38098" tIns="38098" rIns="38098" bIns="38098"/>
          <a:lstStyle/>
          <a:p>
            <a:pPr algn="l"/>
            <a:r>
              <a:rPr lang="en-US" sz="2800" dirty="0" smtClean="0">
                <a:solidFill>
                  <a:schemeClr val="tx1"/>
                </a:solidFill>
                <a:latin typeface="Times New Roman Bold" charset="0"/>
                <a:cs typeface="Times New Roman Bold" charset="0"/>
                <a:sym typeface="Times New Roman Bold" charset="0"/>
              </a:rPr>
              <a:t>Reducing electric wastes (e-wastes) has been one of the main concerns in sustainable solid waste management since the development of Information Technology (IT) was started to accelerate.</a:t>
            </a:r>
            <a:endParaRPr lang="en-US" sz="2800" dirty="0">
              <a:solidFill>
                <a:schemeClr val="tx1"/>
              </a:solidFill>
              <a:latin typeface="Times New Roman Bold" charset="0"/>
              <a:cs typeface="Times New Roman Bold" charset="0"/>
              <a:sym typeface="Times New Roman Bold" charset="0"/>
            </a:endParaRPr>
          </a:p>
        </p:txBody>
      </p:sp>
      <p:sp>
        <p:nvSpPr>
          <p:cNvPr id="2054" name="Rectangle 6"/>
          <p:cNvSpPr>
            <a:spLocks/>
          </p:cNvSpPr>
          <p:nvPr/>
        </p:nvSpPr>
        <p:spPr bwMode="auto">
          <a:xfrm>
            <a:off x="2286000" y="21463000"/>
            <a:ext cx="8229600" cy="914400"/>
          </a:xfrm>
          <a:prstGeom prst="rect">
            <a:avLst/>
          </a:prstGeom>
          <a:noFill/>
          <a:ln w="9525">
            <a:noFill/>
            <a:miter lim="800000"/>
            <a:headEnd type="none" w="med" len="med"/>
            <a:tailEnd type="none" w="med" len="med"/>
          </a:ln>
        </p:spPr>
        <p:txBody>
          <a:bodyPr lIns="38098" tIns="38098" rIns="38098" bIns="38098" anchor="ctr"/>
          <a:lstStyle/>
          <a:p>
            <a:r>
              <a:rPr lang="en-US" sz="6000" dirty="0">
                <a:solidFill>
                  <a:srgbClr val="00B0F0"/>
                </a:solidFill>
                <a:latin typeface="Times New Roman Bold" charset="0"/>
                <a:cs typeface="Times New Roman Bold" charset="0"/>
                <a:sym typeface="Times New Roman Bold" charset="0"/>
              </a:rPr>
              <a:t>Objectives</a:t>
            </a:r>
            <a:r>
              <a:rPr lang="en-US" sz="6000" dirty="0">
                <a:solidFill>
                  <a:srgbClr val="00B0F0"/>
                </a:solidFill>
                <a:latin typeface="Times New Roman" charset="0"/>
                <a:cs typeface="Times New Roman" charset="0"/>
                <a:sym typeface="Times New Roman" charset="0"/>
              </a:rPr>
              <a:t> </a:t>
            </a:r>
          </a:p>
        </p:txBody>
      </p:sp>
      <p:sp>
        <p:nvSpPr>
          <p:cNvPr id="2055" name="Rectangle 7"/>
          <p:cNvSpPr>
            <a:spLocks/>
          </p:cNvSpPr>
          <p:nvPr/>
        </p:nvSpPr>
        <p:spPr bwMode="auto">
          <a:xfrm>
            <a:off x="762000" y="22733000"/>
            <a:ext cx="12509500" cy="1028700"/>
          </a:xfrm>
          <a:prstGeom prst="rect">
            <a:avLst/>
          </a:prstGeom>
          <a:noFill/>
          <a:ln w="9525">
            <a:noFill/>
            <a:miter lim="800000"/>
            <a:headEnd type="none" w="med" len="med"/>
            <a:tailEnd type="none" w="med" len="med"/>
          </a:ln>
        </p:spPr>
        <p:txBody>
          <a:bodyPr lIns="38098" tIns="38098" rIns="38098" bIns="38098"/>
          <a:lstStyle/>
          <a:p>
            <a:pPr algn="l"/>
            <a:r>
              <a:rPr lang="en-US" sz="2800" dirty="0" smtClean="0">
                <a:solidFill>
                  <a:schemeClr val="tx1"/>
                </a:solidFill>
                <a:latin typeface="Times New Roman Bold" charset="0"/>
                <a:cs typeface="Times New Roman Bold" charset="0"/>
                <a:sym typeface="Times New Roman Bold" charset="0"/>
              </a:rPr>
              <a:t>In order for reducing e-wastes and simplifying the liberation process, a new design of desktop PC case will be created using cardboards that is efficiently recyclable, environmental friendly, easy to dismantle, and less costly. </a:t>
            </a:r>
          </a:p>
          <a:p>
            <a:pPr algn="l"/>
            <a:endParaRPr lang="en-US" sz="2800" dirty="0" smtClean="0">
              <a:solidFill>
                <a:schemeClr val="tx1"/>
              </a:solidFill>
              <a:latin typeface="Times New Roman Bold" charset="0"/>
              <a:cs typeface="Times New Roman Bold" charset="0"/>
              <a:sym typeface="Times New Roman Bold" charset="0"/>
            </a:endParaRPr>
          </a:p>
        </p:txBody>
      </p:sp>
      <p:sp>
        <p:nvSpPr>
          <p:cNvPr id="2057" name="Rectangle 9"/>
          <p:cNvSpPr>
            <a:spLocks/>
          </p:cNvSpPr>
          <p:nvPr/>
        </p:nvSpPr>
        <p:spPr bwMode="auto">
          <a:xfrm>
            <a:off x="13716000" y="7239000"/>
            <a:ext cx="11747500" cy="914400"/>
          </a:xfrm>
          <a:prstGeom prst="rect">
            <a:avLst/>
          </a:prstGeom>
          <a:noFill/>
          <a:ln w="9525">
            <a:noFill/>
            <a:miter lim="800000"/>
            <a:headEnd type="none" w="med" len="med"/>
            <a:tailEnd type="none" w="med" len="med"/>
          </a:ln>
        </p:spPr>
        <p:txBody>
          <a:bodyPr lIns="38098" tIns="38098" rIns="38098" bIns="38098" anchor="ctr"/>
          <a:lstStyle/>
          <a:p>
            <a:r>
              <a:rPr lang="en-US" sz="6000" dirty="0" smtClean="0">
                <a:solidFill>
                  <a:srgbClr val="00B0F0"/>
                </a:solidFill>
                <a:latin typeface="Times New Roman Bold" charset="0"/>
                <a:cs typeface="Times New Roman Bold" charset="0"/>
                <a:sym typeface="Times New Roman Bold" charset="0"/>
              </a:rPr>
              <a:t>Comparison of PC Cooling Systems </a:t>
            </a:r>
            <a:endParaRPr lang="en-US" sz="6000" dirty="0">
              <a:solidFill>
                <a:srgbClr val="00B0F0"/>
              </a:solidFill>
              <a:latin typeface="Times New Roman Bold" charset="0"/>
              <a:cs typeface="Times New Roman Bold" charset="0"/>
              <a:sym typeface="Times New Roman Bold" charset="0"/>
            </a:endParaRPr>
          </a:p>
        </p:txBody>
      </p:sp>
      <p:sp>
        <p:nvSpPr>
          <p:cNvPr id="2059" name="Rectangle 11"/>
          <p:cNvSpPr>
            <a:spLocks/>
          </p:cNvSpPr>
          <p:nvPr/>
        </p:nvSpPr>
        <p:spPr bwMode="auto">
          <a:xfrm>
            <a:off x="952500" y="10350500"/>
            <a:ext cx="9690100" cy="3987800"/>
          </a:xfrm>
          <a:prstGeom prst="rect">
            <a:avLst/>
          </a:prstGeom>
          <a:noFill/>
          <a:ln w="9525">
            <a:noFill/>
            <a:miter lim="800000"/>
            <a:headEnd type="none" w="med" len="med"/>
            <a:tailEnd type="none" w="med" len="med"/>
          </a:ln>
        </p:spPr>
        <p:txBody>
          <a:bodyPr lIns="38098" tIns="38098" rIns="38098" bIns="38098"/>
          <a:lstStyle/>
          <a:p>
            <a:pPr marL="590526" indent="-228591" algn="l">
              <a:buClr>
                <a:srgbClr val="000000"/>
              </a:buClr>
              <a:buSzPct val="100000"/>
              <a:buFont typeface="Times New Roman" charset="0"/>
              <a:buChar char="•"/>
            </a:pPr>
            <a:r>
              <a:rPr lang="en-US" sz="2400" dirty="0" smtClean="0">
                <a:solidFill>
                  <a:schemeClr val="tx1"/>
                </a:solidFill>
                <a:latin typeface="Times New Roman" charset="0"/>
                <a:cs typeface="Times New Roman" charset="0"/>
                <a:sym typeface="Times New Roman" charset="0"/>
              </a:rPr>
              <a:t>A short life cycle of computers demands an efficient recycling process, as well as re-design of computer components. </a:t>
            </a:r>
          </a:p>
          <a:p>
            <a:pPr marL="590526" indent="-228591" algn="l">
              <a:buClr>
                <a:srgbClr val="000000"/>
              </a:buClr>
              <a:buSzPct val="100000"/>
              <a:buFont typeface="Times New Roman" charset="0"/>
              <a:buChar char="•"/>
            </a:pPr>
            <a:endParaRPr lang="en-US" sz="2400" dirty="0" smtClean="0">
              <a:solidFill>
                <a:schemeClr val="tx1"/>
              </a:solidFill>
              <a:latin typeface="Times New Roman" charset="0"/>
              <a:cs typeface="Times New Roman" charset="0"/>
              <a:sym typeface="Times New Roman" charset="0"/>
            </a:endParaRPr>
          </a:p>
          <a:p>
            <a:pPr marL="590526" indent="-228591" algn="l">
              <a:buClr>
                <a:srgbClr val="000000"/>
              </a:buClr>
              <a:buSzPct val="100000"/>
              <a:buFont typeface="Times New Roman" charset="0"/>
              <a:buChar char="•"/>
            </a:pPr>
            <a:r>
              <a:rPr lang="en-US" sz="2400" dirty="0" smtClean="0">
                <a:solidFill>
                  <a:schemeClr val="tx1"/>
                </a:solidFill>
                <a:latin typeface="Times New Roman" charset="0"/>
                <a:cs typeface="Times New Roman" charset="0"/>
                <a:sym typeface="Times New Roman" charset="0"/>
              </a:rPr>
              <a:t>E-waste of desktop PC in China and South Africa will rise by 500% in 2020 compared to their 2007 levels. </a:t>
            </a:r>
          </a:p>
          <a:p>
            <a:pPr marL="590526" indent="-228591" algn="l">
              <a:buClr>
                <a:srgbClr val="000000"/>
              </a:buClr>
              <a:buSzPct val="100000"/>
              <a:buFont typeface="Times New Roman" charset="0"/>
              <a:buChar char="•"/>
            </a:pPr>
            <a:endParaRPr lang="en-US" sz="2400" dirty="0" smtClean="0">
              <a:solidFill>
                <a:schemeClr val="tx1"/>
              </a:solidFill>
              <a:latin typeface="Times New Roman" charset="0"/>
              <a:cs typeface="Times New Roman" charset="0"/>
              <a:sym typeface="Times New Roman" charset="0"/>
            </a:endParaRPr>
          </a:p>
          <a:p>
            <a:pPr marL="590526" indent="-228591" algn="l">
              <a:buClr>
                <a:srgbClr val="000000"/>
              </a:buClr>
              <a:buSzPct val="100000"/>
              <a:buFont typeface="Times New Roman" charset="0"/>
              <a:buChar char="•"/>
            </a:pPr>
            <a:r>
              <a:rPr lang="en-US" sz="2400" dirty="0" smtClean="0">
                <a:solidFill>
                  <a:schemeClr val="tx1"/>
                </a:solidFill>
                <a:latin typeface="Times New Roman" charset="0"/>
                <a:cs typeface="Times New Roman" charset="0"/>
                <a:sym typeface="Times New Roman" charset="0"/>
              </a:rPr>
              <a:t>One of the major components of desktop computers is a PC case: 49.8% by weight of wasted desktop computers. </a:t>
            </a:r>
          </a:p>
          <a:p>
            <a:pPr marL="590526" indent="-228591" algn="l">
              <a:buClr>
                <a:srgbClr val="000000"/>
              </a:buClr>
              <a:buSzPct val="100000"/>
              <a:buFont typeface="Times New Roman" charset="0"/>
              <a:buChar char="•"/>
            </a:pPr>
            <a:endParaRPr lang="en-US" sz="2400" dirty="0" smtClean="0">
              <a:solidFill>
                <a:schemeClr val="tx1"/>
              </a:solidFill>
              <a:latin typeface="Times New Roman" charset="0"/>
              <a:cs typeface="Times New Roman" charset="0"/>
              <a:sym typeface="Times New Roman" charset="0"/>
            </a:endParaRPr>
          </a:p>
          <a:p>
            <a:pPr marL="590526" indent="-228591" algn="l">
              <a:buClr>
                <a:srgbClr val="000000"/>
              </a:buClr>
              <a:buSzPct val="100000"/>
              <a:buFont typeface="Times New Roman" charset="0"/>
              <a:buChar char="•"/>
            </a:pPr>
            <a:r>
              <a:rPr lang="en-US" sz="2400" dirty="0" smtClean="0">
                <a:solidFill>
                  <a:schemeClr val="tx1"/>
                </a:solidFill>
                <a:latin typeface="Times New Roman" charset="0"/>
                <a:cs typeface="Times New Roman" charset="0"/>
                <a:sym typeface="Times New Roman" charset="0"/>
              </a:rPr>
              <a:t>During the e-waste recycling process, dismantling obsolete computers (mainly liberating components from computer cases) takes a lot of workload of skilled workers.</a:t>
            </a:r>
            <a:endParaRPr lang="en-US" sz="2400" dirty="0">
              <a:solidFill>
                <a:schemeClr val="tx1"/>
              </a:solidFill>
              <a:latin typeface="Times New Roman" charset="0"/>
              <a:cs typeface="Times New Roman" charset="0"/>
              <a:sym typeface="Times New Roman" charset="0"/>
            </a:endParaRPr>
          </a:p>
        </p:txBody>
      </p:sp>
      <p:sp>
        <p:nvSpPr>
          <p:cNvPr id="2063" name="Rectangle 15"/>
          <p:cNvSpPr>
            <a:spLocks/>
          </p:cNvSpPr>
          <p:nvPr/>
        </p:nvSpPr>
        <p:spPr bwMode="auto">
          <a:xfrm>
            <a:off x="381000" y="24447500"/>
            <a:ext cx="10985500" cy="1968500"/>
          </a:xfrm>
          <a:prstGeom prst="rect">
            <a:avLst/>
          </a:prstGeom>
          <a:noFill/>
          <a:ln w="9525">
            <a:noFill/>
            <a:miter lim="800000"/>
            <a:headEnd type="none" w="med" len="med"/>
            <a:tailEnd type="none" w="med" len="med"/>
          </a:ln>
        </p:spPr>
        <p:txBody>
          <a:bodyPr lIns="38098" tIns="38098" rIns="38098" bIns="38098"/>
          <a:lstStyle/>
          <a:p>
            <a:pPr marL="1047708" lvl="1" indent="-171443" algn="l">
              <a:buClr>
                <a:srgbClr val="000000"/>
              </a:buClr>
              <a:buSzPct val="100000"/>
              <a:buFont typeface="Times New Roman" charset="0"/>
              <a:buChar char="•"/>
            </a:pPr>
            <a:r>
              <a:rPr lang="en-US" sz="2400" dirty="0" smtClean="0">
                <a:solidFill>
                  <a:schemeClr val="tx1"/>
                </a:solidFill>
                <a:latin typeface="Times New Roman" charset="0"/>
                <a:cs typeface="Times New Roman" charset="0"/>
                <a:sym typeface="Times New Roman" charset="0"/>
              </a:rPr>
              <a:t>The heat transfer of components generating heat in the computer case will be measured by an infrared camera. </a:t>
            </a:r>
            <a:br>
              <a:rPr lang="en-US" sz="2400" dirty="0" smtClean="0">
                <a:solidFill>
                  <a:schemeClr val="tx1"/>
                </a:solidFill>
                <a:latin typeface="Times New Roman" charset="0"/>
                <a:cs typeface="Times New Roman" charset="0"/>
                <a:sym typeface="Times New Roman" charset="0"/>
              </a:rPr>
            </a:br>
            <a:endParaRPr lang="en-US" sz="2400" dirty="0" smtClean="0">
              <a:solidFill>
                <a:schemeClr val="tx1"/>
              </a:solidFill>
              <a:latin typeface="Times New Roman" charset="0"/>
              <a:cs typeface="Times New Roman" charset="0"/>
              <a:sym typeface="Times New Roman" charset="0"/>
            </a:endParaRPr>
          </a:p>
          <a:p>
            <a:pPr marL="1047708" lvl="1" indent="-171443" algn="l">
              <a:buClr>
                <a:srgbClr val="000000"/>
              </a:buClr>
              <a:buSzPct val="100000"/>
              <a:buFont typeface="Times New Roman" charset="0"/>
              <a:buChar char="•"/>
            </a:pPr>
            <a:r>
              <a:rPr lang="en-US" sz="2400" dirty="0" smtClean="0">
                <a:solidFill>
                  <a:schemeClr val="tx1"/>
                </a:solidFill>
                <a:latin typeface="Times New Roman" charset="0"/>
                <a:cs typeface="Times New Roman" charset="0"/>
                <a:sym typeface="Times New Roman" charset="0"/>
              </a:rPr>
              <a:t>A 3D Computer-aided Design (CAD) model of the case will be created for heat transfer analysis by using Computational Fluid Dynamics (CFD). </a:t>
            </a:r>
          </a:p>
        </p:txBody>
      </p:sp>
      <p:sp>
        <p:nvSpPr>
          <p:cNvPr id="2065" name="Rectangle 17"/>
          <p:cNvSpPr>
            <a:spLocks/>
          </p:cNvSpPr>
          <p:nvPr/>
        </p:nvSpPr>
        <p:spPr bwMode="auto">
          <a:xfrm>
            <a:off x="0" y="97798"/>
            <a:ext cx="1923599" cy="261606"/>
          </a:xfrm>
          <a:prstGeom prst="rect">
            <a:avLst/>
          </a:prstGeom>
          <a:noFill/>
          <a:ln w="9525">
            <a:noFill/>
            <a:miter lim="800000"/>
            <a:headEnd type="none" w="med" len="med"/>
            <a:tailEnd type="none" w="med" len="med"/>
          </a:ln>
        </p:spPr>
        <p:txBody>
          <a:bodyPr wrap="none" lIns="38098" tIns="38098" rIns="38098" bIns="38098" anchor="ctr">
            <a:spAutoFit/>
          </a:bodyPr>
          <a:lstStyle/>
          <a:p>
            <a:pPr algn="l"/>
            <a:r>
              <a:rPr lang="en-US" sz="1200" dirty="0">
                <a:solidFill>
                  <a:schemeClr val="tx1"/>
                </a:solidFill>
                <a:latin typeface="Times New Roman" charset="0"/>
                <a:cs typeface="Times New Roman" charset="0"/>
                <a:sym typeface="Times New Roman" charset="0"/>
              </a:rPr>
              <a:t>		</a:t>
            </a:r>
          </a:p>
        </p:txBody>
      </p:sp>
      <p:sp>
        <p:nvSpPr>
          <p:cNvPr id="2067" name="Rectangle 19"/>
          <p:cNvSpPr>
            <a:spLocks/>
          </p:cNvSpPr>
          <p:nvPr/>
        </p:nvSpPr>
        <p:spPr bwMode="auto">
          <a:xfrm>
            <a:off x="27327225" y="11582400"/>
            <a:ext cx="8229600" cy="1326931"/>
          </a:xfrm>
          <a:prstGeom prst="rect">
            <a:avLst/>
          </a:prstGeom>
          <a:noFill/>
          <a:ln w="12700">
            <a:noFill/>
            <a:miter lim="800000"/>
            <a:headEnd type="none" w="med" len="med"/>
            <a:tailEnd type="none" w="med" len="med"/>
          </a:ln>
        </p:spPr>
        <p:txBody>
          <a:bodyPr lIns="31749" tIns="31749" rIns="31749" bIns="31749" anchor="ctr"/>
          <a:lstStyle/>
          <a:p>
            <a:r>
              <a:rPr lang="en-US" sz="6000" dirty="0" smtClean="0">
                <a:solidFill>
                  <a:srgbClr val="00B0F0"/>
                </a:solidFill>
                <a:latin typeface="Times New Roman Bold" charset="0"/>
                <a:cs typeface="Times New Roman Bold" charset="0"/>
                <a:sym typeface="Times New Roman Bold" charset="0"/>
              </a:rPr>
              <a:t>Summary</a:t>
            </a:r>
            <a:endParaRPr lang="en-US" sz="4400" b="1" dirty="0">
              <a:solidFill>
                <a:srgbClr val="00B0F0"/>
              </a:solidFill>
              <a:latin typeface="Lucida Grande" charset="0"/>
              <a:ea typeface="Lucida Grande" charset="0"/>
              <a:cs typeface="Lucida Grande" charset="0"/>
              <a:sym typeface="Lucida Grande" charset="0"/>
            </a:endParaRPr>
          </a:p>
        </p:txBody>
      </p:sp>
      <p:sp>
        <p:nvSpPr>
          <p:cNvPr id="2072" name="Rectangle 24"/>
          <p:cNvSpPr>
            <a:spLocks/>
          </p:cNvSpPr>
          <p:nvPr/>
        </p:nvSpPr>
        <p:spPr bwMode="auto">
          <a:xfrm>
            <a:off x="16446500" y="8356600"/>
            <a:ext cx="6019800" cy="469900"/>
          </a:xfrm>
          <a:prstGeom prst="rect">
            <a:avLst/>
          </a:prstGeom>
          <a:noFill/>
          <a:ln w="9525">
            <a:noFill/>
            <a:miter lim="800000"/>
            <a:headEnd type="none" w="med" len="med"/>
            <a:tailEnd type="none" w="med" len="med"/>
          </a:ln>
        </p:spPr>
        <p:txBody>
          <a:bodyPr lIns="0" tIns="0" rIns="0" bIns="0" anchor="ctr"/>
          <a:lstStyle/>
          <a:p>
            <a:pPr marL="342886" indent="-342886">
              <a:spcBef>
                <a:spcPts val="663"/>
              </a:spcBef>
            </a:pPr>
            <a:r>
              <a:rPr lang="en-US" sz="2800" dirty="0" smtClean="0">
                <a:solidFill>
                  <a:schemeClr val="tx1"/>
                </a:solidFill>
                <a:latin typeface="Times New Roman Bold" charset="0"/>
                <a:cs typeface="Times New Roman Bold" charset="0"/>
                <a:sym typeface="Times New Roman Bold" charset="0"/>
              </a:rPr>
              <a:t>Low-noise CPU cooler</a:t>
            </a:r>
            <a:endParaRPr lang="en-US" sz="2800" baseline="30000" dirty="0">
              <a:solidFill>
                <a:schemeClr val="tx1"/>
              </a:solidFill>
              <a:latin typeface="Times New Roman Bold" charset="0"/>
              <a:cs typeface="Times New Roman Bold" charset="0"/>
              <a:sym typeface="Times New Roman Bold" charset="0"/>
            </a:endParaRPr>
          </a:p>
        </p:txBody>
      </p:sp>
      <p:sp>
        <p:nvSpPr>
          <p:cNvPr id="2073" name="Rectangle 25"/>
          <p:cNvSpPr>
            <a:spLocks/>
          </p:cNvSpPr>
          <p:nvPr/>
        </p:nvSpPr>
        <p:spPr bwMode="auto">
          <a:xfrm>
            <a:off x="12827000" y="15621000"/>
            <a:ext cx="12446000" cy="4191000"/>
          </a:xfrm>
          <a:prstGeom prst="rect">
            <a:avLst/>
          </a:prstGeom>
          <a:noFill/>
          <a:ln w="9525">
            <a:noFill/>
            <a:miter lim="800000"/>
            <a:headEnd type="none" w="med" len="med"/>
            <a:tailEnd type="none" w="med" len="med"/>
          </a:ln>
        </p:spPr>
        <p:txBody>
          <a:bodyPr lIns="0" tIns="0" rIns="0" bIns="0"/>
          <a:lstStyle/>
          <a:p>
            <a:pPr marL="1085807" lvl="1" indent="-171443" algn="just">
              <a:buClr>
                <a:srgbClr val="000000"/>
              </a:buClr>
              <a:buSzPct val="100000"/>
              <a:buFont typeface="Times New Roman" charset="0"/>
              <a:buChar char="•"/>
            </a:pPr>
            <a:r>
              <a:rPr lang="en-US" sz="2400" dirty="0" smtClean="0">
                <a:solidFill>
                  <a:schemeClr val="tx1"/>
                </a:solidFill>
                <a:latin typeface="Times New Roman" charset="0"/>
                <a:cs typeface="Times New Roman" charset="0"/>
                <a:sym typeface="Times New Roman" charset="0"/>
              </a:rPr>
              <a:t>A finned U-shape heat pipe used for CPU cooling for a desktop PC was presented and the performance analysis of the cooling system was carried out. The experiments are conducted by mounting the system vertically over a heat source situated inside a rectangular tunnel, and force convection is facilitated by means of a blower. The coolant velocity and heat input to achieve minimum total thermal resistance are found out and the corresponding effective thermal conductivity is calculated. The transient temperature distribution in the finned heat pipe is also observed</a:t>
            </a:r>
            <a:r>
              <a:rPr lang="en-US" sz="2400" baseline="30000" dirty="0" smtClean="0">
                <a:solidFill>
                  <a:schemeClr val="tx1"/>
                </a:solidFill>
                <a:latin typeface="Times New Roman" charset="0"/>
                <a:cs typeface="Times New Roman" charset="0"/>
                <a:sym typeface="Times New Roman" charset="0"/>
              </a:rPr>
              <a:t>3</a:t>
            </a:r>
            <a:r>
              <a:rPr lang="en-US" sz="2400" dirty="0" smtClean="0">
                <a:solidFill>
                  <a:schemeClr val="tx1"/>
                </a:solidFill>
                <a:latin typeface="Times New Roman" charset="0"/>
                <a:cs typeface="Times New Roman" charset="0"/>
                <a:sym typeface="Times New Roman" charset="0"/>
              </a:rPr>
              <a:t>. </a:t>
            </a:r>
            <a:endParaRPr lang="en-US" sz="43400" dirty="0">
              <a:solidFill>
                <a:schemeClr val="tx1"/>
              </a:solidFill>
              <a:latin typeface="Times New Roman" charset="0"/>
              <a:cs typeface="Times New Roman" charset="0"/>
              <a:sym typeface="Times New Roman" charset="0"/>
            </a:endParaRPr>
          </a:p>
        </p:txBody>
      </p:sp>
      <p:sp>
        <p:nvSpPr>
          <p:cNvPr id="2078" name="Rectangle 30"/>
          <p:cNvSpPr>
            <a:spLocks/>
          </p:cNvSpPr>
          <p:nvPr/>
        </p:nvSpPr>
        <p:spPr bwMode="auto">
          <a:xfrm>
            <a:off x="16700500" y="15049500"/>
            <a:ext cx="6019800" cy="469900"/>
          </a:xfrm>
          <a:prstGeom prst="rect">
            <a:avLst/>
          </a:prstGeom>
          <a:noFill/>
          <a:ln w="9525">
            <a:noFill/>
            <a:miter lim="800000"/>
            <a:headEnd type="none" w="med" len="med"/>
            <a:tailEnd type="none" w="med" len="med"/>
          </a:ln>
        </p:spPr>
        <p:txBody>
          <a:bodyPr lIns="0" tIns="0" rIns="0" bIns="0" anchor="ctr"/>
          <a:lstStyle/>
          <a:p>
            <a:pPr marL="342886" indent="-342886">
              <a:spcBef>
                <a:spcPts val="663"/>
              </a:spcBef>
            </a:pPr>
            <a:r>
              <a:rPr lang="en-US" sz="2800" dirty="0" smtClean="0">
                <a:solidFill>
                  <a:schemeClr val="tx1"/>
                </a:solidFill>
                <a:latin typeface="Times New Roman Bold" charset="0"/>
                <a:cs typeface="Times New Roman Bold" charset="0"/>
                <a:sym typeface="Times New Roman Bold" charset="0"/>
              </a:rPr>
              <a:t>U-shape heat pipe</a:t>
            </a:r>
            <a:endParaRPr lang="en-US" sz="2800" dirty="0">
              <a:solidFill>
                <a:schemeClr val="tx1"/>
              </a:solidFill>
              <a:latin typeface="Times New Roman Bold" charset="0"/>
              <a:cs typeface="Times New Roman Bold" charset="0"/>
              <a:sym typeface="Times New Roman Bold" charset="0"/>
            </a:endParaRPr>
          </a:p>
        </p:txBody>
      </p:sp>
      <p:sp>
        <p:nvSpPr>
          <p:cNvPr id="37" name="Rectangle 36"/>
          <p:cNvSpPr/>
          <p:nvPr/>
        </p:nvSpPr>
        <p:spPr>
          <a:xfrm>
            <a:off x="13843000" y="13970000"/>
            <a:ext cx="11366500" cy="307773"/>
          </a:xfrm>
          <a:prstGeom prst="rect">
            <a:avLst/>
          </a:prstGeom>
        </p:spPr>
        <p:txBody>
          <a:bodyPr wrap="square" lIns="91436" tIns="45718" rIns="91436" bIns="45718">
            <a:spAutoFit/>
          </a:bodyPr>
          <a:lstStyle/>
          <a:p>
            <a:r>
              <a:rPr lang="en-US" sz="1400" b="1" dirty="0" smtClean="0"/>
              <a:t>Figure 2: schematic diagram of cooler (left),  calculated temperature distribution (center), calculated velocity distribution (right)</a:t>
            </a:r>
            <a:r>
              <a:rPr lang="en-US" sz="1500" baseline="30000" dirty="0" smtClean="0">
                <a:solidFill>
                  <a:schemeClr val="tx1"/>
                </a:solidFill>
                <a:latin typeface="Times New Roman" charset="0"/>
                <a:cs typeface="Times New Roman" charset="0"/>
                <a:sym typeface="Times New Roman" charset="0"/>
              </a:rPr>
              <a:t> 2</a:t>
            </a:r>
            <a:r>
              <a:rPr lang="en-US" sz="1400" b="1" dirty="0" smtClean="0"/>
              <a:t>  </a:t>
            </a:r>
          </a:p>
        </p:txBody>
      </p:sp>
      <p:grpSp>
        <p:nvGrpSpPr>
          <p:cNvPr id="52" name="Group 18"/>
          <p:cNvGrpSpPr>
            <a:grpSpLocks/>
          </p:cNvGrpSpPr>
          <p:nvPr/>
        </p:nvGrpSpPr>
        <p:grpSpPr bwMode="auto">
          <a:xfrm>
            <a:off x="26162000" y="14986000"/>
            <a:ext cx="9690100" cy="6909666"/>
            <a:chOff x="-600" y="-2146"/>
            <a:chExt cx="6104" cy="5999"/>
          </a:xfrm>
        </p:grpSpPr>
        <p:sp>
          <p:nvSpPr>
            <p:cNvPr id="53" name="Rectangle 19"/>
            <p:cNvSpPr>
              <a:spLocks/>
            </p:cNvSpPr>
            <p:nvPr/>
          </p:nvSpPr>
          <p:spPr bwMode="auto">
            <a:xfrm>
              <a:off x="-600" y="-2146"/>
              <a:ext cx="6104" cy="720"/>
            </a:xfrm>
            <a:prstGeom prst="rect">
              <a:avLst/>
            </a:prstGeom>
            <a:noFill/>
            <a:ln w="12700">
              <a:noFill/>
              <a:miter lim="800000"/>
              <a:headEnd type="none" w="med" len="med"/>
              <a:tailEnd type="none" w="med" len="med"/>
            </a:ln>
          </p:spPr>
          <p:txBody>
            <a:bodyPr lIns="38100" tIns="38100" rIns="38100" bIns="38100" anchor="ctr"/>
            <a:lstStyle/>
            <a:p>
              <a:r>
                <a:rPr lang="en-US" sz="6000" dirty="0" smtClean="0">
                  <a:solidFill>
                    <a:srgbClr val="00B0F0"/>
                  </a:solidFill>
                  <a:latin typeface="Times New Roman Bold" charset="0"/>
                  <a:cs typeface="Times New Roman Bold" charset="0"/>
                  <a:sym typeface="Times New Roman Bold" charset="0"/>
                </a:rPr>
                <a:t>Summery and Future Work</a:t>
              </a:r>
              <a:endParaRPr lang="en-US" sz="4400" b="1" dirty="0">
                <a:solidFill>
                  <a:srgbClr val="00B0F0"/>
                </a:solidFill>
                <a:latin typeface="Lucida Grande" charset="0"/>
                <a:ea typeface="Lucida Grande" charset="0"/>
                <a:cs typeface="Lucida Grande" charset="0"/>
                <a:sym typeface="Lucida Grande" charset="0"/>
              </a:endParaRPr>
            </a:p>
          </p:txBody>
        </p:sp>
        <p:sp>
          <p:nvSpPr>
            <p:cNvPr id="54" name="Rectangle 20"/>
            <p:cNvSpPr>
              <a:spLocks/>
            </p:cNvSpPr>
            <p:nvPr/>
          </p:nvSpPr>
          <p:spPr bwMode="auto">
            <a:xfrm>
              <a:off x="-160" y="-1264"/>
              <a:ext cx="5568" cy="5117"/>
            </a:xfrm>
            <a:prstGeom prst="rect">
              <a:avLst/>
            </a:prstGeom>
            <a:noFill/>
            <a:ln w="12700">
              <a:noFill/>
              <a:miter lim="800000"/>
              <a:headEnd type="none" w="med" len="med"/>
              <a:tailEnd type="none" w="med" len="med"/>
            </a:ln>
          </p:spPr>
          <p:txBody>
            <a:bodyPr lIns="38100" tIns="38100" rIns="38100" bIns="38100"/>
            <a:lstStyle/>
            <a:p>
              <a:pPr algn="l">
                <a:lnSpc>
                  <a:spcPct val="80000"/>
                </a:lnSpc>
                <a:spcBef>
                  <a:spcPts val="450"/>
                </a:spcBef>
              </a:pPr>
              <a:r>
                <a:rPr lang="en-US" sz="1900" b="1" dirty="0">
                  <a:solidFill>
                    <a:srgbClr val="0070C0"/>
                  </a:solidFill>
                  <a:latin typeface="Lucida Grande" charset="0"/>
                  <a:ea typeface="Lucida Grande" charset="0"/>
                  <a:cs typeface="Lucida Grande" charset="0"/>
                  <a:sym typeface="Lucida Grande" charset="0"/>
                </a:rPr>
                <a:t> </a:t>
              </a:r>
              <a:endParaRPr lang="en-US" sz="7200" dirty="0">
                <a:solidFill>
                  <a:schemeClr val="tx1"/>
                </a:solidFill>
                <a:latin typeface="Arial" charset="0"/>
                <a:cs typeface="Arial" charset="0"/>
                <a:sym typeface="Arial" charset="0"/>
              </a:endParaRPr>
            </a:p>
            <a:p>
              <a:pPr marL="292088" indent="-292088" algn="l">
                <a:lnSpc>
                  <a:spcPct val="80000"/>
                </a:lnSpc>
                <a:spcBef>
                  <a:spcPts val="350"/>
                </a:spcBef>
                <a:buFont typeface="Arial" pitchFamily="34" charset="0"/>
                <a:buChar char="•"/>
              </a:pPr>
              <a:r>
                <a:rPr lang="en-US" sz="2400" b="1" dirty="0" smtClean="0">
                  <a:solidFill>
                    <a:schemeClr val="tx1"/>
                  </a:solidFill>
                  <a:latin typeface="Times New Roman" charset="0"/>
                  <a:cs typeface="Times New Roman" charset="0"/>
                  <a:sym typeface="Times New Roman" charset="0"/>
                </a:rPr>
                <a:t>Literature Review: </a:t>
              </a:r>
              <a:r>
                <a:rPr lang="en-US" sz="2400" dirty="0" smtClean="0">
                  <a:solidFill>
                    <a:schemeClr val="tx1"/>
                  </a:solidFill>
                  <a:latin typeface="Times New Roman" charset="0"/>
                  <a:cs typeface="Times New Roman" charset="0"/>
                  <a:sym typeface="Times New Roman" charset="0"/>
                </a:rPr>
                <a:t>The performance of PC cooling system primarily depends on the forced air convection created by computer fans. Boosting the fan speed, however, results in noise, vibration problems, and increased power consumption. </a:t>
              </a:r>
            </a:p>
            <a:p>
              <a:pPr marL="292088" indent="-292088" algn="l">
                <a:lnSpc>
                  <a:spcPct val="80000"/>
                </a:lnSpc>
                <a:spcBef>
                  <a:spcPts val="350"/>
                </a:spcBef>
                <a:buFont typeface="Arial" pitchFamily="34" charset="0"/>
                <a:buChar char="•"/>
              </a:pPr>
              <a:endParaRPr lang="en-US" sz="2400" b="1" dirty="0" smtClean="0">
                <a:solidFill>
                  <a:schemeClr val="tx1"/>
                </a:solidFill>
                <a:latin typeface="Times New Roman" pitchFamily="18" charset="0"/>
                <a:ea typeface="Lucida Grande" charset="0"/>
                <a:cs typeface="Times New Roman" pitchFamily="18" charset="0"/>
                <a:sym typeface="Lucida Grande" charset="0"/>
              </a:endParaRPr>
            </a:p>
            <a:p>
              <a:pPr marL="292088" indent="-292088" algn="l">
                <a:lnSpc>
                  <a:spcPct val="80000"/>
                </a:lnSpc>
                <a:spcBef>
                  <a:spcPts val="350"/>
                </a:spcBef>
                <a:buFont typeface="Arial" pitchFamily="34" charset="0"/>
                <a:buChar char="•"/>
              </a:pPr>
              <a:r>
                <a:rPr lang="en-US" sz="2400" b="1" dirty="0" smtClean="0">
                  <a:solidFill>
                    <a:schemeClr val="tx1"/>
                  </a:solidFill>
                  <a:latin typeface="Times New Roman" pitchFamily="18" charset="0"/>
                  <a:ea typeface="Lucida Grande" charset="0"/>
                  <a:cs typeface="Times New Roman" pitchFamily="18" charset="0"/>
                  <a:sym typeface="Lucida Grande" charset="0"/>
                </a:rPr>
                <a:t>Simulation for heat transfer: </a:t>
              </a:r>
              <a:r>
                <a:rPr lang="en-US" sz="2400" dirty="0" smtClean="0">
                  <a:solidFill>
                    <a:schemeClr val="tx1"/>
                  </a:solidFill>
                  <a:latin typeface="Times New Roman" pitchFamily="18" charset="0"/>
                  <a:ea typeface="Lucida Grande" charset="0"/>
                  <a:cs typeface="Times New Roman" pitchFamily="18" charset="0"/>
                  <a:sym typeface="Lucida Grande" charset="0"/>
                </a:rPr>
                <a:t>based on the new design of cardboard PC case. Numerical analysis for heat transfer from CPU and other heat sources will be carried out. </a:t>
              </a:r>
            </a:p>
            <a:p>
              <a:pPr marL="292088" indent="-292088" algn="l">
                <a:lnSpc>
                  <a:spcPct val="80000"/>
                </a:lnSpc>
                <a:spcBef>
                  <a:spcPts val="350"/>
                </a:spcBef>
              </a:pPr>
              <a:endParaRPr lang="en-US" sz="2400" dirty="0" smtClean="0">
                <a:solidFill>
                  <a:schemeClr val="tx1"/>
                </a:solidFill>
                <a:latin typeface="Times New Roman" pitchFamily="18" charset="0"/>
                <a:ea typeface="Lucida Grande" charset="0"/>
                <a:cs typeface="Times New Roman" pitchFamily="18" charset="0"/>
                <a:sym typeface="Lucida Grande" charset="0"/>
              </a:endParaRPr>
            </a:p>
            <a:p>
              <a:pPr marL="292088" indent="-292088" algn="l">
                <a:lnSpc>
                  <a:spcPct val="80000"/>
                </a:lnSpc>
                <a:spcBef>
                  <a:spcPts val="350"/>
                </a:spcBef>
                <a:buFont typeface="Arial" pitchFamily="34" charset="0"/>
                <a:buChar char="•"/>
              </a:pPr>
              <a:r>
                <a:rPr lang="en-US" sz="2400" b="1" dirty="0" smtClean="0">
                  <a:solidFill>
                    <a:schemeClr val="tx1"/>
                  </a:solidFill>
                  <a:latin typeface="Times New Roman" pitchFamily="18" charset="0"/>
                  <a:ea typeface="Lucida Grande" charset="0"/>
                  <a:cs typeface="Times New Roman" pitchFamily="18" charset="0"/>
                  <a:sym typeface="Lucida Grande" charset="0"/>
                </a:rPr>
                <a:t>Prototyping: </a:t>
              </a:r>
              <a:r>
                <a:rPr lang="en-US" sz="2400" dirty="0" smtClean="0">
                  <a:solidFill>
                    <a:schemeClr val="tx1"/>
                  </a:solidFill>
                  <a:latin typeface="Times New Roman" pitchFamily="18" charset="0"/>
                  <a:ea typeface="Lucida Grande" charset="0"/>
                  <a:cs typeface="Times New Roman" pitchFamily="18" charset="0"/>
                  <a:sym typeface="Lucida Grande" charset="0"/>
                </a:rPr>
                <a:t> a cardboard PC case will be created as a prototype and is analyzed by means of a Infrared camera. </a:t>
              </a:r>
              <a:endParaRPr lang="en-US" sz="2400" dirty="0">
                <a:solidFill>
                  <a:schemeClr val="tx1"/>
                </a:solidFill>
                <a:latin typeface="Times New Roman" pitchFamily="18" charset="0"/>
                <a:ea typeface="Lucida Grande" charset="0"/>
                <a:cs typeface="Times New Roman" pitchFamily="18" charset="0"/>
                <a:sym typeface="Lucida Grande" charset="0"/>
              </a:endParaRPr>
            </a:p>
          </p:txBody>
        </p:sp>
      </p:grpSp>
      <p:pic>
        <p:nvPicPr>
          <p:cNvPr id="55" name="Picture 793"/>
          <p:cNvPicPr>
            <a:picLocks noChangeAspect="1" noChangeArrowheads="1"/>
          </p:cNvPicPr>
          <p:nvPr/>
        </p:nvPicPr>
        <p:blipFill>
          <a:blip r:embed="rId3" cstate="print"/>
          <a:srcRect/>
          <a:stretch>
            <a:fillRect/>
          </a:stretch>
        </p:blipFill>
        <p:spPr bwMode="auto">
          <a:xfrm>
            <a:off x="825500" y="1016000"/>
            <a:ext cx="2336800" cy="2963323"/>
          </a:xfrm>
          <a:prstGeom prst="rect">
            <a:avLst/>
          </a:prstGeom>
          <a:noFill/>
          <a:ln w="9525">
            <a:noFill/>
            <a:miter lim="800000"/>
            <a:headEnd/>
            <a:tailEnd/>
          </a:ln>
        </p:spPr>
      </p:pic>
      <p:pic>
        <p:nvPicPr>
          <p:cNvPr id="56" name="Picture 794"/>
          <p:cNvPicPr>
            <a:picLocks noChangeAspect="1" noChangeArrowheads="1"/>
          </p:cNvPicPr>
          <p:nvPr/>
        </p:nvPicPr>
        <p:blipFill>
          <a:blip r:embed="rId4" cstate="print"/>
          <a:srcRect/>
          <a:stretch>
            <a:fillRect/>
          </a:stretch>
        </p:blipFill>
        <p:spPr bwMode="auto">
          <a:xfrm>
            <a:off x="32004000" y="1206500"/>
            <a:ext cx="3921125" cy="1898650"/>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13652500" y="11176000"/>
            <a:ext cx="3746500" cy="2578473"/>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21209000" y="11239501"/>
            <a:ext cx="3302000" cy="2522989"/>
          </a:xfrm>
          <a:prstGeom prst="rect">
            <a:avLst/>
          </a:prstGeom>
          <a:noFill/>
          <a:ln w="9525">
            <a:noFill/>
            <a:miter lim="800000"/>
            <a:headEnd/>
            <a:tailEnd/>
          </a:ln>
        </p:spPr>
      </p:pic>
      <p:pic>
        <p:nvPicPr>
          <p:cNvPr id="5" name="Picture 4"/>
          <p:cNvPicPr>
            <a:picLocks noChangeAspect="1" noChangeArrowheads="1"/>
          </p:cNvPicPr>
          <p:nvPr/>
        </p:nvPicPr>
        <p:blipFill>
          <a:blip r:embed="rId7" cstate="print"/>
          <a:srcRect/>
          <a:stretch>
            <a:fillRect/>
          </a:stretch>
        </p:blipFill>
        <p:spPr bwMode="auto">
          <a:xfrm>
            <a:off x="17716500" y="11303000"/>
            <a:ext cx="3365500" cy="2481682"/>
          </a:xfrm>
          <a:prstGeom prst="rect">
            <a:avLst/>
          </a:prstGeom>
          <a:noFill/>
          <a:ln w="9525">
            <a:noFill/>
            <a:miter lim="800000"/>
            <a:headEnd/>
            <a:tailEnd/>
          </a:ln>
        </p:spPr>
      </p:pic>
      <p:sp>
        <p:nvSpPr>
          <p:cNvPr id="57" name="Rectangle 25"/>
          <p:cNvSpPr>
            <a:spLocks/>
          </p:cNvSpPr>
          <p:nvPr/>
        </p:nvSpPr>
        <p:spPr bwMode="auto">
          <a:xfrm>
            <a:off x="13017500" y="22606000"/>
            <a:ext cx="12255500" cy="4826000"/>
          </a:xfrm>
          <a:prstGeom prst="rect">
            <a:avLst/>
          </a:prstGeom>
          <a:noFill/>
          <a:ln w="9525">
            <a:noFill/>
            <a:miter lim="800000"/>
            <a:headEnd type="none" w="med" len="med"/>
            <a:tailEnd type="none" w="med" len="med"/>
          </a:ln>
        </p:spPr>
        <p:txBody>
          <a:bodyPr lIns="0" tIns="0" rIns="0" bIns="0"/>
          <a:lstStyle/>
          <a:p>
            <a:pPr marL="1085807" lvl="1" indent="-171443" algn="just">
              <a:buClr>
                <a:srgbClr val="000000"/>
              </a:buClr>
              <a:buSzPct val="100000"/>
              <a:buFont typeface="Times New Roman" charset="0"/>
              <a:buChar char="•"/>
            </a:pPr>
            <a:r>
              <a:rPr lang="en-US" sz="2400" dirty="0" smtClean="0">
                <a:solidFill>
                  <a:schemeClr val="tx1"/>
                </a:solidFill>
                <a:latin typeface="Times New Roman" charset="0"/>
                <a:cs typeface="Times New Roman" charset="0"/>
                <a:sym typeface="Times New Roman" charset="0"/>
              </a:rPr>
              <a:t>The heat transfer analysis of two side-wall fans in a three-dimensional desktop computer was investigated The parameters are focused on the inlet Reynolds number and the locations of two fans on one of the side-wall boards. This study shows findings not only set up a numerical heat transfer analysis of desktop computer but also provide a basis for further simulation of the associated heat transfer for more complicated situations</a:t>
            </a:r>
            <a:r>
              <a:rPr lang="en-US" sz="2400" baseline="30000" dirty="0" smtClean="0">
                <a:solidFill>
                  <a:schemeClr val="tx1"/>
                </a:solidFill>
                <a:latin typeface="Times New Roman" charset="0"/>
                <a:cs typeface="Times New Roman" charset="0"/>
                <a:sym typeface="Times New Roman" charset="0"/>
              </a:rPr>
              <a:t>4</a:t>
            </a:r>
            <a:r>
              <a:rPr lang="en-US" sz="2400" dirty="0" smtClean="0">
                <a:solidFill>
                  <a:schemeClr val="tx1"/>
                </a:solidFill>
                <a:latin typeface="Times New Roman" charset="0"/>
                <a:cs typeface="Times New Roman" charset="0"/>
                <a:sym typeface="Times New Roman" charset="0"/>
              </a:rPr>
              <a:t>.</a:t>
            </a:r>
            <a:endParaRPr lang="en-US" sz="30400" dirty="0">
              <a:solidFill>
                <a:schemeClr val="tx1"/>
              </a:solidFill>
              <a:latin typeface="Times New Roman" charset="0"/>
              <a:cs typeface="Times New Roman" charset="0"/>
              <a:sym typeface="Times New Roman" charset="0"/>
            </a:endParaRPr>
          </a:p>
        </p:txBody>
      </p:sp>
      <p:pic>
        <p:nvPicPr>
          <p:cNvPr id="1029" name="Picture 5"/>
          <p:cNvPicPr>
            <a:picLocks noChangeAspect="1" noChangeArrowheads="1"/>
          </p:cNvPicPr>
          <p:nvPr/>
        </p:nvPicPr>
        <p:blipFill>
          <a:blip r:embed="rId8" cstate="print"/>
          <a:srcRect/>
          <a:stretch>
            <a:fillRect/>
          </a:stretch>
        </p:blipFill>
        <p:spPr bwMode="auto">
          <a:xfrm>
            <a:off x="18161000" y="24765000"/>
            <a:ext cx="2931096" cy="1778000"/>
          </a:xfrm>
          <a:prstGeom prst="rect">
            <a:avLst/>
          </a:prstGeom>
          <a:noFill/>
          <a:ln w="9525">
            <a:noFill/>
            <a:miter lim="800000"/>
            <a:headEnd/>
            <a:tailEnd/>
          </a:ln>
        </p:spPr>
      </p:pic>
      <p:pic>
        <p:nvPicPr>
          <p:cNvPr id="6" name="Picture 6"/>
          <p:cNvPicPr>
            <a:picLocks noChangeAspect="1" noChangeArrowheads="1"/>
          </p:cNvPicPr>
          <p:nvPr/>
        </p:nvPicPr>
        <p:blipFill>
          <a:blip r:embed="rId9" cstate="print"/>
          <a:srcRect/>
          <a:stretch>
            <a:fillRect/>
          </a:stretch>
        </p:blipFill>
        <p:spPr bwMode="auto">
          <a:xfrm>
            <a:off x="21526500" y="24765001"/>
            <a:ext cx="2984500" cy="1819649"/>
          </a:xfrm>
          <a:prstGeom prst="rect">
            <a:avLst/>
          </a:prstGeom>
          <a:noFill/>
          <a:ln w="9525">
            <a:noFill/>
            <a:miter lim="800000"/>
            <a:headEnd/>
            <a:tailEnd/>
          </a:ln>
        </p:spPr>
      </p:pic>
      <p:sp>
        <p:nvSpPr>
          <p:cNvPr id="58" name="Rectangle 25"/>
          <p:cNvSpPr>
            <a:spLocks/>
          </p:cNvSpPr>
          <p:nvPr/>
        </p:nvSpPr>
        <p:spPr bwMode="auto">
          <a:xfrm>
            <a:off x="12763500" y="8953500"/>
            <a:ext cx="12065000" cy="2095500"/>
          </a:xfrm>
          <a:prstGeom prst="rect">
            <a:avLst/>
          </a:prstGeom>
          <a:noFill/>
          <a:ln w="9525">
            <a:noFill/>
            <a:miter lim="800000"/>
            <a:headEnd type="none" w="med" len="med"/>
            <a:tailEnd type="none" w="med" len="med"/>
          </a:ln>
        </p:spPr>
        <p:txBody>
          <a:bodyPr lIns="0" tIns="0" rIns="0" bIns="0"/>
          <a:lstStyle/>
          <a:p>
            <a:pPr marL="1085807" lvl="1" indent="-171443" algn="just">
              <a:buClr>
                <a:srgbClr val="000000"/>
              </a:buClr>
              <a:buSzPct val="100000"/>
              <a:buFont typeface="Times New Roman" charset="0"/>
              <a:buChar char="•"/>
            </a:pPr>
            <a:r>
              <a:rPr lang="en-US" sz="2400" dirty="0" smtClean="0">
                <a:solidFill>
                  <a:schemeClr val="tx1"/>
                </a:solidFill>
                <a:latin typeface="Times New Roman" charset="0"/>
                <a:cs typeface="Times New Roman" charset="0"/>
                <a:sym typeface="Times New Roman" charset="0"/>
              </a:rPr>
              <a:t>A low-noise CPU cooler was proposed in 2012 that provides a more efficient heat dissipation capacity from the CPU to a finned </a:t>
            </a:r>
            <a:r>
              <a:rPr lang="en-US" sz="2400" dirty="0" err="1" smtClean="0">
                <a:solidFill>
                  <a:schemeClr val="tx1"/>
                </a:solidFill>
                <a:latin typeface="Times New Roman" charset="0"/>
                <a:cs typeface="Times New Roman" charset="0"/>
                <a:sym typeface="Times New Roman" charset="0"/>
              </a:rPr>
              <a:t>heatsink</a:t>
            </a:r>
            <a:r>
              <a:rPr lang="en-US" sz="2400" dirty="0" smtClean="0">
                <a:solidFill>
                  <a:schemeClr val="tx1"/>
                </a:solidFill>
                <a:latin typeface="Times New Roman" charset="0"/>
                <a:cs typeface="Times New Roman" charset="0"/>
                <a:sym typeface="Times New Roman" charset="0"/>
              </a:rPr>
              <a:t> without adding more heat pipes at a </a:t>
            </a:r>
            <a:r>
              <a:rPr lang="en-US" sz="2400" dirty="0" err="1" smtClean="0">
                <a:solidFill>
                  <a:schemeClr val="tx1"/>
                </a:solidFill>
                <a:latin typeface="Times New Roman" charset="0"/>
                <a:cs typeface="Times New Roman" charset="0"/>
                <a:sym typeface="Times New Roman" charset="0"/>
              </a:rPr>
              <a:t>lownoise</a:t>
            </a:r>
            <a:r>
              <a:rPr lang="en-US" sz="2400" dirty="0" smtClean="0">
                <a:solidFill>
                  <a:schemeClr val="tx1"/>
                </a:solidFill>
                <a:latin typeface="Times New Roman" charset="0"/>
                <a:cs typeface="Times New Roman" charset="0"/>
                <a:sym typeface="Times New Roman" charset="0"/>
              </a:rPr>
              <a:t> level of a small fan under the confined space constraints of a computer chassis. Computational fluid dynamics (CFD) simulations were used to search for a proper cooling design</a:t>
            </a:r>
            <a:r>
              <a:rPr lang="en-US" sz="2400" baseline="30000" dirty="0" smtClean="0">
                <a:solidFill>
                  <a:schemeClr val="tx1"/>
                </a:solidFill>
                <a:latin typeface="Times New Roman" charset="0"/>
                <a:cs typeface="Times New Roman" charset="0"/>
                <a:sym typeface="Times New Roman" charset="0"/>
              </a:rPr>
              <a:t>2</a:t>
            </a:r>
            <a:r>
              <a:rPr lang="en-US" sz="2400" dirty="0" smtClean="0">
                <a:solidFill>
                  <a:schemeClr val="tx1"/>
                </a:solidFill>
                <a:latin typeface="Times New Roman" charset="0"/>
                <a:cs typeface="Times New Roman" charset="0"/>
                <a:sym typeface="Times New Roman" charset="0"/>
              </a:rPr>
              <a:t>. </a:t>
            </a:r>
            <a:endParaRPr lang="en-US" sz="8000" dirty="0">
              <a:solidFill>
                <a:schemeClr val="tx1"/>
              </a:solidFill>
              <a:latin typeface="Times New Roman" charset="0"/>
              <a:cs typeface="Times New Roman" charset="0"/>
              <a:sym typeface="Times New Roman" charset="0"/>
            </a:endParaRPr>
          </a:p>
        </p:txBody>
      </p:sp>
      <p:pic>
        <p:nvPicPr>
          <p:cNvPr id="7" name="Picture 7"/>
          <p:cNvPicPr>
            <a:picLocks noChangeAspect="1" noChangeArrowheads="1"/>
          </p:cNvPicPr>
          <p:nvPr/>
        </p:nvPicPr>
        <p:blipFill>
          <a:blip r:embed="rId10" cstate="print"/>
          <a:srcRect/>
          <a:stretch>
            <a:fillRect/>
          </a:stretch>
        </p:blipFill>
        <p:spPr bwMode="auto">
          <a:xfrm>
            <a:off x="14859001" y="18415000"/>
            <a:ext cx="2096634" cy="2730500"/>
          </a:xfrm>
          <a:prstGeom prst="rect">
            <a:avLst/>
          </a:prstGeom>
          <a:noFill/>
          <a:ln w="9525">
            <a:noFill/>
            <a:miter lim="800000"/>
            <a:headEnd/>
            <a:tailEnd/>
          </a:ln>
        </p:spPr>
      </p:pic>
      <p:pic>
        <p:nvPicPr>
          <p:cNvPr id="8" name="Picture 8"/>
          <p:cNvPicPr>
            <a:picLocks noChangeAspect="1" noChangeArrowheads="1"/>
          </p:cNvPicPr>
          <p:nvPr/>
        </p:nvPicPr>
        <p:blipFill>
          <a:blip r:embed="rId11" cstate="print"/>
          <a:srcRect/>
          <a:stretch>
            <a:fillRect/>
          </a:stretch>
        </p:blipFill>
        <p:spPr bwMode="auto">
          <a:xfrm>
            <a:off x="18224500" y="18478500"/>
            <a:ext cx="2138081" cy="2794000"/>
          </a:xfrm>
          <a:prstGeom prst="rect">
            <a:avLst/>
          </a:prstGeom>
          <a:noFill/>
          <a:ln w="9525">
            <a:noFill/>
            <a:miter lim="800000"/>
            <a:headEnd/>
            <a:tailEnd/>
          </a:ln>
        </p:spPr>
      </p:pic>
      <p:pic>
        <p:nvPicPr>
          <p:cNvPr id="1033" name="Picture 9"/>
          <p:cNvPicPr>
            <a:picLocks noChangeAspect="1" noChangeArrowheads="1"/>
          </p:cNvPicPr>
          <p:nvPr/>
        </p:nvPicPr>
        <p:blipFill>
          <a:blip r:embed="rId12" cstate="print"/>
          <a:srcRect l="1587" t="4964" r="1587" b="2112"/>
          <a:stretch>
            <a:fillRect/>
          </a:stretch>
        </p:blipFill>
        <p:spPr bwMode="auto">
          <a:xfrm>
            <a:off x="20828000" y="18478500"/>
            <a:ext cx="3873500" cy="2794000"/>
          </a:xfrm>
          <a:prstGeom prst="rect">
            <a:avLst/>
          </a:prstGeom>
          <a:noFill/>
          <a:ln w="9525">
            <a:noFill/>
            <a:miter lim="800000"/>
            <a:headEnd/>
            <a:tailEnd/>
          </a:ln>
        </p:spPr>
      </p:pic>
      <p:pic>
        <p:nvPicPr>
          <p:cNvPr id="1035" name="Picture 11"/>
          <p:cNvPicPr>
            <a:picLocks noChangeAspect="1" noChangeArrowheads="1"/>
          </p:cNvPicPr>
          <p:nvPr/>
        </p:nvPicPr>
        <p:blipFill>
          <a:blip r:embed="rId13" cstate="print"/>
          <a:srcRect t="7353" r="1887" b="36029"/>
          <a:stretch>
            <a:fillRect/>
          </a:stretch>
        </p:blipFill>
        <p:spPr bwMode="auto">
          <a:xfrm>
            <a:off x="27686000" y="8699501"/>
            <a:ext cx="6731000" cy="4983529"/>
          </a:xfrm>
          <a:prstGeom prst="rect">
            <a:avLst/>
          </a:prstGeom>
          <a:noFill/>
          <a:ln w="9525">
            <a:noFill/>
            <a:miter lim="800000"/>
            <a:headEnd/>
            <a:tailEnd/>
          </a:ln>
        </p:spPr>
      </p:pic>
      <p:pic>
        <p:nvPicPr>
          <p:cNvPr id="1037" name="Picture 13"/>
          <p:cNvPicPr>
            <a:picLocks noChangeAspect="1" noChangeArrowheads="1"/>
          </p:cNvPicPr>
          <p:nvPr/>
        </p:nvPicPr>
        <p:blipFill>
          <a:blip r:embed="rId14" cstate="print"/>
          <a:srcRect l="34488" t="15581" r="19529" b="36047"/>
          <a:stretch>
            <a:fillRect/>
          </a:stretch>
        </p:blipFill>
        <p:spPr bwMode="auto">
          <a:xfrm>
            <a:off x="14287500" y="24638000"/>
            <a:ext cx="3750163" cy="2349500"/>
          </a:xfrm>
          <a:prstGeom prst="rect">
            <a:avLst/>
          </a:prstGeom>
          <a:noFill/>
          <a:ln w="9525">
            <a:noFill/>
            <a:miter lim="800000"/>
            <a:headEnd/>
            <a:tailEnd/>
          </a:ln>
        </p:spPr>
      </p:pic>
      <p:sp>
        <p:nvSpPr>
          <p:cNvPr id="63" name="Rectangle 9"/>
          <p:cNvSpPr>
            <a:spLocks/>
          </p:cNvSpPr>
          <p:nvPr/>
        </p:nvSpPr>
        <p:spPr bwMode="auto">
          <a:xfrm>
            <a:off x="25869900" y="7277100"/>
            <a:ext cx="10706100" cy="914400"/>
          </a:xfrm>
          <a:prstGeom prst="rect">
            <a:avLst/>
          </a:prstGeom>
          <a:noFill/>
          <a:ln w="9525">
            <a:noFill/>
            <a:miter lim="800000"/>
            <a:headEnd type="none" w="med" len="med"/>
            <a:tailEnd type="none" w="med" len="med"/>
          </a:ln>
        </p:spPr>
        <p:txBody>
          <a:bodyPr lIns="38098" tIns="38098" rIns="38098" bIns="38098" anchor="ctr"/>
          <a:lstStyle/>
          <a:p>
            <a:r>
              <a:rPr lang="en-US" sz="6000" dirty="0" smtClean="0">
                <a:solidFill>
                  <a:srgbClr val="00B0F0"/>
                </a:solidFill>
                <a:latin typeface="Times New Roman Bold" charset="0"/>
                <a:cs typeface="Times New Roman Bold" charset="0"/>
                <a:sym typeface="Times New Roman Bold" charset="0"/>
              </a:rPr>
              <a:t>Cardboard PC Case Design</a:t>
            </a:r>
            <a:endParaRPr lang="en-US" sz="6000" dirty="0">
              <a:solidFill>
                <a:srgbClr val="00B0F0"/>
              </a:solidFill>
              <a:latin typeface="Times New Roman Bold" charset="0"/>
              <a:cs typeface="Times New Roman Bold" charset="0"/>
              <a:sym typeface="Times New Roman Bold" charset="0"/>
            </a:endParaRPr>
          </a:p>
        </p:txBody>
      </p:sp>
      <p:sp>
        <p:nvSpPr>
          <p:cNvPr id="64" name="Rectangle 63"/>
          <p:cNvSpPr/>
          <p:nvPr/>
        </p:nvSpPr>
        <p:spPr>
          <a:xfrm>
            <a:off x="825500" y="20764500"/>
            <a:ext cx="10858500" cy="310342"/>
          </a:xfrm>
          <a:prstGeom prst="rect">
            <a:avLst/>
          </a:prstGeom>
          <a:solidFill>
            <a:schemeClr val="bg1"/>
          </a:solidFill>
        </p:spPr>
        <p:txBody>
          <a:bodyPr wrap="square" lIns="91436" tIns="45718" rIns="91436" bIns="45718">
            <a:spAutoFit/>
          </a:bodyPr>
          <a:lstStyle/>
          <a:p>
            <a:r>
              <a:rPr lang="en-US" sz="1400" b="1" dirty="0" smtClean="0"/>
              <a:t>Figure 1: Seven treatment scenarios of desktop computers by combining different options in each treatment stage</a:t>
            </a:r>
            <a:r>
              <a:rPr lang="en-US" sz="1400" b="1" baseline="30000" dirty="0" smtClean="0"/>
              <a:t>1</a:t>
            </a:r>
          </a:p>
        </p:txBody>
      </p:sp>
      <p:sp>
        <p:nvSpPr>
          <p:cNvPr id="65" name="Rectangle 64"/>
          <p:cNvSpPr/>
          <p:nvPr/>
        </p:nvSpPr>
        <p:spPr>
          <a:xfrm>
            <a:off x="26987500" y="23851731"/>
            <a:ext cx="8763000" cy="2339098"/>
          </a:xfrm>
          <a:prstGeom prst="rect">
            <a:avLst/>
          </a:prstGeom>
        </p:spPr>
        <p:txBody>
          <a:bodyPr wrap="square" lIns="91436" tIns="45718" rIns="91436" bIns="45718">
            <a:spAutoFit/>
          </a:bodyPr>
          <a:lstStyle/>
          <a:p>
            <a:pPr algn="l"/>
            <a:r>
              <a:rPr lang="en-US" sz="1200" dirty="0" smtClean="0">
                <a:solidFill>
                  <a:schemeClr val="tx1"/>
                </a:solidFill>
              </a:rPr>
              <a:t>[1]</a:t>
            </a:r>
            <a:r>
              <a:rPr lang="en-US" sz="1200" dirty="0" smtClean="0"/>
              <a:t> F. Wang et.al, “The Best-of-2-worlds philosophy: developing local dismantling and global infrastructure network for sustainable e-waste treatment in emerging economies’” Waste Management 32 (2012) 2134-2146</a:t>
            </a:r>
          </a:p>
          <a:p>
            <a:pPr algn="l"/>
            <a:endParaRPr lang="en-US" sz="1200" dirty="0" smtClean="0"/>
          </a:p>
          <a:p>
            <a:pPr algn="l"/>
            <a:r>
              <a:rPr lang="en-US" sz="1200" dirty="0" smtClean="0">
                <a:solidFill>
                  <a:schemeClr val="tx1"/>
                </a:solidFill>
              </a:rPr>
              <a:t>[2]</a:t>
            </a:r>
            <a:r>
              <a:rPr lang="en-US" sz="1200" dirty="0" smtClean="0"/>
              <a:t> J. </a:t>
            </a:r>
            <a:r>
              <a:rPr lang="en-US" sz="1200" dirty="0" err="1" smtClean="0"/>
              <a:t>Choi</a:t>
            </a:r>
            <a:r>
              <a:rPr lang="en-US" sz="1200" dirty="0" smtClean="0"/>
              <a:t> et al. “A new CPU cooler design based on an active cooling </a:t>
            </a:r>
            <a:r>
              <a:rPr lang="en-US" sz="1200" dirty="0" err="1" smtClean="0"/>
              <a:t>heatshink</a:t>
            </a:r>
            <a:r>
              <a:rPr lang="en-US" sz="1200" dirty="0" smtClean="0"/>
              <a:t> combined with heat pipes” Applied Thermal Engineering 44 (2012) 50-56</a:t>
            </a:r>
          </a:p>
          <a:p>
            <a:pPr algn="l"/>
            <a:endParaRPr lang="en-US" sz="1200" dirty="0" smtClean="0">
              <a:solidFill>
                <a:schemeClr val="tx1"/>
              </a:solidFill>
            </a:endParaRPr>
          </a:p>
          <a:p>
            <a:pPr algn="l"/>
            <a:r>
              <a:rPr lang="en-US" sz="1200" dirty="0" smtClean="0">
                <a:solidFill>
                  <a:schemeClr val="tx1"/>
                </a:solidFill>
              </a:rPr>
              <a:t>[3] M.H.A. </a:t>
            </a:r>
            <a:r>
              <a:rPr lang="en-US" sz="1200" dirty="0" err="1" smtClean="0">
                <a:solidFill>
                  <a:schemeClr val="tx1"/>
                </a:solidFill>
              </a:rPr>
              <a:t>Elnaggar</a:t>
            </a:r>
            <a:r>
              <a:rPr lang="en-US" sz="1200" dirty="0" smtClean="0">
                <a:solidFill>
                  <a:schemeClr val="tx1"/>
                </a:solidFill>
              </a:rPr>
              <a:t> et al. “Experimental analyses and FEM simulation of finned U-shape multi heat pipe for desktop PC cooling</a:t>
            </a:r>
          </a:p>
          <a:p>
            <a:pPr algn="l"/>
            <a:endParaRPr lang="en-US" sz="1200" dirty="0" smtClean="0">
              <a:solidFill>
                <a:schemeClr val="tx1"/>
              </a:solidFill>
            </a:endParaRPr>
          </a:p>
          <a:p>
            <a:pPr algn="l"/>
            <a:r>
              <a:rPr lang="en-US" sz="1200" dirty="0" smtClean="0">
                <a:solidFill>
                  <a:schemeClr val="tx1"/>
                </a:solidFill>
              </a:rPr>
              <a:t>[4] J. S. Chiang et el. “Numerical simulation of heat transfer in a desktop computer with heat-generating components,”. International Communications in heat and mass transfer 32 (2005) 184-191</a:t>
            </a:r>
            <a:endParaRPr lang="en-US" sz="1200" dirty="0" smtClean="0"/>
          </a:p>
          <a:p>
            <a:pPr algn="l"/>
            <a:endParaRPr lang="en-US" sz="1200" dirty="0" smtClean="0">
              <a:solidFill>
                <a:schemeClr val="tx1"/>
              </a:solidFill>
            </a:endParaRPr>
          </a:p>
          <a:p>
            <a:pPr algn="l"/>
            <a:endParaRPr lang="en-US" sz="1200" dirty="0">
              <a:solidFill>
                <a:schemeClr val="tx1"/>
              </a:solidFill>
            </a:endParaRPr>
          </a:p>
        </p:txBody>
      </p:sp>
      <p:sp>
        <p:nvSpPr>
          <p:cNvPr id="66" name="Rectangle 30"/>
          <p:cNvSpPr>
            <a:spLocks/>
          </p:cNvSpPr>
          <p:nvPr/>
        </p:nvSpPr>
        <p:spPr bwMode="auto">
          <a:xfrm>
            <a:off x="15684500" y="22034500"/>
            <a:ext cx="8064500" cy="508000"/>
          </a:xfrm>
          <a:prstGeom prst="rect">
            <a:avLst/>
          </a:prstGeom>
          <a:noFill/>
          <a:ln w="9525">
            <a:noFill/>
            <a:miter lim="800000"/>
            <a:headEnd type="none" w="med" len="med"/>
            <a:tailEnd type="none" w="med" len="med"/>
          </a:ln>
        </p:spPr>
        <p:txBody>
          <a:bodyPr lIns="0" tIns="0" rIns="0" bIns="0" anchor="ctr"/>
          <a:lstStyle/>
          <a:p>
            <a:pPr marL="342886" indent="-342886">
              <a:spcBef>
                <a:spcPts val="663"/>
              </a:spcBef>
            </a:pPr>
            <a:r>
              <a:rPr lang="en-US" sz="2800" dirty="0" smtClean="0">
                <a:solidFill>
                  <a:schemeClr val="tx1"/>
                </a:solidFill>
                <a:latin typeface="Times New Roman Bold" charset="0"/>
                <a:cs typeface="Times New Roman Bold" charset="0"/>
                <a:sym typeface="Times New Roman Bold" charset="0"/>
              </a:rPr>
              <a:t>CFD Simulation of components in a PC case</a:t>
            </a:r>
            <a:endParaRPr lang="en-US" sz="2800" dirty="0">
              <a:solidFill>
                <a:schemeClr val="tx1"/>
              </a:solidFill>
              <a:latin typeface="Times New Roman Bold" charset="0"/>
              <a:cs typeface="Times New Roman Bold" charset="0"/>
              <a:sym typeface="Times New Roman Bold" charset="0"/>
            </a:endParaRPr>
          </a:p>
        </p:txBody>
      </p:sp>
      <p:sp>
        <p:nvSpPr>
          <p:cNvPr id="67" name="Rectangle 9"/>
          <p:cNvSpPr>
            <a:spLocks/>
          </p:cNvSpPr>
          <p:nvPr/>
        </p:nvSpPr>
        <p:spPr bwMode="auto">
          <a:xfrm>
            <a:off x="25869900" y="22860000"/>
            <a:ext cx="10706100" cy="914400"/>
          </a:xfrm>
          <a:prstGeom prst="rect">
            <a:avLst/>
          </a:prstGeom>
          <a:noFill/>
          <a:ln w="9525">
            <a:noFill/>
            <a:miter lim="800000"/>
            <a:headEnd type="none" w="med" len="med"/>
            <a:tailEnd type="none" w="med" len="med"/>
          </a:ln>
        </p:spPr>
        <p:txBody>
          <a:bodyPr lIns="38098" tIns="38098" rIns="38098" bIns="38098" anchor="ctr"/>
          <a:lstStyle/>
          <a:p>
            <a:r>
              <a:rPr lang="en-US" sz="6000" dirty="0" smtClean="0">
                <a:solidFill>
                  <a:srgbClr val="00B0F0"/>
                </a:solidFill>
                <a:latin typeface="Times New Roman Bold" charset="0"/>
                <a:cs typeface="Times New Roman Bold" charset="0"/>
                <a:sym typeface="Times New Roman Bold" charset="0"/>
              </a:rPr>
              <a:t>References</a:t>
            </a:r>
            <a:endParaRPr lang="en-US" sz="6000" dirty="0">
              <a:solidFill>
                <a:srgbClr val="00B0F0"/>
              </a:solidFill>
              <a:latin typeface="Times New Roman Bold" charset="0"/>
              <a:cs typeface="Times New Roman Bold" charset="0"/>
              <a:sym typeface="Times New Roman Bold" charset="0"/>
            </a:endParaRPr>
          </a:p>
        </p:txBody>
      </p:sp>
      <p:pic>
        <p:nvPicPr>
          <p:cNvPr id="1039" name="Picture 15" descr="http://openlab.citytech.cuny.edu/envdesign/files/2012/08/SHL-R.jpg"/>
          <p:cNvPicPr>
            <a:picLocks noChangeAspect="1" noChangeArrowheads="1"/>
          </p:cNvPicPr>
          <p:nvPr/>
        </p:nvPicPr>
        <p:blipFill>
          <a:blip r:embed="rId15" cstate="print"/>
          <a:srcRect l="26400" t="27414" r="29644" b="25066"/>
          <a:stretch>
            <a:fillRect/>
          </a:stretch>
        </p:blipFill>
        <p:spPr bwMode="auto">
          <a:xfrm>
            <a:off x="31623001" y="20447000"/>
            <a:ext cx="1527174" cy="1238250"/>
          </a:xfrm>
          <a:prstGeom prst="rect">
            <a:avLst/>
          </a:prstGeom>
          <a:noFill/>
        </p:spPr>
      </p:pic>
      <p:pic>
        <p:nvPicPr>
          <p:cNvPr id="1041" name="Picture 17" descr="http://openlab.citytech.cuny.edu/envdesign/files/2012/08/SHL-IR.jpg"/>
          <p:cNvPicPr>
            <a:picLocks noChangeAspect="1" noChangeArrowheads="1"/>
          </p:cNvPicPr>
          <p:nvPr/>
        </p:nvPicPr>
        <p:blipFill>
          <a:blip r:embed="rId16" cstate="print"/>
          <a:srcRect/>
          <a:stretch>
            <a:fillRect/>
          </a:stretch>
        </p:blipFill>
        <p:spPr bwMode="auto">
          <a:xfrm>
            <a:off x="33274000" y="20447000"/>
            <a:ext cx="1651000" cy="1238251"/>
          </a:xfrm>
          <a:prstGeom prst="rect">
            <a:avLst/>
          </a:prstGeom>
          <a:noFill/>
        </p:spPr>
      </p:pic>
      <p:pic>
        <p:nvPicPr>
          <p:cNvPr id="1043" name="Picture 19" descr="http://openlab.citytech.cuny.edu/envdesign/files/2012/08/SHL-IN.jpg"/>
          <p:cNvPicPr>
            <a:picLocks noChangeAspect="1" noChangeArrowheads="1"/>
          </p:cNvPicPr>
          <p:nvPr/>
        </p:nvPicPr>
        <p:blipFill>
          <a:blip r:embed="rId17" cstate="print"/>
          <a:srcRect l="28090" t="28464" r="31296" b="29881"/>
          <a:stretch>
            <a:fillRect/>
          </a:stretch>
        </p:blipFill>
        <p:spPr bwMode="auto">
          <a:xfrm>
            <a:off x="27622500" y="20447000"/>
            <a:ext cx="1609725" cy="1238250"/>
          </a:xfrm>
          <a:prstGeom prst="rect">
            <a:avLst/>
          </a:prstGeom>
          <a:noFill/>
        </p:spPr>
      </p:pic>
      <p:pic>
        <p:nvPicPr>
          <p:cNvPr id="1045" name="Picture 21" descr="http://openlab.citytech.cuny.edu/envdesign/files/2012/08/SHL-IIN.jpg"/>
          <p:cNvPicPr>
            <a:picLocks noChangeAspect="1" noChangeArrowheads="1"/>
          </p:cNvPicPr>
          <p:nvPr/>
        </p:nvPicPr>
        <p:blipFill>
          <a:blip r:embed="rId18" cstate="print"/>
          <a:srcRect/>
          <a:stretch>
            <a:fillRect/>
          </a:stretch>
        </p:blipFill>
        <p:spPr bwMode="auto">
          <a:xfrm>
            <a:off x="29400500" y="20447000"/>
            <a:ext cx="1651000" cy="1238251"/>
          </a:xfrm>
          <a:prstGeom prst="rect">
            <a:avLst/>
          </a:prstGeom>
          <a:noFill/>
        </p:spPr>
      </p:pic>
      <p:sp>
        <p:nvSpPr>
          <p:cNvPr id="73" name="Rectangle 72"/>
          <p:cNvSpPr/>
          <p:nvPr/>
        </p:nvSpPr>
        <p:spPr>
          <a:xfrm>
            <a:off x="26352500" y="21844000"/>
            <a:ext cx="9461500" cy="310342"/>
          </a:xfrm>
          <a:prstGeom prst="rect">
            <a:avLst/>
          </a:prstGeom>
          <a:solidFill>
            <a:schemeClr val="bg1"/>
          </a:solidFill>
        </p:spPr>
        <p:txBody>
          <a:bodyPr wrap="square" lIns="91436" tIns="45718" rIns="91436" bIns="45718">
            <a:spAutoFit/>
          </a:bodyPr>
          <a:lstStyle/>
          <a:p>
            <a:r>
              <a:rPr lang="en-US" sz="1400" b="1" dirty="0" smtClean="0"/>
              <a:t>Figure 6: Thermal image of a regular PC case using an infrared camera (FLIR E40)</a:t>
            </a:r>
            <a:endParaRPr lang="en-US" sz="1400" b="1" baseline="30000" dirty="0" smtClean="0"/>
          </a:p>
        </p:txBody>
      </p:sp>
      <p:sp>
        <p:nvSpPr>
          <p:cNvPr id="74" name="Rectangle 73"/>
          <p:cNvSpPr/>
          <p:nvPr/>
        </p:nvSpPr>
        <p:spPr>
          <a:xfrm>
            <a:off x="27622500" y="13843000"/>
            <a:ext cx="7175500" cy="310342"/>
          </a:xfrm>
          <a:prstGeom prst="rect">
            <a:avLst/>
          </a:prstGeom>
          <a:solidFill>
            <a:schemeClr val="bg1"/>
          </a:solidFill>
        </p:spPr>
        <p:txBody>
          <a:bodyPr wrap="square" lIns="91436" tIns="45718" rIns="91436" bIns="45718">
            <a:spAutoFit/>
          </a:bodyPr>
          <a:lstStyle/>
          <a:p>
            <a:r>
              <a:rPr lang="en-US" sz="1400" b="1" dirty="0" smtClean="0"/>
              <a:t>Figure 5: Tentative design of cardboard PC </a:t>
            </a:r>
            <a:endParaRPr lang="en-US" sz="1400" b="1" baseline="30000" dirty="0" smtClean="0"/>
          </a:p>
        </p:txBody>
      </p:sp>
      <p:sp>
        <p:nvSpPr>
          <p:cNvPr id="75" name="Rectangle 74"/>
          <p:cNvSpPr/>
          <p:nvPr/>
        </p:nvSpPr>
        <p:spPr>
          <a:xfrm>
            <a:off x="14033500" y="21272500"/>
            <a:ext cx="11366500" cy="307773"/>
          </a:xfrm>
          <a:prstGeom prst="rect">
            <a:avLst/>
          </a:prstGeom>
        </p:spPr>
        <p:txBody>
          <a:bodyPr wrap="square" lIns="91436" tIns="45718" rIns="91436" bIns="45718">
            <a:spAutoFit/>
          </a:bodyPr>
          <a:lstStyle/>
          <a:p>
            <a:r>
              <a:rPr lang="en-US" sz="1400" b="1" dirty="0" smtClean="0"/>
              <a:t>Figure 3: schematic diagram of cooler (left),  meshed simulation model (center), calculated temperature distribution (right)</a:t>
            </a:r>
            <a:r>
              <a:rPr lang="en-US" sz="1500" baseline="30000" dirty="0" smtClean="0">
                <a:solidFill>
                  <a:schemeClr val="tx1"/>
                </a:solidFill>
                <a:latin typeface="Times New Roman" charset="0"/>
                <a:cs typeface="Times New Roman" charset="0"/>
                <a:sym typeface="Times New Roman" charset="0"/>
              </a:rPr>
              <a:t> 3</a:t>
            </a:r>
            <a:r>
              <a:rPr lang="en-US" sz="1400" b="1" dirty="0" smtClean="0"/>
              <a:t>  </a:t>
            </a:r>
          </a:p>
        </p:txBody>
      </p:sp>
      <p:sp>
        <p:nvSpPr>
          <p:cNvPr id="76" name="Rectangle 75"/>
          <p:cNvSpPr/>
          <p:nvPr/>
        </p:nvSpPr>
        <p:spPr>
          <a:xfrm>
            <a:off x="13906500" y="26606500"/>
            <a:ext cx="11366500" cy="307773"/>
          </a:xfrm>
          <a:prstGeom prst="rect">
            <a:avLst/>
          </a:prstGeom>
          <a:solidFill>
            <a:schemeClr val="bg1"/>
          </a:solidFill>
        </p:spPr>
        <p:txBody>
          <a:bodyPr wrap="square" lIns="91436" tIns="45718" rIns="91436" bIns="45718">
            <a:spAutoFit/>
          </a:bodyPr>
          <a:lstStyle/>
          <a:p>
            <a:r>
              <a:rPr lang="en-US" sz="1400" b="1" dirty="0" smtClean="0"/>
              <a:t>Figure 4: schematic diagram of PC case (left), calculated temperature distribution (center), calculated velocity distribution (right)</a:t>
            </a:r>
            <a:r>
              <a:rPr lang="en-US" sz="1500" baseline="30000" dirty="0" smtClean="0">
                <a:solidFill>
                  <a:schemeClr val="tx1"/>
                </a:solidFill>
                <a:latin typeface="Times New Roman" charset="0"/>
                <a:cs typeface="Times New Roman" charset="0"/>
                <a:sym typeface="Times New Roman" charset="0"/>
              </a:rPr>
              <a:t> 3</a:t>
            </a:r>
            <a:r>
              <a:rPr lang="en-US" sz="1400" b="1" dirty="0" smtClean="0"/>
              <a:t>  </a:t>
            </a:r>
          </a:p>
        </p:txBody>
      </p:sp>
      <p:sp>
        <p:nvSpPr>
          <p:cNvPr id="77" name="Rectangle 76"/>
          <p:cNvSpPr/>
          <p:nvPr/>
        </p:nvSpPr>
        <p:spPr>
          <a:xfrm>
            <a:off x="30607000" y="8255000"/>
            <a:ext cx="1587500" cy="307773"/>
          </a:xfrm>
          <a:prstGeom prst="rect">
            <a:avLst/>
          </a:prstGeom>
          <a:noFill/>
        </p:spPr>
        <p:txBody>
          <a:bodyPr wrap="square" lIns="91436" tIns="45718" rIns="91436" bIns="45718">
            <a:spAutoFit/>
          </a:bodyPr>
          <a:lstStyle/>
          <a:p>
            <a:r>
              <a:rPr lang="en-US" sz="1400" dirty="0" smtClean="0"/>
              <a:t>Fans</a:t>
            </a:r>
            <a:endParaRPr lang="en-US" sz="1400" baseline="30000" dirty="0" smtClean="0"/>
          </a:p>
        </p:txBody>
      </p:sp>
      <p:cxnSp>
        <p:nvCxnSpPr>
          <p:cNvPr id="79" name="Straight Arrow Connector 78"/>
          <p:cNvCxnSpPr/>
          <p:nvPr/>
        </p:nvCxnSpPr>
        <p:spPr bwMode="auto">
          <a:xfrm flipH="1">
            <a:off x="30734000" y="8572500"/>
            <a:ext cx="381000" cy="3810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81" name="Straight Arrow Connector 80"/>
          <p:cNvCxnSpPr/>
          <p:nvPr/>
        </p:nvCxnSpPr>
        <p:spPr bwMode="auto">
          <a:xfrm flipH="1">
            <a:off x="29464000" y="8445500"/>
            <a:ext cx="1651000" cy="13335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85" name="Rectangle 84"/>
          <p:cNvSpPr/>
          <p:nvPr/>
        </p:nvSpPr>
        <p:spPr>
          <a:xfrm>
            <a:off x="33718500" y="10604500"/>
            <a:ext cx="1587500" cy="310342"/>
          </a:xfrm>
          <a:prstGeom prst="rect">
            <a:avLst/>
          </a:prstGeom>
          <a:noFill/>
        </p:spPr>
        <p:txBody>
          <a:bodyPr wrap="square" lIns="91436" tIns="45718" rIns="91436" bIns="45718">
            <a:spAutoFit/>
          </a:bodyPr>
          <a:lstStyle/>
          <a:p>
            <a:r>
              <a:rPr lang="en-US" sz="1400" dirty="0" smtClean="0"/>
              <a:t>Motherboard</a:t>
            </a:r>
            <a:endParaRPr lang="en-US" sz="1400" baseline="30000" dirty="0" smtClean="0"/>
          </a:p>
        </p:txBody>
      </p:sp>
      <p:cxnSp>
        <p:nvCxnSpPr>
          <p:cNvPr id="86" name="Straight Arrow Connector 85"/>
          <p:cNvCxnSpPr/>
          <p:nvPr/>
        </p:nvCxnSpPr>
        <p:spPr bwMode="auto">
          <a:xfrm flipH="1" flipV="1">
            <a:off x="32956500" y="10350500"/>
            <a:ext cx="1016000" cy="3810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91" name="Straight Arrow Connector 90"/>
          <p:cNvCxnSpPr/>
          <p:nvPr/>
        </p:nvCxnSpPr>
        <p:spPr bwMode="auto">
          <a:xfrm flipH="1">
            <a:off x="33591500" y="8763000"/>
            <a:ext cx="381000" cy="3810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92" name="Rectangle 91"/>
          <p:cNvSpPr/>
          <p:nvPr/>
        </p:nvSpPr>
        <p:spPr>
          <a:xfrm>
            <a:off x="34036000" y="8509000"/>
            <a:ext cx="1778000" cy="523216"/>
          </a:xfrm>
          <a:prstGeom prst="rect">
            <a:avLst/>
          </a:prstGeom>
          <a:noFill/>
        </p:spPr>
        <p:txBody>
          <a:bodyPr wrap="square" lIns="91436" tIns="45718" rIns="91436" bIns="45718">
            <a:spAutoFit/>
          </a:bodyPr>
          <a:lstStyle/>
          <a:p>
            <a:pPr algn="l"/>
            <a:r>
              <a:rPr lang="en-US" sz="1400" dirty="0" smtClean="0"/>
              <a:t>HDD and </a:t>
            </a:r>
            <a:br>
              <a:rPr lang="en-US" sz="1400" dirty="0" smtClean="0"/>
            </a:br>
            <a:r>
              <a:rPr lang="en-US" sz="1400" dirty="0" smtClean="0"/>
              <a:t>DVD/</a:t>
            </a:r>
            <a:r>
              <a:rPr lang="en-US" sz="1400" dirty="0" err="1" smtClean="0"/>
              <a:t>Blu</a:t>
            </a:r>
            <a:r>
              <a:rPr lang="en-US" sz="1400" dirty="0" smtClean="0"/>
              <a:t>-ray Drive</a:t>
            </a:r>
            <a:endParaRPr lang="en-US" sz="1400" baseline="30000" dirty="0" smtClean="0"/>
          </a:p>
        </p:txBody>
      </p:sp>
      <p:cxnSp>
        <p:nvCxnSpPr>
          <p:cNvPr id="93" name="Straight Arrow Connector 92"/>
          <p:cNvCxnSpPr/>
          <p:nvPr/>
        </p:nvCxnSpPr>
        <p:spPr bwMode="auto">
          <a:xfrm flipH="1">
            <a:off x="33909000" y="9017000"/>
            <a:ext cx="381000" cy="3810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94" name="Rectangle 93"/>
          <p:cNvSpPr/>
          <p:nvPr/>
        </p:nvSpPr>
        <p:spPr>
          <a:xfrm>
            <a:off x="31813500" y="8509000"/>
            <a:ext cx="1587500" cy="310342"/>
          </a:xfrm>
          <a:prstGeom prst="rect">
            <a:avLst/>
          </a:prstGeom>
          <a:noFill/>
        </p:spPr>
        <p:txBody>
          <a:bodyPr wrap="square" lIns="91436" tIns="45718" rIns="91436" bIns="45718">
            <a:spAutoFit/>
          </a:bodyPr>
          <a:lstStyle/>
          <a:p>
            <a:r>
              <a:rPr lang="en-US" sz="1400" dirty="0" smtClean="0"/>
              <a:t>GPU</a:t>
            </a:r>
            <a:endParaRPr lang="en-US" sz="1400" baseline="30000" dirty="0" smtClean="0"/>
          </a:p>
        </p:txBody>
      </p:sp>
      <p:cxnSp>
        <p:nvCxnSpPr>
          <p:cNvPr id="95" name="Straight Arrow Connector 94"/>
          <p:cNvCxnSpPr/>
          <p:nvPr/>
        </p:nvCxnSpPr>
        <p:spPr bwMode="auto">
          <a:xfrm flipH="1">
            <a:off x="31051500" y="8699500"/>
            <a:ext cx="1333500" cy="8890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cSld>
  <p:clrMapOvr>
    <a:masterClrMapping/>
  </p:clrMapOvr>
  <p:transition/>
</p:sld>
</file>

<file path=ppt/theme/theme1.xml><?xml version="1.0" encoding="utf-8"?>
<a:theme xmlns:a="http://schemas.openxmlformats.org/drawingml/2006/main" name="Default - Title Slide">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Slide">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2041</TotalTime>
  <Pages>0</Pages>
  <Words>845</Words>
  <Characters>0</Characters>
  <Application>Microsoft Office PowerPoint</Application>
  <PresentationFormat>Custom</PresentationFormat>
  <Lines>0</Lines>
  <Paragraphs>52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 Title Slide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Masato Nakamura</dc:creator>
  <cp:lastModifiedBy>Masa</cp:lastModifiedBy>
  <cp:revision>218</cp:revision>
  <dcterms:modified xsi:type="dcterms:W3CDTF">2012-12-05T05:29:28Z</dcterms:modified>
</cp:coreProperties>
</file>