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2"/>
  </p:notesMasterIdLst>
  <p:sldIdLst>
    <p:sldId id="256" r:id="rId2"/>
    <p:sldId id="274" r:id="rId3"/>
    <p:sldId id="272" r:id="rId4"/>
    <p:sldId id="257" r:id="rId5"/>
    <p:sldId id="260" r:id="rId6"/>
    <p:sldId id="263" r:id="rId7"/>
    <p:sldId id="261" r:id="rId8"/>
    <p:sldId id="266" r:id="rId9"/>
    <p:sldId id="262" r:id="rId10"/>
    <p:sldId id="275" r:id="rId11"/>
    <p:sldId id="264" r:id="rId12"/>
    <p:sldId id="265" r:id="rId13"/>
    <p:sldId id="258" r:id="rId14"/>
    <p:sldId id="271" r:id="rId15"/>
    <p:sldId id="267" r:id="rId16"/>
    <p:sldId id="268" r:id="rId17"/>
    <p:sldId id="269" r:id="rId18"/>
    <p:sldId id="273" r:id="rId19"/>
    <p:sldId id="259"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496126-D99A-465E-A8EA-F0995DC4CEC4}">
          <p14:sldIdLst>
            <p14:sldId id="256"/>
            <p14:sldId id="274"/>
            <p14:sldId id="272"/>
            <p14:sldId id="257"/>
            <p14:sldId id="260"/>
            <p14:sldId id="263"/>
            <p14:sldId id="261"/>
            <p14:sldId id="266"/>
            <p14:sldId id="262"/>
            <p14:sldId id="275"/>
            <p14:sldId id="264"/>
            <p14:sldId id="265"/>
            <p14:sldId id="258"/>
            <p14:sldId id="271"/>
            <p14:sldId id="267"/>
            <p14:sldId id="268"/>
            <p14:sldId id="269"/>
            <p14:sldId id="273"/>
            <p14:sldId id="259"/>
          </p14:sldIdLst>
        </p14:section>
        <p14:section name="Untitled Section" id="{838477EA-753E-4BA5-A377-6F62D7342D25}">
          <p14:sldIdLst>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56512" autoAdjust="0"/>
  </p:normalViewPr>
  <p:slideViewPr>
    <p:cSldViewPr snapToGrid="0">
      <p:cViewPr>
        <p:scale>
          <a:sx n="64" d="100"/>
          <a:sy n="64" d="100"/>
        </p:scale>
        <p:origin x="165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9182D-9745-41E5-8C19-BD92EEE7FAF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53FBAC-9F87-478E-9DD0-B659A793438B}">
      <dgm:prSet/>
      <dgm:spPr/>
      <dgm:t>
        <a:bodyPr/>
        <a:lstStyle/>
        <a:p>
          <a:pPr>
            <a:defRPr cap="all"/>
          </a:pPr>
          <a:r>
            <a:rPr lang="en-US"/>
            <a:t>Genuine</a:t>
          </a:r>
        </a:p>
      </dgm:t>
    </dgm:pt>
    <dgm:pt modelId="{FE100E10-659B-450D-91D4-402D3CE1DB9A}" type="parTrans" cxnId="{22A6BFCA-F21D-4F88-9A34-C93D0BEE0B51}">
      <dgm:prSet/>
      <dgm:spPr/>
      <dgm:t>
        <a:bodyPr/>
        <a:lstStyle/>
        <a:p>
          <a:endParaRPr lang="en-US"/>
        </a:p>
      </dgm:t>
    </dgm:pt>
    <dgm:pt modelId="{BC981AF8-5B55-445B-B700-526E0F677E34}" type="sibTrans" cxnId="{22A6BFCA-F21D-4F88-9A34-C93D0BEE0B51}">
      <dgm:prSet/>
      <dgm:spPr/>
      <dgm:t>
        <a:bodyPr/>
        <a:lstStyle/>
        <a:p>
          <a:endParaRPr lang="en-US"/>
        </a:p>
      </dgm:t>
    </dgm:pt>
    <dgm:pt modelId="{170FC90A-8ED5-47B5-9BC9-03581C1FECFB}">
      <dgm:prSet/>
      <dgm:spPr/>
      <dgm:t>
        <a:bodyPr/>
        <a:lstStyle/>
        <a:p>
          <a:pPr>
            <a:defRPr cap="all"/>
          </a:pPr>
          <a:r>
            <a:rPr lang="en-US"/>
            <a:t>Respectful</a:t>
          </a:r>
        </a:p>
      </dgm:t>
    </dgm:pt>
    <dgm:pt modelId="{9B6D6989-3C4D-4F2D-B94A-B84950BA8A64}" type="parTrans" cxnId="{D428F89D-41ED-4F94-B70D-2E55F28D0249}">
      <dgm:prSet/>
      <dgm:spPr/>
      <dgm:t>
        <a:bodyPr/>
        <a:lstStyle/>
        <a:p>
          <a:endParaRPr lang="en-US"/>
        </a:p>
      </dgm:t>
    </dgm:pt>
    <dgm:pt modelId="{9048DE63-897A-41C9-922C-38537B9245A6}" type="sibTrans" cxnId="{D428F89D-41ED-4F94-B70D-2E55F28D0249}">
      <dgm:prSet/>
      <dgm:spPr/>
      <dgm:t>
        <a:bodyPr/>
        <a:lstStyle/>
        <a:p>
          <a:endParaRPr lang="en-US"/>
        </a:p>
      </dgm:t>
    </dgm:pt>
    <dgm:pt modelId="{E3208476-C441-49FE-85A8-5FA0E76C4E11}">
      <dgm:prSet/>
      <dgm:spPr/>
      <dgm:t>
        <a:bodyPr/>
        <a:lstStyle/>
        <a:p>
          <a:pPr>
            <a:defRPr cap="all"/>
          </a:pPr>
          <a:r>
            <a:rPr lang="en-US"/>
            <a:t>Empathy</a:t>
          </a:r>
        </a:p>
      </dgm:t>
    </dgm:pt>
    <dgm:pt modelId="{D6296015-7EF0-4F47-BBF2-DDB39C436F5F}" type="parTrans" cxnId="{66D9C64D-CBD9-4A79-B56A-6334E7BE7F11}">
      <dgm:prSet/>
      <dgm:spPr/>
      <dgm:t>
        <a:bodyPr/>
        <a:lstStyle/>
        <a:p>
          <a:endParaRPr lang="en-US"/>
        </a:p>
      </dgm:t>
    </dgm:pt>
    <dgm:pt modelId="{00752DC0-73EC-44CB-9781-1CCB19CD1285}" type="sibTrans" cxnId="{66D9C64D-CBD9-4A79-B56A-6334E7BE7F11}">
      <dgm:prSet/>
      <dgm:spPr/>
      <dgm:t>
        <a:bodyPr/>
        <a:lstStyle/>
        <a:p>
          <a:endParaRPr lang="en-US"/>
        </a:p>
      </dgm:t>
    </dgm:pt>
    <dgm:pt modelId="{22581D4D-228E-475A-8D6E-3502F8DDE3E3}" type="pres">
      <dgm:prSet presAssocID="{93D9182D-9745-41E5-8C19-BD92EEE7FAF2}" presName="root" presStyleCnt="0">
        <dgm:presLayoutVars>
          <dgm:dir/>
          <dgm:resizeHandles val="exact"/>
        </dgm:presLayoutVars>
      </dgm:prSet>
      <dgm:spPr/>
    </dgm:pt>
    <dgm:pt modelId="{4424FDC3-130E-4FD6-B342-8384C9DD6FF7}" type="pres">
      <dgm:prSet presAssocID="{7053FBAC-9F87-478E-9DD0-B659A793438B}" presName="compNode" presStyleCnt="0"/>
      <dgm:spPr/>
    </dgm:pt>
    <dgm:pt modelId="{C40A61BF-0588-48A8-98AF-FC2D40F750F6}" type="pres">
      <dgm:prSet presAssocID="{7053FBAC-9F87-478E-9DD0-B659A793438B}" presName="iconBgRect" presStyleLbl="bgShp" presStyleIdx="0" presStyleCnt="3"/>
      <dgm:spPr/>
    </dgm:pt>
    <dgm:pt modelId="{4B8105E9-05EC-409A-ACDC-200E4A66085D}" type="pres">
      <dgm:prSet presAssocID="{7053FBAC-9F87-478E-9DD0-B659A79343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3DFBD318-2650-430A-8EE1-CE37B1B353AB}" type="pres">
      <dgm:prSet presAssocID="{7053FBAC-9F87-478E-9DD0-B659A793438B}" presName="spaceRect" presStyleCnt="0"/>
      <dgm:spPr/>
    </dgm:pt>
    <dgm:pt modelId="{B2416F33-A785-4C18-90EE-F931250F5197}" type="pres">
      <dgm:prSet presAssocID="{7053FBAC-9F87-478E-9DD0-B659A793438B}" presName="textRect" presStyleLbl="revTx" presStyleIdx="0" presStyleCnt="3">
        <dgm:presLayoutVars>
          <dgm:chMax val="1"/>
          <dgm:chPref val="1"/>
        </dgm:presLayoutVars>
      </dgm:prSet>
      <dgm:spPr/>
    </dgm:pt>
    <dgm:pt modelId="{57A514C2-E97F-44D3-A494-8C50FC346190}" type="pres">
      <dgm:prSet presAssocID="{BC981AF8-5B55-445B-B700-526E0F677E34}" presName="sibTrans" presStyleCnt="0"/>
      <dgm:spPr/>
    </dgm:pt>
    <dgm:pt modelId="{6278C07F-5129-4A54-A862-F5EE4FE9BE32}" type="pres">
      <dgm:prSet presAssocID="{170FC90A-8ED5-47B5-9BC9-03581C1FECFB}" presName="compNode" presStyleCnt="0"/>
      <dgm:spPr/>
    </dgm:pt>
    <dgm:pt modelId="{CD0E676D-EE84-45E5-AECD-9260665C5055}" type="pres">
      <dgm:prSet presAssocID="{170FC90A-8ED5-47B5-9BC9-03581C1FECFB}" presName="iconBgRect" presStyleLbl="bgShp" presStyleIdx="1" presStyleCnt="3"/>
      <dgm:spPr/>
    </dgm:pt>
    <dgm:pt modelId="{13EA9E95-20B0-4779-9784-B4DED3957D34}" type="pres">
      <dgm:prSet presAssocID="{170FC90A-8ED5-47B5-9BC9-03581C1FEC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06CFBD4F-A1DD-44BB-A696-F9A29BD0E41B}" type="pres">
      <dgm:prSet presAssocID="{170FC90A-8ED5-47B5-9BC9-03581C1FECFB}" presName="spaceRect" presStyleCnt="0"/>
      <dgm:spPr/>
    </dgm:pt>
    <dgm:pt modelId="{019F1DCA-EE60-46B3-AA19-1B18143EE51D}" type="pres">
      <dgm:prSet presAssocID="{170FC90A-8ED5-47B5-9BC9-03581C1FECFB}" presName="textRect" presStyleLbl="revTx" presStyleIdx="1" presStyleCnt="3">
        <dgm:presLayoutVars>
          <dgm:chMax val="1"/>
          <dgm:chPref val="1"/>
        </dgm:presLayoutVars>
      </dgm:prSet>
      <dgm:spPr/>
    </dgm:pt>
    <dgm:pt modelId="{45A27989-511C-423E-AFF5-C93EB1B71EB2}" type="pres">
      <dgm:prSet presAssocID="{9048DE63-897A-41C9-922C-38537B9245A6}" presName="sibTrans" presStyleCnt="0"/>
      <dgm:spPr/>
    </dgm:pt>
    <dgm:pt modelId="{D97375B3-4D36-43CC-BCA9-1E8CECB9023B}" type="pres">
      <dgm:prSet presAssocID="{E3208476-C441-49FE-85A8-5FA0E76C4E11}" presName="compNode" presStyleCnt="0"/>
      <dgm:spPr/>
    </dgm:pt>
    <dgm:pt modelId="{7431C2B6-0544-4139-8B02-538097F602EE}" type="pres">
      <dgm:prSet presAssocID="{E3208476-C441-49FE-85A8-5FA0E76C4E11}" presName="iconBgRect" presStyleLbl="bgShp" presStyleIdx="2" presStyleCnt="3"/>
      <dgm:spPr/>
    </dgm:pt>
    <dgm:pt modelId="{25CD6BCA-1C77-47CA-AE61-F58F73890A10}" type="pres">
      <dgm:prSet presAssocID="{E3208476-C441-49FE-85A8-5FA0E76C4E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FF56A1DD-3B0E-41F5-A51F-66C4F04BBA2A}" type="pres">
      <dgm:prSet presAssocID="{E3208476-C441-49FE-85A8-5FA0E76C4E11}" presName="spaceRect" presStyleCnt="0"/>
      <dgm:spPr/>
    </dgm:pt>
    <dgm:pt modelId="{582B9617-15B7-4A61-9348-8F0BEB7F6C1F}" type="pres">
      <dgm:prSet presAssocID="{E3208476-C441-49FE-85A8-5FA0E76C4E11}" presName="textRect" presStyleLbl="revTx" presStyleIdx="2" presStyleCnt="3">
        <dgm:presLayoutVars>
          <dgm:chMax val="1"/>
          <dgm:chPref val="1"/>
        </dgm:presLayoutVars>
      </dgm:prSet>
      <dgm:spPr/>
    </dgm:pt>
  </dgm:ptLst>
  <dgm:cxnLst>
    <dgm:cxn modelId="{66D9C64D-CBD9-4A79-B56A-6334E7BE7F11}" srcId="{93D9182D-9745-41E5-8C19-BD92EEE7FAF2}" destId="{E3208476-C441-49FE-85A8-5FA0E76C4E11}" srcOrd="2" destOrd="0" parTransId="{D6296015-7EF0-4F47-BBF2-DDB39C436F5F}" sibTransId="{00752DC0-73EC-44CB-9781-1CCB19CD1285}"/>
    <dgm:cxn modelId="{E8AD167F-4E99-4EEE-B053-AB0EF542EEAF}" type="presOf" srcId="{93D9182D-9745-41E5-8C19-BD92EEE7FAF2}" destId="{22581D4D-228E-475A-8D6E-3502F8DDE3E3}" srcOrd="0" destOrd="0" presId="urn:microsoft.com/office/officeart/2018/5/layout/IconCircleLabelList"/>
    <dgm:cxn modelId="{D428F89D-41ED-4F94-B70D-2E55F28D0249}" srcId="{93D9182D-9745-41E5-8C19-BD92EEE7FAF2}" destId="{170FC90A-8ED5-47B5-9BC9-03581C1FECFB}" srcOrd="1" destOrd="0" parTransId="{9B6D6989-3C4D-4F2D-B94A-B84950BA8A64}" sibTransId="{9048DE63-897A-41C9-922C-38537B9245A6}"/>
    <dgm:cxn modelId="{A3ADA1B1-F378-419B-ACE5-F4D60DF397E0}" type="presOf" srcId="{7053FBAC-9F87-478E-9DD0-B659A793438B}" destId="{B2416F33-A785-4C18-90EE-F931250F5197}" srcOrd="0" destOrd="0" presId="urn:microsoft.com/office/officeart/2018/5/layout/IconCircleLabelList"/>
    <dgm:cxn modelId="{795CA2C5-16B0-4B45-BF81-D8F074755978}" type="presOf" srcId="{170FC90A-8ED5-47B5-9BC9-03581C1FECFB}" destId="{019F1DCA-EE60-46B3-AA19-1B18143EE51D}" srcOrd="0" destOrd="0" presId="urn:microsoft.com/office/officeart/2018/5/layout/IconCircleLabelList"/>
    <dgm:cxn modelId="{22A6BFCA-F21D-4F88-9A34-C93D0BEE0B51}" srcId="{93D9182D-9745-41E5-8C19-BD92EEE7FAF2}" destId="{7053FBAC-9F87-478E-9DD0-B659A793438B}" srcOrd="0" destOrd="0" parTransId="{FE100E10-659B-450D-91D4-402D3CE1DB9A}" sibTransId="{BC981AF8-5B55-445B-B700-526E0F677E34}"/>
    <dgm:cxn modelId="{F6E635D0-5B3E-4CF7-A122-7D9E7BA3C6DE}" type="presOf" srcId="{E3208476-C441-49FE-85A8-5FA0E76C4E11}" destId="{582B9617-15B7-4A61-9348-8F0BEB7F6C1F}" srcOrd="0" destOrd="0" presId="urn:microsoft.com/office/officeart/2018/5/layout/IconCircleLabelList"/>
    <dgm:cxn modelId="{FD47B51C-ACBE-4CF5-9CE3-99F75F5CE3F7}" type="presParOf" srcId="{22581D4D-228E-475A-8D6E-3502F8DDE3E3}" destId="{4424FDC3-130E-4FD6-B342-8384C9DD6FF7}" srcOrd="0" destOrd="0" presId="urn:microsoft.com/office/officeart/2018/5/layout/IconCircleLabelList"/>
    <dgm:cxn modelId="{7ABA7549-EEBD-4970-8464-5A65210155B0}" type="presParOf" srcId="{4424FDC3-130E-4FD6-B342-8384C9DD6FF7}" destId="{C40A61BF-0588-48A8-98AF-FC2D40F750F6}" srcOrd="0" destOrd="0" presId="urn:microsoft.com/office/officeart/2018/5/layout/IconCircleLabelList"/>
    <dgm:cxn modelId="{E076351E-B61E-491D-A041-014EAAC3A23A}" type="presParOf" srcId="{4424FDC3-130E-4FD6-B342-8384C9DD6FF7}" destId="{4B8105E9-05EC-409A-ACDC-200E4A66085D}" srcOrd="1" destOrd="0" presId="urn:microsoft.com/office/officeart/2018/5/layout/IconCircleLabelList"/>
    <dgm:cxn modelId="{97C0AA8A-F484-4784-8E3D-225B497C47AE}" type="presParOf" srcId="{4424FDC3-130E-4FD6-B342-8384C9DD6FF7}" destId="{3DFBD318-2650-430A-8EE1-CE37B1B353AB}" srcOrd="2" destOrd="0" presId="urn:microsoft.com/office/officeart/2018/5/layout/IconCircleLabelList"/>
    <dgm:cxn modelId="{6C987CA3-FC6C-47ED-B811-D5CFBF4EF5F2}" type="presParOf" srcId="{4424FDC3-130E-4FD6-B342-8384C9DD6FF7}" destId="{B2416F33-A785-4C18-90EE-F931250F5197}" srcOrd="3" destOrd="0" presId="urn:microsoft.com/office/officeart/2018/5/layout/IconCircleLabelList"/>
    <dgm:cxn modelId="{B9C649C4-768A-49D6-82DF-3F798638FD68}" type="presParOf" srcId="{22581D4D-228E-475A-8D6E-3502F8DDE3E3}" destId="{57A514C2-E97F-44D3-A494-8C50FC346190}" srcOrd="1" destOrd="0" presId="urn:microsoft.com/office/officeart/2018/5/layout/IconCircleLabelList"/>
    <dgm:cxn modelId="{99382015-EA8D-40A5-BF13-7C94AD85B61B}" type="presParOf" srcId="{22581D4D-228E-475A-8D6E-3502F8DDE3E3}" destId="{6278C07F-5129-4A54-A862-F5EE4FE9BE32}" srcOrd="2" destOrd="0" presId="urn:microsoft.com/office/officeart/2018/5/layout/IconCircleLabelList"/>
    <dgm:cxn modelId="{DFE1BAC6-00F1-4341-B5EA-13DDD703CCA7}" type="presParOf" srcId="{6278C07F-5129-4A54-A862-F5EE4FE9BE32}" destId="{CD0E676D-EE84-45E5-AECD-9260665C5055}" srcOrd="0" destOrd="0" presId="urn:microsoft.com/office/officeart/2018/5/layout/IconCircleLabelList"/>
    <dgm:cxn modelId="{68CB3E62-96BD-44AA-A475-FDBB0619B654}" type="presParOf" srcId="{6278C07F-5129-4A54-A862-F5EE4FE9BE32}" destId="{13EA9E95-20B0-4779-9784-B4DED3957D34}" srcOrd="1" destOrd="0" presId="urn:microsoft.com/office/officeart/2018/5/layout/IconCircleLabelList"/>
    <dgm:cxn modelId="{767EDCF9-85AB-4520-A23A-EE18E133EA85}" type="presParOf" srcId="{6278C07F-5129-4A54-A862-F5EE4FE9BE32}" destId="{06CFBD4F-A1DD-44BB-A696-F9A29BD0E41B}" srcOrd="2" destOrd="0" presId="urn:microsoft.com/office/officeart/2018/5/layout/IconCircleLabelList"/>
    <dgm:cxn modelId="{8A455901-BA11-4532-B06E-1D2C60022EC1}" type="presParOf" srcId="{6278C07F-5129-4A54-A862-F5EE4FE9BE32}" destId="{019F1DCA-EE60-46B3-AA19-1B18143EE51D}" srcOrd="3" destOrd="0" presId="urn:microsoft.com/office/officeart/2018/5/layout/IconCircleLabelList"/>
    <dgm:cxn modelId="{D1DA8950-EFB6-44A3-B693-BAFBD19A4DF0}" type="presParOf" srcId="{22581D4D-228E-475A-8D6E-3502F8DDE3E3}" destId="{45A27989-511C-423E-AFF5-C93EB1B71EB2}" srcOrd="3" destOrd="0" presId="urn:microsoft.com/office/officeart/2018/5/layout/IconCircleLabelList"/>
    <dgm:cxn modelId="{20897FBC-9F40-4452-8792-F5A13B4DE905}" type="presParOf" srcId="{22581D4D-228E-475A-8D6E-3502F8DDE3E3}" destId="{D97375B3-4D36-43CC-BCA9-1E8CECB9023B}" srcOrd="4" destOrd="0" presId="urn:microsoft.com/office/officeart/2018/5/layout/IconCircleLabelList"/>
    <dgm:cxn modelId="{E3D292BF-47DC-4F6D-BDCB-DBC31136FCE7}" type="presParOf" srcId="{D97375B3-4D36-43CC-BCA9-1E8CECB9023B}" destId="{7431C2B6-0544-4139-8B02-538097F602EE}" srcOrd="0" destOrd="0" presId="urn:microsoft.com/office/officeart/2018/5/layout/IconCircleLabelList"/>
    <dgm:cxn modelId="{6CBD3276-6442-43E1-8E0C-38AFC497C048}" type="presParOf" srcId="{D97375B3-4D36-43CC-BCA9-1E8CECB9023B}" destId="{25CD6BCA-1C77-47CA-AE61-F58F73890A10}" srcOrd="1" destOrd="0" presId="urn:microsoft.com/office/officeart/2018/5/layout/IconCircleLabelList"/>
    <dgm:cxn modelId="{B3519870-89F9-4705-B7AD-30479FD8EB86}" type="presParOf" srcId="{D97375B3-4D36-43CC-BCA9-1E8CECB9023B}" destId="{FF56A1DD-3B0E-41F5-A51F-66C4F04BBA2A}" srcOrd="2" destOrd="0" presId="urn:microsoft.com/office/officeart/2018/5/layout/IconCircleLabelList"/>
    <dgm:cxn modelId="{CB8826A4-194A-443F-96F6-F5710ED7EB5E}" type="presParOf" srcId="{D97375B3-4D36-43CC-BCA9-1E8CECB9023B}" destId="{582B9617-15B7-4A61-9348-8F0BEB7F6C1F}"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CE800-5F50-4976-ADCD-B2C9ED0E52E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A5F4085-5602-406C-8FDD-DD1D4880FE2D}">
      <dgm:prSet/>
      <dgm:spPr/>
      <dgm:t>
        <a:bodyPr/>
        <a:lstStyle/>
        <a:p>
          <a:pPr>
            <a:defRPr cap="all"/>
          </a:pPr>
          <a:r>
            <a:rPr lang="en-US" dirty="0"/>
            <a:t>Goes between two people</a:t>
          </a:r>
        </a:p>
      </dgm:t>
    </dgm:pt>
    <dgm:pt modelId="{AC6B9E37-CEB6-4D2D-884F-309E122C90EE}" type="parTrans" cxnId="{2789052F-6A00-49CE-B992-E32F62EA2642}">
      <dgm:prSet/>
      <dgm:spPr/>
      <dgm:t>
        <a:bodyPr/>
        <a:lstStyle/>
        <a:p>
          <a:endParaRPr lang="en-US"/>
        </a:p>
      </dgm:t>
    </dgm:pt>
    <dgm:pt modelId="{3D3EAA55-E6F6-41AC-877C-CD0F8209BDD9}" type="sibTrans" cxnId="{2789052F-6A00-49CE-B992-E32F62EA2642}">
      <dgm:prSet/>
      <dgm:spPr/>
      <dgm:t>
        <a:bodyPr/>
        <a:lstStyle/>
        <a:p>
          <a:endParaRPr lang="en-US"/>
        </a:p>
      </dgm:t>
    </dgm:pt>
    <dgm:pt modelId="{C429EE82-4173-4D07-B9E4-45CF887BA479}">
      <dgm:prSet/>
      <dgm:spPr/>
      <dgm:t>
        <a:bodyPr/>
        <a:lstStyle/>
        <a:p>
          <a:pPr>
            <a:defRPr cap="all"/>
          </a:pPr>
          <a:r>
            <a:rPr lang="en-US"/>
            <a:t>Can be very distracting during a meeting</a:t>
          </a:r>
        </a:p>
      </dgm:t>
    </dgm:pt>
    <dgm:pt modelId="{371D9467-EDFA-4B67-9ECC-620AD77632C7}" type="parTrans" cxnId="{8AE9D0AF-8102-40B2-815F-554C213ECC28}">
      <dgm:prSet/>
      <dgm:spPr/>
      <dgm:t>
        <a:bodyPr/>
        <a:lstStyle/>
        <a:p>
          <a:endParaRPr lang="en-US"/>
        </a:p>
      </dgm:t>
    </dgm:pt>
    <dgm:pt modelId="{44D78D64-0B83-4C79-9ED7-0807E9C68E05}" type="sibTrans" cxnId="{8AE9D0AF-8102-40B2-815F-554C213ECC28}">
      <dgm:prSet/>
      <dgm:spPr/>
      <dgm:t>
        <a:bodyPr/>
        <a:lstStyle/>
        <a:p>
          <a:endParaRPr lang="en-US"/>
        </a:p>
      </dgm:t>
    </dgm:pt>
    <dgm:pt modelId="{7CF4E547-EAE7-4734-A7B6-6A5C3EC0AFAE}" type="pres">
      <dgm:prSet presAssocID="{B80CE800-5F50-4976-ADCD-B2C9ED0E52E6}" presName="root" presStyleCnt="0">
        <dgm:presLayoutVars>
          <dgm:dir/>
          <dgm:resizeHandles val="exact"/>
        </dgm:presLayoutVars>
      </dgm:prSet>
      <dgm:spPr/>
    </dgm:pt>
    <dgm:pt modelId="{E84C8EDE-E186-4B87-A2B4-5D2F56EC7AE9}" type="pres">
      <dgm:prSet presAssocID="{DA5F4085-5602-406C-8FDD-DD1D4880FE2D}" presName="compNode" presStyleCnt="0"/>
      <dgm:spPr/>
    </dgm:pt>
    <dgm:pt modelId="{DAB498F6-A4F4-49E2-9B41-512C6F160F9C}" type="pres">
      <dgm:prSet presAssocID="{DA5F4085-5602-406C-8FDD-DD1D4880FE2D}" presName="iconBgRect" presStyleLbl="bgShp" presStyleIdx="0" presStyleCnt="2"/>
      <dgm:spPr/>
    </dgm:pt>
    <dgm:pt modelId="{9A8D7E4B-7182-4853-9B50-890316D7B400}" type="pres">
      <dgm:prSet presAssocID="{DA5F4085-5602-406C-8FDD-DD1D4880FE2D}"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wo women outline"/>
        </a:ext>
      </dgm:extLst>
    </dgm:pt>
    <dgm:pt modelId="{D69EDF5C-6E50-4B86-9CBB-AFD63B433EC7}" type="pres">
      <dgm:prSet presAssocID="{DA5F4085-5602-406C-8FDD-DD1D4880FE2D}" presName="spaceRect" presStyleCnt="0"/>
      <dgm:spPr/>
    </dgm:pt>
    <dgm:pt modelId="{FEF2F940-D2B0-407C-A3CB-D4224DA373C9}" type="pres">
      <dgm:prSet presAssocID="{DA5F4085-5602-406C-8FDD-DD1D4880FE2D}" presName="textRect" presStyleLbl="revTx" presStyleIdx="0" presStyleCnt="2">
        <dgm:presLayoutVars>
          <dgm:chMax val="1"/>
          <dgm:chPref val="1"/>
        </dgm:presLayoutVars>
      </dgm:prSet>
      <dgm:spPr/>
    </dgm:pt>
    <dgm:pt modelId="{B6E3B71F-FBD4-46C7-9977-0810FE893C3A}" type="pres">
      <dgm:prSet presAssocID="{3D3EAA55-E6F6-41AC-877C-CD0F8209BDD9}" presName="sibTrans" presStyleCnt="0"/>
      <dgm:spPr/>
    </dgm:pt>
    <dgm:pt modelId="{F43EAE5D-B897-41E7-A312-E763A80D72AA}" type="pres">
      <dgm:prSet presAssocID="{C429EE82-4173-4D07-B9E4-45CF887BA479}" presName="compNode" presStyleCnt="0"/>
      <dgm:spPr/>
    </dgm:pt>
    <dgm:pt modelId="{D5A64209-F506-4E33-B23C-2CEDC918B1FE}" type="pres">
      <dgm:prSet presAssocID="{C429EE82-4173-4D07-B9E4-45CF887BA479}" presName="iconBgRect" presStyleLbl="bgShp" presStyleIdx="1" presStyleCnt="2"/>
      <dgm:spPr/>
    </dgm:pt>
    <dgm:pt modelId="{398BE30C-28D3-41A7-B9A8-396EF0FCBADC}" type="pres">
      <dgm:prSet presAssocID="{C429EE82-4173-4D07-B9E4-45CF887BA47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hone Vibration with solid fill"/>
        </a:ext>
      </dgm:extLst>
    </dgm:pt>
    <dgm:pt modelId="{F98EB5B2-C8F8-4D1C-AC5A-AF261EA432B6}" type="pres">
      <dgm:prSet presAssocID="{C429EE82-4173-4D07-B9E4-45CF887BA479}" presName="spaceRect" presStyleCnt="0"/>
      <dgm:spPr/>
    </dgm:pt>
    <dgm:pt modelId="{8AC0EF58-7A9C-4A17-ADE8-967E17E1B602}" type="pres">
      <dgm:prSet presAssocID="{C429EE82-4173-4D07-B9E4-45CF887BA479}" presName="textRect" presStyleLbl="revTx" presStyleIdx="1" presStyleCnt="2">
        <dgm:presLayoutVars>
          <dgm:chMax val="1"/>
          <dgm:chPref val="1"/>
        </dgm:presLayoutVars>
      </dgm:prSet>
      <dgm:spPr/>
    </dgm:pt>
  </dgm:ptLst>
  <dgm:cxnLst>
    <dgm:cxn modelId="{2789052F-6A00-49CE-B992-E32F62EA2642}" srcId="{B80CE800-5F50-4976-ADCD-B2C9ED0E52E6}" destId="{DA5F4085-5602-406C-8FDD-DD1D4880FE2D}" srcOrd="0" destOrd="0" parTransId="{AC6B9E37-CEB6-4D2D-884F-309E122C90EE}" sibTransId="{3D3EAA55-E6F6-41AC-877C-CD0F8209BDD9}"/>
    <dgm:cxn modelId="{8AE9D0AF-8102-40B2-815F-554C213ECC28}" srcId="{B80CE800-5F50-4976-ADCD-B2C9ED0E52E6}" destId="{C429EE82-4173-4D07-B9E4-45CF887BA479}" srcOrd="1" destOrd="0" parTransId="{371D9467-EDFA-4B67-9ECC-620AD77632C7}" sibTransId="{44D78D64-0B83-4C79-9ED7-0807E9C68E05}"/>
    <dgm:cxn modelId="{C7E030C9-C74D-4BCA-B949-66A25A96906C}" type="presOf" srcId="{B80CE800-5F50-4976-ADCD-B2C9ED0E52E6}" destId="{7CF4E547-EAE7-4734-A7B6-6A5C3EC0AFAE}" srcOrd="0" destOrd="0" presId="urn:microsoft.com/office/officeart/2018/5/layout/IconCircleLabelList"/>
    <dgm:cxn modelId="{CF9C4CEF-60CD-46F5-A2BD-AB0F2F70F987}" type="presOf" srcId="{C429EE82-4173-4D07-B9E4-45CF887BA479}" destId="{8AC0EF58-7A9C-4A17-ADE8-967E17E1B602}" srcOrd="0" destOrd="0" presId="urn:microsoft.com/office/officeart/2018/5/layout/IconCircleLabelList"/>
    <dgm:cxn modelId="{E88676FA-3923-4F21-9585-641079C0D0F0}" type="presOf" srcId="{DA5F4085-5602-406C-8FDD-DD1D4880FE2D}" destId="{FEF2F940-D2B0-407C-A3CB-D4224DA373C9}" srcOrd="0" destOrd="0" presId="urn:microsoft.com/office/officeart/2018/5/layout/IconCircleLabelList"/>
    <dgm:cxn modelId="{42413EF4-FF99-417F-BDC5-CC2B9BD7391B}" type="presParOf" srcId="{7CF4E547-EAE7-4734-A7B6-6A5C3EC0AFAE}" destId="{E84C8EDE-E186-4B87-A2B4-5D2F56EC7AE9}" srcOrd="0" destOrd="0" presId="urn:microsoft.com/office/officeart/2018/5/layout/IconCircleLabelList"/>
    <dgm:cxn modelId="{C59ECAA1-8FDC-4E9A-B4A5-60B348D426EA}" type="presParOf" srcId="{E84C8EDE-E186-4B87-A2B4-5D2F56EC7AE9}" destId="{DAB498F6-A4F4-49E2-9B41-512C6F160F9C}" srcOrd="0" destOrd="0" presId="urn:microsoft.com/office/officeart/2018/5/layout/IconCircleLabelList"/>
    <dgm:cxn modelId="{9D3DBAE5-8C39-42D7-B5B5-397A4D57FD7C}" type="presParOf" srcId="{E84C8EDE-E186-4B87-A2B4-5D2F56EC7AE9}" destId="{9A8D7E4B-7182-4853-9B50-890316D7B400}" srcOrd="1" destOrd="0" presId="urn:microsoft.com/office/officeart/2018/5/layout/IconCircleLabelList"/>
    <dgm:cxn modelId="{4174A0C0-8B7D-4F93-8E45-9A05DBA13973}" type="presParOf" srcId="{E84C8EDE-E186-4B87-A2B4-5D2F56EC7AE9}" destId="{D69EDF5C-6E50-4B86-9CBB-AFD63B433EC7}" srcOrd="2" destOrd="0" presId="urn:microsoft.com/office/officeart/2018/5/layout/IconCircleLabelList"/>
    <dgm:cxn modelId="{CE3665D1-3830-4B87-8FCE-D0BBE10DB318}" type="presParOf" srcId="{E84C8EDE-E186-4B87-A2B4-5D2F56EC7AE9}" destId="{FEF2F940-D2B0-407C-A3CB-D4224DA373C9}" srcOrd="3" destOrd="0" presId="urn:microsoft.com/office/officeart/2018/5/layout/IconCircleLabelList"/>
    <dgm:cxn modelId="{CA6BCB65-4CBA-48AE-A734-A1ED8AD9D360}" type="presParOf" srcId="{7CF4E547-EAE7-4734-A7B6-6A5C3EC0AFAE}" destId="{B6E3B71F-FBD4-46C7-9977-0810FE893C3A}" srcOrd="1" destOrd="0" presId="urn:microsoft.com/office/officeart/2018/5/layout/IconCircleLabelList"/>
    <dgm:cxn modelId="{181BAEF7-0369-46B9-8CB0-B7C778512837}" type="presParOf" srcId="{7CF4E547-EAE7-4734-A7B6-6A5C3EC0AFAE}" destId="{F43EAE5D-B897-41E7-A312-E763A80D72AA}" srcOrd="2" destOrd="0" presId="urn:microsoft.com/office/officeart/2018/5/layout/IconCircleLabelList"/>
    <dgm:cxn modelId="{8F9707C4-3DD0-47AC-9BDC-CD018D261A11}" type="presParOf" srcId="{F43EAE5D-B897-41E7-A312-E763A80D72AA}" destId="{D5A64209-F506-4E33-B23C-2CEDC918B1FE}" srcOrd="0" destOrd="0" presId="urn:microsoft.com/office/officeart/2018/5/layout/IconCircleLabelList"/>
    <dgm:cxn modelId="{8AB6059F-753E-4E08-8211-A2E74DC87617}" type="presParOf" srcId="{F43EAE5D-B897-41E7-A312-E763A80D72AA}" destId="{398BE30C-28D3-41A7-B9A8-396EF0FCBADC}" srcOrd="1" destOrd="0" presId="urn:microsoft.com/office/officeart/2018/5/layout/IconCircleLabelList"/>
    <dgm:cxn modelId="{2BAE93E4-B011-469B-A804-BCE005F4482D}" type="presParOf" srcId="{F43EAE5D-B897-41E7-A312-E763A80D72AA}" destId="{F98EB5B2-C8F8-4D1C-AC5A-AF261EA432B6}" srcOrd="2" destOrd="0" presId="urn:microsoft.com/office/officeart/2018/5/layout/IconCircleLabelList"/>
    <dgm:cxn modelId="{1495D7C9-00A3-47EE-BDC0-57C9FDCD394B}" type="presParOf" srcId="{F43EAE5D-B897-41E7-A312-E763A80D72AA}" destId="{8AC0EF58-7A9C-4A17-ADE8-967E17E1B60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BC136-72AA-4C1E-BF60-E8F2E651F58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AFCF74D-8215-462C-B328-FDE2708184EC}">
      <dgm:prSet/>
      <dgm:spPr/>
      <dgm:t>
        <a:bodyPr/>
        <a:lstStyle/>
        <a:p>
          <a:r>
            <a:rPr lang="en-US"/>
            <a:t>No immediate no</a:t>
          </a:r>
        </a:p>
      </dgm:t>
    </dgm:pt>
    <dgm:pt modelId="{9F42AD03-DEF4-4109-9163-75E6EB475FAB}" type="parTrans" cxnId="{D0F84E69-EE5D-4CDB-80B3-FFB6329D8D72}">
      <dgm:prSet/>
      <dgm:spPr/>
      <dgm:t>
        <a:bodyPr/>
        <a:lstStyle/>
        <a:p>
          <a:endParaRPr lang="en-US"/>
        </a:p>
      </dgm:t>
    </dgm:pt>
    <dgm:pt modelId="{B2C14B9C-6A96-4F41-96D4-CB00034A73DB}" type="sibTrans" cxnId="{D0F84E69-EE5D-4CDB-80B3-FFB6329D8D72}">
      <dgm:prSet/>
      <dgm:spPr/>
      <dgm:t>
        <a:bodyPr/>
        <a:lstStyle/>
        <a:p>
          <a:endParaRPr lang="en-US"/>
        </a:p>
      </dgm:t>
    </dgm:pt>
    <dgm:pt modelId="{6688DD33-49AD-4CEB-8C2F-645E5CA9DF47}">
      <dgm:prSet/>
      <dgm:spPr/>
      <dgm:t>
        <a:bodyPr/>
        <a:lstStyle/>
        <a:p>
          <a:r>
            <a:rPr lang="en-US"/>
            <a:t>Engage the idea</a:t>
          </a:r>
        </a:p>
      </dgm:t>
    </dgm:pt>
    <dgm:pt modelId="{BC36D7C7-2703-4033-9618-15287B42C138}" type="parTrans" cxnId="{F668CB72-42F2-4459-A985-27A37992D0CB}">
      <dgm:prSet/>
      <dgm:spPr/>
      <dgm:t>
        <a:bodyPr/>
        <a:lstStyle/>
        <a:p>
          <a:endParaRPr lang="en-US"/>
        </a:p>
      </dgm:t>
    </dgm:pt>
    <dgm:pt modelId="{3CC78691-8CEC-43D2-B509-9FF9514D4090}" type="sibTrans" cxnId="{F668CB72-42F2-4459-A985-27A37992D0CB}">
      <dgm:prSet/>
      <dgm:spPr/>
      <dgm:t>
        <a:bodyPr/>
        <a:lstStyle/>
        <a:p>
          <a:endParaRPr lang="en-US"/>
        </a:p>
      </dgm:t>
    </dgm:pt>
    <dgm:pt modelId="{FA2A8F99-A7C2-4340-9E76-175C1DEA3F29}">
      <dgm:prSet/>
      <dgm:spPr/>
      <dgm:t>
        <a:bodyPr/>
        <a:lstStyle/>
        <a:p>
          <a:r>
            <a:rPr lang="en-US"/>
            <a:t>Challenge the obstacles</a:t>
          </a:r>
        </a:p>
      </dgm:t>
    </dgm:pt>
    <dgm:pt modelId="{D3142219-C716-45FE-B2F0-AEE62DEC5B25}" type="parTrans" cxnId="{898F73D5-6FA8-416A-BEAA-1944615A9814}">
      <dgm:prSet/>
      <dgm:spPr/>
      <dgm:t>
        <a:bodyPr/>
        <a:lstStyle/>
        <a:p>
          <a:endParaRPr lang="en-US"/>
        </a:p>
      </dgm:t>
    </dgm:pt>
    <dgm:pt modelId="{1170599D-CF54-4651-A0EF-91048AAC13D3}" type="sibTrans" cxnId="{898F73D5-6FA8-416A-BEAA-1944615A9814}">
      <dgm:prSet/>
      <dgm:spPr/>
      <dgm:t>
        <a:bodyPr/>
        <a:lstStyle/>
        <a:p>
          <a:endParaRPr lang="en-US"/>
        </a:p>
      </dgm:t>
    </dgm:pt>
    <dgm:pt modelId="{2DFD4175-82C7-410F-8D2C-A1DF0F5F8B3D}">
      <dgm:prSet/>
      <dgm:spPr/>
      <dgm:t>
        <a:bodyPr/>
        <a:lstStyle/>
        <a:p>
          <a:r>
            <a:rPr lang="en-US"/>
            <a:t>Collect all the facts</a:t>
          </a:r>
        </a:p>
      </dgm:t>
    </dgm:pt>
    <dgm:pt modelId="{12617822-1FCF-4B01-BFF0-36991680DFA1}" type="parTrans" cxnId="{3C132F7C-9FCE-4C06-93B4-E0B22D1D4B8A}">
      <dgm:prSet/>
      <dgm:spPr/>
      <dgm:t>
        <a:bodyPr/>
        <a:lstStyle/>
        <a:p>
          <a:endParaRPr lang="en-US"/>
        </a:p>
      </dgm:t>
    </dgm:pt>
    <dgm:pt modelId="{AE67A7BC-472D-4CAF-87F4-591759199BBB}" type="sibTrans" cxnId="{3C132F7C-9FCE-4C06-93B4-E0B22D1D4B8A}">
      <dgm:prSet/>
      <dgm:spPr/>
      <dgm:t>
        <a:bodyPr/>
        <a:lstStyle/>
        <a:p>
          <a:endParaRPr lang="en-US"/>
        </a:p>
      </dgm:t>
    </dgm:pt>
    <dgm:pt modelId="{3A04BCCA-3A22-4F4E-8C77-9FF31E36BB6A}">
      <dgm:prSet/>
      <dgm:spPr/>
      <dgm:t>
        <a:bodyPr/>
        <a:lstStyle/>
        <a:p>
          <a:r>
            <a:rPr lang="en-US"/>
            <a:t>Find an expert</a:t>
          </a:r>
        </a:p>
      </dgm:t>
    </dgm:pt>
    <dgm:pt modelId="{2829CABF-022D-4BEC-9413-3EA32988B2DC}" type="parTrans" cxnId="{63BDE4FD-A6BC-4889-B544-EE63BD1BC254}">
      <dgm:prSet/>
      <dgm:spPr/>
      <dgm:t>
        <a:bodyPr/>
        <a:lstStyle/>
        <a:p>
          <a:endParaRPr lang="en-US"/>
        </a:p>
      </dgm:t>
    </dgm:pt>
    <dgm:pt modelId="{FF273C25-A883-4B89-8264-00F645BBD17D}" type="sibTrans" cxnId="{63BDE4FD-A6BC-4889-B544-EE63BD1BC254}">
      <dgm:prSet/>
      <dgm:spPr/>
      <dgm:t>
        <a:bodyPr/>
        <a:lstStyle/>
        <a:p>
          <a:endParaRPr lang="en-US"/>
        </a:p>
      </dgm:t>
    </dgm:pt>
    <dgm:pt modelId="{23462009-E937-4E79-82A3-120935B36CEC}">
      <dgm:prSet/>
      <dgm:spPr/>
      <dgm:t>
        <a:bodyPr/>
        <a:lstStyle/>
        <a:p>
          <a:r>
            <a:rPr lang="en-US"/>
            <a:t>Try the idea</a:t>
          </a:r>
        </a:p>
      </dgm:t>
    </dgm:pt>
    <dgm:pt modelId="{F956B63B-8AA0-4A63-A36A-3195858CA690}" type="parTrans" cxnId="{F5513DB5-2D18-4127-91AD-869667D1449B}">
      <dgm:prSet/>
      <dgm:spPr/>
      <dgm:t>
        <a:bodyPr/>
        <a:lstStyle/>
        <a:p>
          <a:endParaRPr lang="en-US"/>
        </a:p>
      </dgm:t>
    </dgm:pt>
    <dgm:pt modelId="{553D9088-4174-4257-8D1E-6D6ACC5618C3}" type="sibTrans" cxnId="{F5513DB5-2D18-4127-91AD-869667D1449B}">
      <dgm:prSet/>
      <dgm:spPr/>
      <dgm:t>
        <a:bodyPr/>
        <a:lstStyle/>
        <a:p>
          <a:endParaRPr lang="en-US"/>
        </a:p>
      </dgm:t>
    </dgm:pt>
    <dgm:pt modelId="{986003A1-AAB6-4E64-8AC6-38F4FDEAE4C2}" type="pres">
      <dgm:prSet presAssocID="{862BC136-72AA-4C1E-BF60-E8F2E651F58E}" presName="root" presStyleCnt="0">
        <dgm:presLayoutVars>
          <dgm:dir/>
          <dgm:resizeHandles val="exact"/>
        </dgm:presLayoutVars>
      </dgm:prSet>
      <dgm:spPr/>
    </dgm:pt>
    <dgm:pt modelId="{EE1DA39A-1360-4477-8533-BC1CBF79497A}" type="pres">
      <dgm:prSet presAssocID="{3AFCF74D-8215-462C-B328-FDE2708184EC}" presName="compNode" presStyleCnt="0"/>
      <dgm:spPr/>
    </dgm:pt>
    <dgm:pt modelId="{CB5971BF-BC93-4DCA-B4BD-3065D274C9DA}" type="pres">
      <dgm:prSet presAssocID="{3AFCF74D-8215-462C-B328-FDE2708184E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F37BFB20-7EF7-43AA-BBAE-A4065ED67B7E}" type="pres">
      <dgm:prSet presAssocID="{3AFCF74D-8215-462C-B328-FDE2708184EC}" presName="spaceRect" presStyleCnt="0"/>
      <dgm:spPr/>
    </dgm:pt>
    <dgm:pt modelId="{7103C6D5-3121-4984-B384-A535FFF15534}" type="pres">
      <dgm:prSet presAssocID="{3AFCF74D-8215-462C-B328-FDE2708184EC}" presName="textRect" presStyleLbl="revTx" presStyleIdx="0" presStyleCnt="6">
        <dgm:presLayoutVars>
          <dgm:chMax val="1"/>
          <dgm:chPref val="1"/>
        </dgm:presLayoutVars>
      </dgm:prSet>
      <dgm:spPr/>
    </dgm:pt>
    <dgm:pt modelId="{D19D2E8F-5050-4E08-96D2-258A45C6DFE9}" type="pres">
      <dgm:prSet presAssocID="{B2C14B9C-6A96-4F41-96D4-CB00034A73DB}" presName="sibTrans" presStyleCnt="0"/>
      <dgm:spPr/>
    </dgm:pt>
    <dgm:pt modelId="{495A8954-8AA4-41C4-92AA-BE048BDC6901}" type="pres">
      <dgm:prSet presAssocID="{6688DD33-49AD-4CEB-8C2F-645E5CA9DF47}" presName="compNode" presStyleCnt="0"/>
      <dgm:spPr/>
    </dgm:pt>
    <dgm:pt modelId="{844ADCAC-8CDE-4381-82C1-E81AC81F6BDA}" type="pres">
      <dgm:prSet presAssocID="{6688DD33-49AD-4CEB-8C2F-645E5CA9DF4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5A837604-6555-4563-9585-714819D92CF2}" type="pres">
      <dgm:prSet presAssocID="{6688DD33-49AD-4CEB-8C2F-645E5CA9DF47}" presName="spaceRect" presStyleCnt="0"/>
      <dgm:spPr/>
    </dgm:pt>
    <dgm:pt modelId="{F50482B8-4EC3-4DED-B779-269FA0D7D12A}" type="pres">
      <dgm:prSet presAssocID="{6688DD33-49AD-4CEB-8C2F-645E5CA9DF47}" presName="textRect" presStyleLbl="revTx" presStyleIdx="1" presStyleCnt="6">
        <dgm:presLayoutVars>
          <dgm:chMax val="1"/>
          <dgm:chPref val="1"/>
        </dgm:presLayoutVars>
      </dgm:prSet>
      <dgm:spPr/>
    </dgm:pt>
    <dgm:pt modelId="{3104C0C4-CD03-413A-9472-214C1EF6F7FF}" type="pres">
      <dgm:prSet presAssocID="{3CC78691-8CEC-43D2-B509-9FF9514D4090}" presName="sibTrans" presStyleCnt="0"/>
      <dgm:spPr/>
    </dgm:pt>
    <dgm:pt modelId="{49E53C11-7EE7-4F48-A728-8601C6A9EC81}" type="pres">
      <dgm:prSet presAssocID="{FA2A8F99-A7C2-4340-9E76-175C1DEA3F29}" presName="compNode" presStyleCnt="0"/>
      <dgm:spPr/>
    </dgm:pt>
    <dgm:pt modelId="{FFB23ABB-21DB-4593-96C0-B0438A76EE14}" type="pres">
      <dgm:prSet presAssocID="{FA2A8F99-A7C2-4340-9E76-175C1DEA3F2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96D3278B-2B8B-4F5B-867C-F366EAD6118F}" type="pres">
      <dgm:prSet presAssocID="{FA2A8F99-A7C2-4340-9E76-175C1DEA3F29}" presName="spaceRect" presStyleCnt="0"/>
      <dgm:spPr/>
    </dgm:pt>
    <dgm:pt modelId="{B949A7A2-9BBE-4AA6-8A3F-43B863FC58CF}" type="pres">
      <dgm:prSet presAssocID="{FA2A8F99-A7C2-4340-9E76-175C1DEA3F29}" presName="textRect" presStyleLbl="revTx" presStyleIdx="2" presStyleCnt="6">
        <dgm:presLayoutVars>
          <dgm:chMax val="1"/>
          <dgm:chPref val="1"/>
        </dgm:presLayoutVars>
      </dgm:prSet>
      <dgm:spPr/>
    </dgm:pt>
    <dgm:pt modelId="{B8843136-403F-4DC1-A4BA-4CF8CFFBA5F6}" type="pres">
      <dgm:prSet presAssocID="{1170599D-CF54-4651-A0EF-91048AAC13D3}" presName="sibTrans" presStyleCnt="0"/>
      <dgm:spPr/>
    </dgm:pt>
    <dgm:pt modelId="{A84DD374-D816-49E4-8F15-ECE455CECF2E}" type="pres">
      <dgm:prSet presAssocID="{2DFD4175-82C7-410F-8D2C-A1DF0F5F8B3D}" presName="compNode" presStyleCnt="0"/>
      <dgm:spPr/>
    </dgm:pt>
    <dgm:pt modelId="{EB7675DC-5018-4D36-8BCE-1A6EF62DB2F7}" type="pres">
      <dgm:prSet presAssocID="{2DFD4175-82C7-410F-8D2C-A1DF0F5F8B3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2E1772AA-2B63-4255-AE61-6951F0FD9837}" type="pres">
      <dgm:prSet presAssocID="{2DFD4175-82C7-410F-8D2C-A1DF0F5F8B3D}" presName="spaceRect" presStyleCnt="0"/>
      <dgm:spPr/>
    </dgm:pt>
    <dgm:pt modelId="{91037BB0-8EFD-4A9F-B145-469A60C2D2F8}" type="pres">
      <dgm:prSet presAssocID="{2DFD4175-82C7-410F-8D2C-A1DF0F5F8B3D}" presName="textRect" presStyleLbl="revTx" presStyleIdx="3" presStyleCnt="6">
        <dgm:presLayoutVars>
          <dgm:chMax val="1"/>
          <dgm:chPref val="1"/>
        </dgm:presLayoutVars>
      </dgm:prSet>
      <dgm:spPr/>
    </dgm:pt>
    <dgm:pt modelId="{2A36FCEA-320B-4805-A515-A145F42ABB85}" type="pres">
      <dgm:prSet presAssocID="{AE67A7BC-472D-4CAF-87F4-591759199BBB}" presName="sibTrans" presStyleCnt="0"/>
      <dgm:spPr/>
    </dgm:pt>
    <dgm:pt modelId="{0E4E4F8E-1805-4CE0-AF20-9AE99EB6138C}" type="pres">
      <dgm:prSet presAssocID="{3A04BCCA-3A22-4F4E-8C77-9FF31E36BB6A}" presName="compNode" presStyleCnt="0"/>
      <dgm:spPr/>
    </dgm:pt>
    <dgm:pt modelId="{100BA6D4-DBBE-4F63-91AF-E0D77EAB8521}" type="pres">
      <dgm:prSet presAssocID="{3A04BCCA-3A22-4F4E-8C77-9FF31E36BB6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01A97882-A0B0-4BA1-8B71-996CE3E80EA5}" type="pres">
      <dgm:prSet presAssocID="{3A04BCCA-3A22-4F4E-8C77-9FF31E36BB6A}" presName="spaceRect" presStyleCnt="0"/>
      <dgm:spPr/>
    </dgm:pt>
    <dgm:pt modelId="{B1F080C8-4AB0-43AF-AED7-48EB0DFF109F}" type="pres">
      <dgm:prSet presAssocID="{3A04BCCA-3A22-4F4E-8C77-9FF31E36BB6A}" presName="textRect" presStyleLbl="revTx" presStyleIdx="4" presStyleCnt="6">
        <dgm:presLayoutVars>
          <dgm:chMax val="1"/>
          <dgm:chPref val="1"/>
        </dgm:presLayoutVars>
      </dgm:prSet>
      <dgm:spPr/>
    </dgm:pt>
    <dgm:pt modelId="{374C5B9D-2173-4251-8E9E-28767C2C3919}" type="pres">
      <dgm:prSet presAssocID="{FF273C25-A883-4B89-8264-00F645BBD17D}" presName="sibTrans" presStyleCnt="0"/>
      <dgm:spPr/>
    </dgm:pt>
    <dgm:pt modelId="{D18F1405-208D-4887-BD6F-523ED446E761}" type="pres">
      <dgm:prSet presAssocID="{23462009-E937-4E79-82A3-120935B36CEC}" presName="compNode" presStyleCnt="0"/>
      <dgm:spPr/>
    </dgm:pt>
    <dgm:pt modelId="{A0CD6824-AEFF-46A2-B2DF-242ADBE5510A}" type="pres">
      <dgm:prSet presAssocID="{23462009-E937-4E79-82A3-120935B36CE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049EB3DF-A62A-429C-8F8F-B9EA69C4731F}" type="pres">
      <dgm:prSet presAssocID="{23462009-E937-4E79-82A3-120935B36CEC}" presName="spaceRect" presStyleCnt="0"/>
      <dgm:spPr/>
    </dgm:pt>
    <dgm:pt modelId="{A6D47F14-B219-4808-96CC-5612B3D7B818}" type="pres">
      <dgm:prSet presAssocID="{23462009-E937-4E79-82A3-120935B36CEC}" presName="textRect" presStyleLbl="revTx" presStyleIdx="5" presStyleCnt="6">
        <dgm:presLayoutVars>
          <dgm:chMax val="1"/>
          <dgm:chPref val="1"/>
        </dgm:presLayoutVars>
      </dgm:prSet>
      <dgm:spPr/>
    </dgm:pt>
  </dgm:ptLst>
  <dgm:cxnLst>
    <dgm:cxn modelId="{22B56F33-5B18-4D2C-ADC3-3AD15E48EA8B}" type="presOf" srcId="{862BC136-72AA-4C1E-BF60-E8F2E651F58E}" destId="{986003A1-AAB6-4E64-8AC6-38F4FDEAE4C2}" srcOrd="0" destOrd="0" presId="urn:microsoft.com/office/officeart/2018/2/layout/IconLabelList"/>
    <dgm:cxn modelId="{D0F84E69-EE5D-4CDB-80B3-FFB6329D8D72}" srcId="{862BC136-72AA-4C1E-BF60-E8F2E651F58E}" destId="{3AFCF74D-8215-462C-B328-FDE2708184EC}" srcOrd="0" destOrd="0" parTransId="{9F42AD03-DEF4-4109-9163-75E6EB475FAB}" sibTransId="{B2C14B9C-6A96-4F41-96D4-CB00034A73DB}"/>
    <dgm:cxn modelId="{B121B270-912E-4D6D-B85A-DB1458D19105}" type="presOf" srcId="{23462009-E937-4E79-82A3-120935B36CEC}" destId="{A6D47F14-B219-4808-96CC-5612B3D7B818}" srcOrd="0" destOrd="0" presId="urn:microsoft.com/office/officeart/2018/2/layout/IconLabelList"/>
    <dgm:cxn modelId="{F668CB72-42F2-4459-A985-27A37992D0CB}" srcId="{862BC136-72AA-4C1E-BF60-E8F2E651F58E}" destId="{6688DD33-49AD-4CEB-8C2F-645E5CA9DF47}" srcOrd="1" destOrd="0" parTransId="{BC36D7C7-2703-4033-9618-15287B42C138}" sibTransId="{3CC78691-8CEC-43D2-B509-9FF9514D4090}"/>
    <dgm:cxn modelId="{F679DB53-2FF2-4CC6-9106-51B2A36E8709}" type="presOf" srcId="{FA2A8F99-A7C2-4340-9E76-175C1DEA3F29}" destId="{B949A7A2-9BBE-4AA6-8A3F-43B863FC58CF}" srcOrd="0" destOrd="0" presId="urn:microsoft.com/office/officeart/2018/2/layout/IconLabelList"/>
    <dgm:cxn modelId="{3C132F7C-9FCE-4C06-93B4-E0B22D1D4B8A}" srcId="{862BC136-72AA-4C1E-BF60-E8F2E651F58E}" destId="{2DFD4175-82C7-410F-8D2C-A1DF0F5F8B3D}" srcOrd="3" destOrd="0" parTransId="{12617822-1FCF-4B01-BFF0-36991680DFA1}" sibTransId="{AE67A7BC-472D-4CAF-87F4-591759199BBB}"/>
    <dgm:cxn modelId="{835BF786-CFE6-4673-9B1B-526A63F5AF72}" type="presOf" srcId="{2DFD4175-82C7-410F-8D2C-A1DF0F5F8B3D}" destId="{91037BB0-8EFD-4A9F-B145-469A60C2D2F8}" srcOrd="0" destOrd="0" presId="urn:microsoft.com/office/officeart/2018/2/layout/IconLabelList"/>
    <dgm:cxn modelId="{A8E8EA9E-D799-443C-A72D-E14BF7B10AD2}" type="presOf" srcId="{6688DD33-49AD-4CEB-8C2F-645E5CA9DF47}" destId="{F50482B8-4EC3-4DED-B779-269FA0D7D12A}" srcOrd="0" destOrd="0" presId="urn:microsoft.com/office/officeart/2018/2/layout/IconLabelList"/>
    <dgm:cxn modelId="{F5513DB5-2D18-4127-91AD-869667D1449B}" srcId="{862BC136-72AA-4C1E-BF60-E8F2E651F58E}" destId="{23462009-E937-4E79-82A3-120935B36CEC}" srcOrd="5" destOrd="0" parTransId="{F956B63B-8AA0-4A63-A36A-3195858CA690}" sibTransId="{553D9088-4174-4257-8D1E-6D6ACC5618C3}"/>
    <dgm:cxn modelId="{05D403C8-7491-4DA0-B68C-22B59418C893}" type="presOf" srcId="{3AFCF74D-8215-462C-B328-FDE2708184EC}" destId="{7103C6D5-3121-4984-B384-A535FFF15534}" srcOrd="0" destOrd="0" presId="urn:microsoft.com/office/officeart/2018/2/layout/IconLabelList"/>
    <dgm:cxn modelId="{898F73D5-6FA8-416A-BEAA-1944615A9814}" srcId="{862BC136-72AA-4C1E-BF60-E8F2E651F58E}" destId="{FA2A8F99-A7C2-4340-9E76-175C1DEA3F29}" srcOrd="2" destOrd="0" parTransId="{D3142219-C716-45FE-B2F0-AEE62DEC5B25}" sibTransId="{1170599D-CF54-4651-A0EF-91048AAC13D3}"/>
    <dgm:cxn modelId="{0584ADE7-F04D-4C18-8CF0-9B0D002D26A6}" type="presOf" srcId="{3A04BCCA-3A22-4F4E-8C77-9FF31E36BB6A}" destId="{B1F080C8-4AB0-43AF-AED7-48EB0DFF109F}" srcOrd="0" destOrd="0" presId="urn:microsoft.com/office/officeart/2018/2/layout/IconLabelList"/>
    <dgm:cxn modelId="{63BDE4FD-A6BC-4889-B544-EE63BD1BC254}" srcId="{862BC136-72AA-4C1E-BF60-E8F2E651F58E}" destId="{3A04BCCA-3A22-4F4E-8C77-9FF31E36BB6A}" srcOrd="4" destOrd="0" parTransId="{2829CABF-022D-4BEC-9413-3EA32988B2DC}" sibTransId="{FF273C25-A883-4B89-8264-00F645BBD17D}"/>
    <dgm:cxn modelId="{0A8EDFA2-DE82-42FB-BBEB-725545F24E08}" type="presParOf" srcId="{986003A1-AAB6-4E64-8AC6-38F4FDEAE4C2}" destId="{EE1DA39A-1360-4477-8533-BC1CBF79497A}" srcOrd="0" destOrd="0" presId="urn:microsoft.com/office/officeart/2018/2/layout/IconLabelList"/>
    <dgm:cxn modelId="{0F4D0D0C-8DBD-4A81-AB59-5AD67535E111}" type="presParOf" srcId="{EE1DA39A-1360-4477-8533-BC1CBF79497A}" destId="{CB5971BF-BC93-4DCA-B4BD-3065D274C9DA}" srcOrd="0" destOrd="0" presId="urn:microsoft.com/office/officeart/2018/2/layout/IconLabelList"/>
    <dgm:cxn modelId="{236992B2-EA1B-4FEF-8135-66F7578722C9}" type="presParOf" srcId="{EE1DA39A-1360-4477-8533-BC1CBF79497A}" destId="{F37BFB20-7EF7-43AA-BBAE-A4065ED67B7E}" srcOrd="1" destOrd="0" presId="urn:microsoft.com/office/officeart/2018/2/layout/IconLabelList"/>
    <dgm:cxn modelId="{C10EF54A-84BC-4A37-9DBC-9151C998AB29}" type="presParOf" srcId="{EE1DA39A-1360-4477-8533-BC1CBF79497A}" destId="{7103C6D5-3121-4984-B384-A535FFF15534}" srcOrd="2" destOrd="0" presId="urn:microsoft.com/office/officeart/2018/2/layout/IconLabelList"/>
    <dgm:cxn modelId="{EF65613D-294D-48D9-802B-2AE7874D5B52}" type="presParOf" srcId="{986003A1-AAB6-4E64-8AC6-38F4FDEAE4C2}" destId="{D19D2E8F-5050-4E08-96D2-258A45C6DFE9}" srcOrd="1" destOrd="0" presId="urn:microsoft.com/office/officeart/2018/2/layout/IconLabelList"/>
    <dgm:cxn modelId="{7A8CB421-E5E7-43E1-B8DA-D95BB9C79E98}" type="presParOf" srcId="{986003A1-AAB6-4E64-8AC6-38F4FDEAE4C2}" destId="{495A8954-8AA4-41C4-92AA-BE048BDC6901}" srcOrd="2" destOrd="0" presId="urn:microsoft.com/office/officeart/2018/2/layout/IconLabelList"/>
    <dgm:cxn modelId="{87FE2C01-4556-4163-BA06-5792CE109448}" type="presParOf" srcId="{495A8954-8AA4-41C4-92AA-BE048BDC6901}" destId="{844ADCAC-8CDE-4381-82C1-E81AC81F6BDA}" srcOrd="0" destOrd="0" presId="urn:microsoft.com/office/officeart/2018/2/layout/IconLabelList"/>
    <dgm:cxn modelId="{1352588B-80CD-4FCD-AE08-D4F215448480}" type="presParOf" srcId="{495A8954-8AA4-41C4-92AA-BE048BDC6901}" destId="{5A837604-6555-4563-9585-714819D92CF2}" srcOrd="1" destOrd="0" presId="urn:microsoft.com/office/officeart/2018/2/layout/IconLabelList"/>
    <dgm:cxn modelId="{10A5C171-2E2D-4299-9E8A-1CF730979733}" type="presParOf" srcId="{495A8954-8AA4-41C4-92AA-BE048BDC6901}" destId="{F50482B8-4EC3-4DED-B779-269FA0D7D12A}" srcOrd="2" destOrd="0" presId="urn:microsoft.com/office/officeart/2018/2/layout/IconLabelList"/>
    <dgm:cxn modelId="{F1268536-3F08-4A78-B91C-DA0AF4D82FCE}" type="presParOf" srcId="{986003A1-AAB6-4E64-8AC6-38F4FDEAE4C2}" destId="{3104C0C4-CD03-413A-9472-214C1EF6F7FF}" srcOrd="3" destOrd="0" presId="urn:microsoft.com/office/officeart/2018/2/layout/IconLabelList"/>
    <dgm:cxn modelId="{AF0126C9-6B04-4F8B-B667-CACB4E9A9807}" type="presParOf" srcId="{986003A1-AAB6-4E64-8AC6-38F4FDEAE4C2}" destId="{49E53C11-7EE7-4F48-A728-8601C6A9EC81}" srcOrd="4" destOrd="0" presId="urn:microsoft.com/office/officeart/2018/2/layout/IconLabelList"/>
    <dgm:cxn modelId="{68087F4D-702F-4F8E-BFCE-48C10B5045A7}" type="presParOf" srcId="{49E53C11-7EE7-4F48-A728-8601C6A9EC81}" destId="{FFB23ABB-21DB-4593-96C0-B0438A76EE14}" srcOrd="0" destOrd="0" presId="urn:microsoft.com/office/officeart/2018/2/layout/IconLabelList"/>
    <dgm:cxn modelId="{390AD2D1-744F-488A-9197-8E3596EACD3F}" type="presParOf" srcId="{49E53C11-7EE7-4F48-A728-8601C6A9EC81}" destId="{96D3278B-2B8B-4F5B-867C-F366EAD6118F}" srcOrd="1" destOrd="0" presId="urn:microsoft.com/office/officeart/2018/2/layout/IconLabelList"/>
    <dgm:cxn modelId="{57855180-BB31-408C-AEA1-5F72019FDA1A}" type="presParOf" srcId="{49E53C11-7EE7-4F48-A728-8601C6A9EC81}" destId="{B949A7A2-9BBE-4AA6-8A3F-43B863FC58CF}" srcOrd="2" destOrd="0" presId="urn:microsoft.com/office/officeart/2018/2/layout/IconLabelList"/>
    <dgm:cxn modelId="{05997EE8-8385-41A8-97EF-206E15D86ACA}" type="presParOf" srcId="{986003A1-AAB6-4E64-8AC6-38F4FDEAE4C2}" destId="{B8843136-403F-4DC1-A4BA-4CF8CFFBA5F6}" srcOrd="5" destOrd="0" presId="urn:microsoft.com/office/officeart/2018/2/layout/IconLabelList"/>
    <dgm:cxn modelId="{A13A4410-3B27-44D5-A6C6-91E7D432D62C}" type="presParOf" srcId="{986003A1-AAB6-4E64-8AC6-38F4FDEAE4C2}" destId="{A84DD374-D816-49E4-8F15-ECE455CECF2E}" srcOrd="6" destOrd="0" presId="urn:microsoft.com/office/officeart/2018/2/layout/IconLabelList"/>
    <dgm:cxn modelId="{CC96673E-6A6B-46EF-97AF-E32849031692}" type="presParOf" srcId="{A84DD374-D816-49E4-8F15-ECE455CECF2E}" destId="{EB7675DC-5018-4D36-8BCE-1A6EF62DB2F7}" srcOrd="0" destOrd="0" presId="urn:microsoft.com/office/officeart/2018/2/layout/IconLabelList"/>
    <dgm:cxn modelId="{27BE9A77-F44F-4B85-8BEC-765F18151300}" type="presParOf" srcId="{A84DD374-D816-49E4-8F15-ECE455CECF2E}" destId="{2E1772AA-2B63-4255-AE61-6951F0FD9837}" srcOrd="1" destOrd="0" presId="urn:microsoft.com/office/officeart/2018/2/layout/IconLabelList"/>
    <dgm:cxn modelId="{D23FFC87-76FC-40C7-A930-059520DB3D95}" type="presParOf" srcId="{A84DD374-D816-49E4-8F15-ECE455CECF2E}" destId="{91037BB0-8EFD-4A9F-B145-469A60C2D2F8}" srcOrd="2" destOrd="0" presId="urn:microsoft.com/office/officeart/2018/2/layout/IconLabelList"/>
    <dgm:cxn modelId="{585F5158-E67F-4042-8669-5BD9314905FB}" type="presParOf" srcId="{986003A1-AAB6-4E64-8AC6-38F4FDEAE4C2}" destId="{2A36FCEA-320B-4805-A515-A145F42ABB85}" srcOrd="7" destOrd="0" presId="urn:microsoft.com/office/officeart/2018/2/layout/IconLabelList"/>
    <dgm:cxn modelId="{1B0A1F4C-7389-4A21-A85D-F6C7EADDA5CE}" type="presParOf" srcId="{986003A1-AAB6-4E64-8AC6-38F4FDEAE4C2}" destId="{0E4E4F8E-1805-4CE0-AF20-9AE99EB6138C}" srcOrd="8" destOrd="0" presId="urn:microsoft.com/office/officeart/2018/2/layout/IconLabelList"/>
    <dgm:cxn modelId="{959812B0-E207-403C-A80D-35867892D10E}" type="presParOf" srcId="{0E4E4F8E-1805-4CE0-AF20-9AE99EB6138C}" destId="{100BA6D4-DBBE-4F63-91AF-E0D77EAB8521}" srcOrd="0" destOrd="0" presId="urn:microsoft.com/office/officeart/2018/2/layout/IconLabelList"/>
    <dgm:cxn modelId="{F5BE8450-3B1A-4784-8630-71E29C267926}" type="presParOf" srcId="{0E4E4F8E-1805-4CE0-AF20-9AE99EB6138C}" destId="{01A97882-A0B0-4BA1-8B71-996CE3E80EA5}" srcOrd="1" destOrd="0" presId="urn:microsoft.com/office/officeart/2018/2/layout/IconLabelList"/>
    <dgm:cxn modelId="{99FD49AC-ABB5-4EF7-9EF2-C7A9BFDE00C8}" type="presParOf" srcId="{0E4E4F8E-1805-4CE0-AF20-9AE99EB6138C}" destId="{B1F080C8-4AB0-43AF-AED7-48EB0DFF109F}" srcOrd="2" destOrd="0" presId="urn:microsoft.com/office/officeart/2018/2/layout/IconLabelList"/>
    <dgm:cxn modelId="{8ABEAF4C-6DAD-4A62-85F8-B18B76631DA6}" type="presParOf" srcId="{986003A1-AAB6-4E64-8AC6-38F4FDEAE4C2}" destId="{374C5B9D-2173-4251-8E9E-28767C2C3919}" srcOrd="9" destOrd="0" presId="urn:microsoft.com/office/officeart/2018/2/layout/IconLabelList"/>
    <dgm:cxn modelId="{F74EDD92-893A-466D-BCC0-17EE0186C58B}" type="presParOf" srcId="{986003A1-AAB6-4E64-8AC6-38F4FDEAE4C2}" destId="{D18F1405-208D-4887-BD6F-523ED446E761}" srcOrd="10" destOrd="0" presId="urn:microsoft.com/office/officeart/2018/2/layout/IconLabelList"/>
    <dgm:cxn modelId="{5A034FCF-ACD9-48D7-AD3D-1559B67F783A}" type="presParOf" srcId="{D18F1405-208D-4887-BD6F-523ED446E761}" destId="{A0CD6824-AEFF-46A2-B2DF-242ADBE5510A}" srcOrd="0" destOrd="0" presId="urn:microsoft.com/office/officeart/2018/2/layout/IconLabelList"/>
    <dgm:cxn modelId="{187C86CD-9683-4B03-9456-2DB48B65FEF5}" type="presParOf" srcId="{D18F1405-208D-4887-BD6F-523ED446E761}" destId="{049EB3DF-A62A-429C-8F8F-B9EA69C4731F}" srcOrd="1" destOrd="0" presId="urn:microsoft.com/office/officeart/2018/2/layout/IconLabelList"/>
    <dgm:cxn modelId="{4F62EBB1-E9CE-4B31-A97F-54CA69027AA5}" type="presParOf" srcId="{D18F1405-208D-4887-BD6F-523ED446E761}" destId="{A6D47F14-B219-4808-96CC-5612B3D7B81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A61BF-0588-48A8-98AF-FC2D40F750F6}">
      <dsp:nvSpPr>
        <dsp:cNvPr id="0" name=""/>
        <dsp:cNvSpPr/>
      </dsp:nvSpPr>
      <dsp:spPr>
        <a:xfrm>
          <a:off x="887848" y="19941"/>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105E9-05EC-409A-ACDC-200E4A66085D}">
      <dsp:nvSpPr>
        <dsp:cNvPr id="0" name=""/>
        <dsp:cNvSpPr/>
      </dsp:nvSpPr>
      <dsp:spPr>
        <a:xfrm>
          <a:off x="1231535" y="363628"/>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416F33-A785-4C18-90EE-F931250F5197}">
      <dsp:nvSpPr>
        <dsp:cNvPr id="0" name=""/>
        <dsp:cNvSpPr/>
      </dsp:nvSpPr>
      <dsp:spPr>
        <a:xfrm>
          <a:off x="372317"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en-US" sz="3400" kern="1200"/>
            <a:t>Genuine</a:t>
          </a:r>
        </a:p>
      </dsp:txBody>
      <dsp:txXfrm>
        <a:off x="372317" y="2134941"/>
        <a:ext cx="2643750" cy="720000"/>
      </dsp:txXfrm>
    </dsp:sp>
    <dsp:sp modelId="{CD0E676D-EE84-45E5-AECD-9260665C5055}">
      <dsp:nvSpPr>
        <dsp:cNvPr id="0" name=""/>
        <dsp:cNvSpPr/>
      </dsp:nvSpPr>
      <dsp:spPr>
        <a:xfrm>
          <a:off x="3994254" y="19941"/>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EA9E95-20B0-4779-9784-B4DED3957D34}">
      <dsp:nvSpPr>
        <dsp:cNvPr id="0" name=""/>
        <dsp:cNvSpPr/>
      </dsp:nvSpPr>
      <dsp:spPr>
        <a:xfrm>
          <a:off x="4337942" y="363628"/>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9F1DCA-EE60-46B3-AA19-1B18143EE51D}">
      <dsp:nvSpPr>
        <dsp:cNvPr id="0" name=""/>
        <dsp:cNvSpPr/>
      </dsp:nvSpPr>
      <dsp:spPr>
        <a:xfrm>
          <a:off x="3478723"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en-US" sz="3400" kern="1200"/>
            <a:t>Respectful</a:t>
          </a:r>
        </a:p>
      </dsp:txBody>
      <dsp:txXfrm>
        <a:off x="3478723" y="2134941"/>
        <a:ext cx="2643750" cy="720000"/>
      </dsp:txXfrm>
    </dsp:sp>
    <dsp:sp modelId="{7431C2B6-0544-4139-8B02-538097F602EE}">
      <dsp:nvSpPr>
        <dsp:cNvPr id="0" name=""/>
        <dsp:cNvSpPr/>
      </dsp:nvSpPr>
      <dsp:spPr>
        <a:xfrm>
          <a:off x="7100661" y="19941"/>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D6BCA-1C77-47CA-AE61-F58F73890A10}">
      <dsp:nvSpPr>
        <dsp:cNvPr id="0" name=""/>
        <dsp:cNvSpPr/>
      </dsp:nvSpPr>
      <dsp:spPr>
        <a:xfrm>
          <a:off x="7444348" y="363628"/>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2B9617-15B7-4A61-9348-8F0BEB7F6C1F}">
      <dsp:nvSpPr>
        <dsp:cNvPr id="0" name=""/>
        <dsp:cNvSpPr/>
      </dsp:nvSpPr>
      <dsp:spPr>
        <a:xfrm>
          <a:off x="6585129"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90000"/>
            </a:lnSpc>
            <a:spcBef>
              <a:spcPct val="0"/>
            </a:spcBef>
            <a:spcAft>
              <a:spcPct val="35000"/>
            </a:spcAft>
            <a:buNone/>
            <a:defRPr cap="all"/>
          </a:pPr>
          <a:r>
            <a:rPr lang="en-US" sz="3400" kern="1200"/>
            <a:t>Empathy</a:t>
          </a:r>
        </a:p>
      </dsp:txBody>
      <dsp:txXfrm>
        <a:off x="6585129" y="2134941"/>
        <a:ext cx="264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498F6-A4F4-49E2-9B41-512C6F160F9C}">
      <dsp:nvSpPr>
        <dsp:cNvPr id="0" name=""/>
        <dsp:cNvSpPr/>
      </dsp:nvSpPr>
      <dsp:spPr>
        <a:xfrm>
          <a:off x="2441051" y="19941"/>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D7E4B-7182-4853-9B50-890316D7B400}">
      <dsp:nvSpPr>
        <dsp:cNvPr id="0" name=""/>
        <dsp:cNvSpPr/>
      </dsp:nvSpPr>
      <dsp:spPr>
        <a:xfrm>
          <a:off x="2784739" y="363628"/>
          <a:ext cx="925312" cy="9253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F2F940-D2B0-407C-A3CB-D4224DA373C9}">
      <dsp:nvSpPr>
        <dsp:cNvPr id="0" name=""/>
        <dsp:cNvSpPr/>
      </dsp:nvSpPr>
      <dsp:spPr>
        <a:xfrm>
          <a:off x="1925520"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Goes between two people</a:t>
          </a:r>
        </a:p>
      </dsp:txBody>
      <dsp:txXfrm>
        <a:off x="1925520" y="2134941"/>
        <a:ext cx="2643750" cy="720000"/>
      </dsp:txXfrm>
    </dsp:sp>
    <dsp:sp modelId="{D5A64209-F506-4E33-B23C-2CEDC918B1FE}">
      <dsp:nvSpPr>
        <dsp:cNvPr id="0" name=""/>
        <dsp:cNvSpPr/>
      </dsp:nvSpPr>
      <dsp:spPr>
        <a:xfrm>
          <a:off x="5547457" y="19941"/>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BE30C-28D3-41A7-B9A8-396EF0FCBADC}">
      <dsp:nvSpPr>
        <dsp:cNvPr id="0" name=""/>
        <dsp:cNvSpPr/>
      </dsp:nvSpPr>
      <dsp:spPr>
        <a:xfrm>
          <a:off x="5891145" y="363628"/>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C0EF58-7A9C-4A17-ADE8-967E17E1B602}">
      <dsp:nvSpPr>
        <dsp:cNvPr id="0" name=""/>
        <dsp:cNvSpPr/>
      </dsp:nvSpPr>
      <dsp:spPr>
        <a:xfrm>
          <a:off x="5031926" y="2134941"/>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Can be very distracting during a meeting</a:t>
          </a:r>
        </a:p>
      </dsp:txBody>
      <dsp:txXfrm>
        <a:off x="5031926" y="2134941"/>
        <a:ext cx="264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71BF-BC93-4DCA-B4BD-3065D274C9DA}">
      <dsp:nvSpPr>
        <dsp:cNvPr id="0" name=""/>
        <dsp:cNvSpPr/>
      </dsp:nvSpPr>
      <dsp:spPr>
        <a:xfrm>
          <a:off x="486323" y="590797"/>
          <a:ext cx="794179" cy="7941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03C6D5-3121-4984-B384-A535FFF15534}">
      <dsp:nvSpPr>
        <dsp:cNvPr id="0" name=""/>
        <dsp:cNvSpPr/>
      </dsp:nvSpPr>
      <dsp:spPr>
        <a:xfrm>
          <a:off x="991" y="1697785"/>
          <a:ext cx="1764843" cy="70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No immediate no</a:t>
          </a:r>
        </a:p>
      </dsp:txBody>
      <dsp:txXfrm>
        <a:off x="991" y="1697785"/>
        <a:ext cx="1764843" cy="705937"/>
      </dsp:txXfrm>
    </dsp:sp>
    <dsp:sp modelId="{844ADCAC-8CDE-4381-82C1-E81AC81F6BDA}">
      <dsp:nvSpPr>
        <dsp:cNvPr id="0" name=""/>
        <dsp:cNvSpPr/>
      </dsp:nvSpPr>
      <dsp:spPr>
        <a:xfrm>
          <a:off x="2560014" y="590797"/>
          <a:ext cx="794179" cy="7941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0482B8-4EC3-4DED-B779-269FA0D7D12A}">
      <dsp:nvSpPr>
        <dsp:cNvPr id="0" name=""/>
        <dsp:cNvSpPr/>
      </dsp:nvSpPr>
      <dsp:spPr>
        <a:xfrm>
          <a:off x="2074682" y="1697785"/>
          <a:ext cx="1764843" cy="70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Engage the idea</a:t>
          </a:r>
        </a:p>
      </dsp:txBody>
      <dsp:txXfrm>
        <a:off x="2074682" y="1697785"/>
        <a:ext cx="1764843" cy="705937"/>
      </dsp:txXfrm>
    </dsp:sp>
    <dsp:sp modelId="{FFB23ABB-21DB-4593-96C0-B0438A76EE14}">
      <dsp:nvSpPr>
        <dsp:cNvPr id="0" name=""/>
        <dsp:cNvSpPr/>
      </dsp:nvSpPr>
      <dsp:spPr>
        <a:xfrm>
          <a:off x="4633706" y="590797"/>
          <a:ext cx="794179" cy="7941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49A7A2-9BBE-4AA6-8A3F-43B863FC58CF}">
      <dsp:nvSpPr>
        <dsp:cNvPr id="0" name=""/>
        <dsp:cNvSpPr/>
      </dsp:nvSpPr>
      <dsp:spPr>
        <a:xfrm>
          <a:off x="4148374" y="1697785"/>
          <a:ext cx="1764843" cy="70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Challenge the obstacles</a:t>
          </a:r>
        </a:p>
      </dsp:txBody>
      <dsp:txXfrm>
        <a:off x="4148374" y="1697785"/>
        <a:ext cx="1764843" cy="705937"/>
      </dsp:txXfrm>
    </dsp:sp>
    <dsp:sp modelId="{EB7675DC-5018-4D36-8BCE-1A6EF62DB2F7}">
      <dsp:nvSpPr>
        <dsp:cNvPr id="0" name=""/>
        <dsp:cNvSpPr/>
      </dsp:nvSpPr>
      <dsp:spPr>
        <a:xfrm>
          <a:off x="486323" y="2844933"/>
          <a:ext cx="794179" cy="7941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037BB0-8EFD-4A9F-B145-469A60C2D2F8}">
      <dsp:nvSpPr>
        <dsp:cNvPr id="0" name=""/>
        <dsp:cNvSpPr/>
      </dsp:nvSpPr>
      <dsp:spPr>
        <a:xfrm>
          <a:off x="991" y="3951922"/>
          <a:ext cx="1764843" cy="70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Collect all the facts</a:t>
          </a:r>
        </a:p>
      </dsp:txBody>
      <dsp:txXfrm>
        <a:off x="991" y="3951922"/>
        <a:ext cx="1764843" cy="705937"/>
      </dsp:txXfrm>
    </dsp:sp>
    <dsp:sp modelId="{100BA6D4-DBBE-4F63-91AF-E0D77EAB8521}">
      <dsp:nvSpPr>
        <dsp:cNvPr id="0" name=""/>
        <dsp:cNvSpPr/>
      </dsp:nvSpPr>
      <dsp:spPr>
        <a:xfrm>
          <a:off x="2560014" y="2844933"/>
          <a:ext cx="794179" cy="7941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F080C8-4AB0-43AF-AED7-48EB0DFF109F}">
      <dsp:nvSpPr>
        <dsp:cNvPr id="0" name=""/>
        <dsp:cNvSpPr/>
      </dsp:nvSpPr>
      <dsp:spPr>
        <a:xfrm>
          <a:off x="2074682" y="3951922"/>
          <a:ext cx="1764843" cy="70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Find an expert</a:t>
          </a:r>
        </a:p>
      </dsp:txBody>
      <dsp:txXfrm>
        <a:off x="2074682" y="3951922"/>
        <a:ext cx="1764843" cy="705937"/>
      </dsp:txXfrm>
    </dsp:sp>
    <dsp:sp modelId="{A0CD6824-AEFF-46A2-B2DF-242ADBE5510A}">
      <dsp:nvSpPr>
        <dsp:cNvPr id="0" name=""/>
        <dsp:cNvSpPr/>
      </dsp:nvSpPr>
      <dsp:spPr>
        <a:xfrm>
          <a:off x="4633706" y="2844933"/>
          <a:ext cx="794179" cy="7941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D47F14-B219-4808-96CC-5612B3D7B818}">
      <dsp:nvSpPr>
        <dsp:cNvPr id="0" name=""/>
        <dsp:cNvSpPr/>
      </dsp:nvSpPr>
      <dsp:spPr>
        <a:xfrm>
          <a:off x="4148374" y="3951922"/>
          <a:ext cx="1764843" cy="70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Try the idea</a:t>
          </a:r>
        </a:p>
      </dsp:txBody>
      <dsp:txXfrm>
        <a:off x="4148374" y="3951922"/>
        <a:ext cx="1764843" cy="70593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6196A-6ED9-4968-8D32-71F0DEFA73CF}" type="datetimeFigureOut">
              <a:rPr lang="en-US" smtClean="0"/>
              <a:t>1/13/2021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D277E-2F4A-4DAB-A459-C7A03E6E80E4}" type="slidenum">
              <a:rPr lang="en-US" smtClean="0"/>
              <a:t>‹#›</a:t>
            </a:fld>
            <a:endParaRPr lang="en-US" dirty="0"/>
          </a:p>
        </p:txBody>
      </p:sp>
    </p:spTree>
    <p:extLst>
      <p:ext uri="{BB962C8B-B14F-4D97-AF65-F5344CB8AC3E}">
        <p14:creationId xmlns:p14="http://schemas.microsoft.com/office/powerpoint/2010/main" val="2019727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Proxemics#cite_note-Hall2-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Managers today we are going to discuss communication with your team and your clients</a:t>
            </a:r>
          </a:p>
          <a:p>
            <a:r>
              <a:rPr lang="en-US" dirty="0"/>
              <a:t>Face to face vs written and virtual. What tools you can develop to be successful in communicating with your team and your clients</a:t>
            </a:r>
          </a:p>
        </p:txBody>
      </p:sp>
      <p:sp>
        <p:nvSpPr>
          <p:cNvPr id="4" name="Slide Number Placeholder 3"/>
          <p:cNvSpPr>
            <a:spLocks noGrp="1"/>
          </p:cNvSpPr>
          <p:nvPr>
            <p:ph type="sldNum" sz="quarter" idx="5"/>
          </p:nvPr>
        </p:nvSpPr>
        <p:spPr/>
        <p:txBody>
          <a:bodyPr/>
          <a:lstStyle/>
          <a:p>
            <a:fld id="{73CD277E-2F4A-4DAB-A459-C7A03E6E80E4}" type="slidenum">
              <a:rPr lang="en-US" smtClean="0"/>
              <a:t>1</a:t>
            </a:fld>
            <a:endParaRPr lang="en-US" dirty="0"/>
          </a:p>
        </p:txBody>
      </p:sp>
    </p:spTree>
    <p:extLst>
      <p:ext uri="{BB962C8B-B14F-4D97-AF65-F5344CB8AC3E}">
        <p14:creationId xmlns:p14="http://schemas.microsoft.com/office/powerpoint/2010/main" val="429467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to avoid the pitfalls?</a:t>
            </a:r>
          </a:p>
        </p:txBody>
      </p:sp>
      <p:sp>
        <p:nvSpPr>
          <p:cNvPr id="4" name="Slide Number Placeholder 3"/>
          <p:cNvSpPr>
            <a:spLocks noGrp="1"/>
          </p:cNvSpPr>
          <p:nvPr>
            <p:ph type="sldNum" sz="quarter" idx="10"/>
          </p:nvPr>
        </p:nvSpPr>
        <p:spPr/>
        <p:txBody>
          <a:bodyPr/>
          <a:lstStyle/>
          <a:p>
            <a:fld id="{73CD277E-2F4A-4DAB-A459-C7A03E6E80E4}" type="slidenum">
              <a:rPr lang="en-US" smtClean="0"/>
              <a:t>11</a:t>
            </a:fld>
            <a:endParaRPr lang="en-US" dirty="0"/>
          </a:p>
        </p:txBody>
      </p:sp>
    </p:spTree>
    <p:extLst>
      <p:ext uri="{BB962C8B-B14F-4D97-AF65-F5344CB8AC3E}">
        <p14:creationId xmlns:p14="http://schemas.microsoft.com/office/powerpoint/2010/main" val="397818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be informed.</a:t>
            </a:r>
          </a:p>
          <a:p>
            <a:r>
              <a:rPr lang="en-US" dirty="0"/>
              <a:t>Never guess</a:t>
            </a:r>
          </a:p>
        </p:txBody>
      </p:sp>
      <p:sp>
        <p:nvSpPr>
          <p:cNvPr id="4" name="Slide Number Placeholder 3"/>
          <p:cNvSpPr>
            <a:spLocks noGrp="1"/>
          </p:cNvSpPr>
          <p:nvPr>
            <p:ph type="sldNum" sz="quarter" idx="10"/>
          </p:nvPr>
        </p:nvSpPr>
        <p:spPr/>
        <p:txBody>
          <a:bodyPr/>
          <a:lstStyle/>
          <a:p>
            <a:fld id="{73CD277E-2F4A-4DAB-A459-C7A03E6E80E4}" type="slidenum">
              <a:rPr lang="en-US" smtClean="0"/>
              <a:t>12</a:t>
            </a:fld>
            <a:endParaRPr lang="en-US" dirty="0"/>
          </a:p>
        </p:txBody>
      </p:sp>
    </p:spTree>
    <p:extLst>
      <p:ext uri="{BB962C8B-B14F-4D97-AF65-F5344CB8AC3E}">
        <p14:creationId xmlns:p14="http://schemas.microsoft.com/office/powerpoint/2010/main" val="76810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words</a:t>
            </a:r>
            <a:r>
              <a:rPr lang="en-US" baseline="0" dirty="0"/>
              <a:t> and how they can be used in the planning process</a:t>
            </a:r>
            <a:endParaRPr lang="en-US" dirty="0"/>
          </a:p>
        </p:txBody>
      </p:sp>
      <p:sp>
        <p:nvSpPr>
          <p:cNvPr id="4" name="Slide Number Placeholder 3"/>
          <p:cNvSpPr>
            <a:spLocks noGrp="1"/>
          </p:cNvSpPr>
          <p:nvPr>
            <p:ph type="sldNum" sz="quarter" idx="10"/>
          </p:nvPr>
        </p:nvSpPr>
        <p:spPr/>
        <p:txBody>
          <a:bodyPr/>
          <a:lstStyle/>
          <a:p>
            <a:fld id="{73CD277E-2F4A-4DAB-A459-C7A03E6E80E4}" type="slidenum">
              <a:rPr lang="en-US" smtClean="0"/>
              <a:t>13</a:t>
            </a:fld>
            <a:endParaRPr lang="en-US" dirty="0"/>
          </a:p>
        </p:txBody>
      </p:sp>
    </p:spTree>
    <p:extLst>
      <p:ext uri="{BB962C8B-B14F-4D97-AF65-F5344CB8AC3E}">
        <p14:creationId xmlns:p14="http://schemas.microsoft.com/office/powerpoint/2010/main" val="292392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Dealing with artists and designers in one to one conversations and in a group setting. Being aware of which type you are dealing with can help to support good outcomes when making decisions, doling out responsibility and using your authority. </a:t>
            </a:r>
          </a:p>
        </p:txBody>
      </p:sp>
      <p:sp>
        <p:nvSpPr>
          <p:cNvPr id="4" name="Slide Number Placeholder 3"/>
          <p:cNvSpPr>
            <a:spLocks noGrp="1"/>
          </p:cNvSpPr>
          <p:nvPr>
            <p:ph type="sldNum" sz="quarter" idx="10"/>
          </p:nvPr>
        </p:nvSpPr>
        <p:spPr/>
        <p:txBody>
          <a:bodyPr/>
          <a:lstStyle/>
          <a:p>
            <a:fld id="{73CD277E-2F4A-4DAB-A459-C7A03E6E80E4}" type="slidenum">
              <a:rPr lang="en-US" smtClean="0"/>
              <a:t>14</a:t>
            </a:fld>
            <a:endParaRPr lang="en-US" dirty="0"/>
          </a:p>
        </p:txBody>
      </p:sp>
    </p:spTree>
    <p:extLst>
      <p:ext uri="{BB962C8B-B14F-4D97-AF65-F5344CB8AC3E}">
        <p14:creationId xmlns:p14="http://schemas.microsoft.com/office/powerpoint/2010/main" val="92209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first inclination</a:t>
            </a:r>
            <a:r>
              <a:rPr lang="en-US" baseline="0" dirty="0"/>
              <a:t> is to say no, stop think and listen</a:t>
            </a:r>
          </a:p>
          <a:p>
            <a:endParaRPr lang="en-US" baseline="0" dirty="0"/>
          </a:p>
          <a:p>
            <a:r>
              <a:rPr lang="en-US" baseline="0" dirty="0"/>
              <a:t>Have your audience describe their idea in detail  (if they can’t assign him or her to do the research with a deadline)</a:t>
            </a:r>
          </a:p>
          <a:p>
            <a:endParaRPr lang="en-US" baseline="0" dirty="0"/>
          </a:p>
          <a:p>
            <a:r>
              <a:rPr lang="en-US" baseline="0" dirty="0"/>
              <a:t>Have them define the obstacles with their own words</a:t>
            </a:r>
          </a:p>
          <a:p>
            <a:endParaRPr lang="en-US" dirty="0"/>
          </a:p>
          <a:p>
            <a:r>
              <a:rPr lang="en-US" dirty="0"/>
              <a:t>Have them</a:t>
            </a:r>
            <a:r>
              <a:rPr lang="en-US" baseline="0" dirty="0"/>
              <a:t> research the facts</a:t>
            </a:r>
          </a:p>
          <a:p>
            <a:endParaRPr lang="en-US" baseline="0" dirty="0"/>
          </a:p>
          <a:p>
            <a:r>
              <a:rPr lang="en-US" baseline="0" dirty="0"/>
              <a:t>Find the expert, collaborate</a:t>
            </a:r>
          </a:p>
          <a:p>
            <a:endParaRPr lang="en-US" baseline="0" dirty="0"/>
          </a:p>
          <a:p>
            <a:r>
              <a:rPr lang="en-US" baseline="0" dirty="0"/>
              <a:t>Try it</a:t>
            </a:r>
            <a:endParaRPr lang="en-US" dirty="0"/>
          </a:p>
        </p:txBody>
      </p:sp>
      <p:sp>
        <p:nvSpPr>
          <p:cNvPr id="4" name="Slide Number Placeholder 3"/>
          <p:cNvSpPr>
            <a:spLocks noGrp="1"/>
          </p:cNvSpPr>
          <p:nvPr>
            <p:ph type="sldNum" sz="quarter" idx="10"/>
          </p:nvPr>
        </p:nvSpPr>
        <p:spPr/>
        <p:txBody>
          <a:bodyPr/>
          <a:lstStyle/>
          <a:p>
            <a:fld id="{73CD277E-2F4A-4DAB-A459-C7A03E6E80E4}" type="slidenum">
              <a:rPr lang="en-US" smtClean="0"/>
              <a:t>15</a:t>
            </a:fld>
            <a:endParaRPr lang="en-US" dirty="0"/>
          </a:p>
        </p:txBody>
      </p:sp>
    </p:spTree>
    <p:extLst>
      <p:ext uri="{BB962C8B-B14F-4D97-AF65-F5344CB8AC3E}">
        <p14:creationId xmlns:p14="http://schemas.microsoft.com/office/powerpoint/2010/main" val="2963008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positive</a:t>
            </a:r>
            <a:r>
              <a:rPr lang="en-US" baseline="0" dirty="0"/>
              <a:t> about the idea</a:t>
            </a:r>
          </a:p>
          <a:p>
            <a:endParaRPr lang="en-US" baseline="0" dirty="0"/>
          </a:p>
          <a:p>
            <a:r>
              <a:rPr lang="en-US" baseline="0" dirty="0"/>
              <a:t>Present the obstacle (time, money, resources)</a:t>
            </a:r>
          </a:p>
          <a:p>
            <a:endParaRPr lang="en-US" dirty="0"/>
          </a:p>
          <a:p>
            <a:r>
              <a:rPr lang="en-US" dirty="0"/>
              <a:t>Leave with a positive impression on your audience</a:t>
            </a:r>
          </a:p>
          <a:p>
            <a:endParaRPr lang="en-US" dirty="0"/>
          </a:p>
          <a:p>
            <a:r>
              <a:rPr lang="en-US" dirty="0"/>
              <a:t>Keep the conversation going</a:t>
            </a:r>
          </a:p>
        </p:txBody>
      </p:sp>
      <p:sp>
        <p:nvSpPr>
          <p:cNvPr id="4" name="Slide Number Placeholder 3"/>
          <p:cNvSpPr>
            <a:spLocks noGrp="1"/>
          </p:cNvSpPr>
          <p:nvPr>
            <p:ph type="sldNum" sz="quarter" idx="10"/>
          </p:nvPr>
        </p:nvSpPr>
        <p:spPr/>
        <p:txBody>
          <a:bodyPr/>
          <a:lstStyle/>
          <a:p>
            <a:fld id="{73CD277E-2F4A-4DAB-A459-C7A03E6E80E4}" type="slidenum">
              <a:rPr lang="en-US" smtClean="0"/>
              <a:t>16</a:t>
            </a:fld>
            <a:endParaRPr lang="en-US" dirty="0"/>
          </a:p>
        </p:txBody>
      </p:sp>
    </p:spTree>
    <p:extLst>
      <p:ext uri="{BB962C8B-B14F-4D97-AF65-F5344CB8AC3E}">
        <p14:creationId xmlns:p14="http://schemas.microsoft.com/office/powerpoint/2010/main" val="135529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you know it will not be an easy meeting</a:t>
            </a:r>
            <a:r>
              <a:rPr lang="en-US" baseline="0" dirty="0"/>
              <a:t>, plan for it.</a:t>
            </a:r>
          </a:p>
          <a:p>
            <a:r>
              <a:rPr lang="en-US" baseline="0" dirty="0"/>
              <a:t>Be prepared to let them talk out their frustrations and concerns</a:t>
            </a:r>
          </a:p>
          <a:p>
            <a:r>
              <a:rPr lang="en-US" baseline="0" dirty="0"/>
              <a:t>Be supportive of their point of view.</a:t>
            </a:r>
          </a:p>
          <a:p>
            <a:endParaRPr lang="en-US" baseline="0" dirty="0"/>
          </a:p>
          <a:p>
            <a:r>
              <a:rPr lang="en-US" baseline="0" dirty="0"/>
              <a:t>Know yourself</a:t>
            </a:r>
          </a:p>
          <a:p>
            <a:r>
              <a:rPr lang="en-US" baseline="0" dirty="0"/>
              <a:t>You do not need to be at the same pace or energy level</a:t>
            </a:r>
          </a:p>
          <a:p>
            <a:r>
              <a:rPr lang="en-US" baseline="0" dirty="0"/>
              <a:t>Be prepared to not argue</a:t>
            </a:r>
          </a:p>
          <a:p>
            <a:r>
              <a:rPr lang="en-US" baseline="0" dirty="0"/>
              <a:t>Stand your ground</a:t>
            </a:r>
          </a:p>
          <a:p>
            <a:r>
              <a:rPr lang="en-US" baseline="0" dirty="0"/>
              <a:t>This may be more than one conversation</a:t>
            </a:r>
          </a:p>
          <a:p>
            <a:r>
              <a:rPr lang="en-US" baseline="0" dirty="0"/>
              <a:t>Keep all communication channel open.</a:t>
            </a:r>
            <a:endParaRPr lang="en-US" dirty="0"/>
          </a:p>
        </p:txBody>
      </p:sp>
      <p:sp>
        <p:nvSpPr>
          <p:cNvPr id="4" name="Slide Number Placeholder 3"/>
          <p:cNvSpPr>
            <a:spLocks noGrp="1"/>
          </p:cNvSpPr>
          <p:nvPr>
            <p:ph type="sldNum" sz="quarter" idx="10"/>
          </p:nvPr>
        </p:nvSpPr>
        <p:spPr/>
        <p:txBody>
          <a:bodyPr/>
          <a:lstStyle/>
          <a:p>
            <a:fld id="{73CD277E-2F4A-4DAB-A459-C7A03E6E80E4}" type="slidenum">
              <a:rPr lang="en-US" smtClean="0"/>
              <a:t>17</a:t>
            </a:fld>
            <a:endParaRPr lang="en-US" dirty="0"/>
          </a:p>
        </p:txBody>
      </p:sp>
    </p:spTree>
    <p:extLst>
      <p:ext uri="{BB962C8B-B14F-4D97-AF65-F5344CB8AC3E}">
        <p14:creationId xmlns:p14="http://schemas.microsoft.com/office/powerpoint/2010/main" val="326993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to good communication keep the conversation</a:t>
            </a:r>
            <a:r>
              <a:rPr lang="en-US" baseline="0" dirty="0"/>
              <a:t> alive;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Have a plan of action in place to trigger a </a:t>
            </a:r>
            <a:endParaRPr lang="en-US" dirty="0"/>
          </a:p>
          <a:p>
            <a:r>
              <a:rPr lang="en-US" baseline="0" dirty="0"/>
              <a:t>Follow up be on the content your communicated </a:t>
            </a:r>
          </a:p>
        </p:txBody>
      </p:sp>
      <p:sp>
        <p:nvSpPr>
          <p:cNvPr id="4" name="Slide Number Placeholder 3"/>
          <p:cNvSpPr>
            <a:spLocks noGrp="1"/>
          </p:cNvSpPr>
          <p:nvPr>
            <p:ph type="sldNum" sz="quarter" idx="10"/>
          </p:nvPr>
        </p:nvSpPr>
        <p:spPr/>
        <p:txBody>
          <a:bodyPr/>
          <a:lstStyle/>
          <a:p>
            <a:fld id="{73CD277E-2F4A-4DAB-A459-C7A03E6E80E4}" type="slidenum">
              <a:rPr lang="en-US" smtClean="0"/>
              <a:t>18</a:t>
            </a:fld>
            <a:endParaRPr lang="en-US" dirty="0"/>
          </a:p>
        </p:txBody>
      </p:sp>
    </p:spTree>
    <p:extLst>
      <p:ext uri="{BB962C8B-B14F-4D97-AF65-F5344CB8AC3E}">
        <p14:creationId xmlns:p14="http://schemas.microsoft.com/office/powerpoint/2010/main" val="383984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Authority Vs</a:t>
            </a:r>
            <a:r>
              <a:rPr lang="en-US" sz="1200" b="1" i="0" kern="1200" baseline="0" dirty="0">
                <a:solidFill>
                  <a:schemeClr val="tx1"/>
                </a:solidFill>
                <a:effectLst/>
                <a:latin typeface="+mn-lt"/>
                <a:ea typeface="+mn-ea"/>
                <a:cs typeface="+mn-cs"/>
              </a:rPr>
              <a:t> responsibility</a:t>
            </a:r>
          </a:p>
          <a:p>
            <a:r>
              <a:rPr lang="en-US" sz="1200" b="0" i="0" kern="1200" dirty="0">
                <a:solidFill>
                  <a:schemeClr val="tx1"/>
                </a:solidFill>
                <a:effectLst/>
                <a:latin typeface="+mn-lt"/>
                <a:ea typeface="+mn-ea"/>
                <a:cs typeface="+mn-cs"/>
              </a:rPr>
              <a:t>Authority is </a:t>
            </a:r>
            <a:r>
              <a:rPr lang="en-US" sz="1200" b="0" i="1" kern="1200" dirty="0">
                <a:solidFill>
                  <a:schemeClr val="tx1"/>
                </a:solidFill>
                <a:effectLst/>
                <a:latin typeface="+mn-lt"/>
                <a:ea typeface="+mn-ea"/>
                <a:cs typeface="+mn-cs"/>
              </a:rPr>
              <a:t>the legal right </a:t>
            </a:r>
            <a:r>
              <a:rPr lang="en-US" sz="1200" b="0" i="0" kern="1200" dirty="0">
                <a:solidFill>
                  <a:schemeClr val="tx1"/>
                </a:solidFill>
                <a:effectLst/>
                <a:latin typeface="+mn-lt"/>
                <a:ea typeface="+mn-ea"/>
                <a:cs typeface="+mn-cs"/>
              </a:rPr>
              <a:t>to give the command, </a:t>
            </a:r>
            <a:r>
              <a:rPr lang="en-US" sz="1200" b="1" i="0" kern="1200" dirty="0">
                <a:solidFill>
                  <a:schemeClr val="tx1"/>
                </a:solidFill>
                <a:effectLst/>
                <a:latin typeface="+mn-lt"/>
                <a:ea typeface="+mn-ea"/>
                <a:cs typeface="+mn-cs"/>
              </a:rPr>
              <a:t>order</a:t>
            </a:r>
            <a:r>
              <a:rPr lang="en-US" sz="1200" b="0" i="0" kern="1200" dirty="0">
                <a:solidFill>
                  <a:schemeClr val="tx1"/>
                </a:solidFill>
                <a:effectLst/>
                <a:latin typeface="+mn-lt"/>
                <a:ea typeface="+mn-ea"/>
                <a:cs typeface="+mn-cs"/>
              </a:rPr>
              <a:t> or instruction and compel the subordinates to do a </a:t>
            </a:r>
            <a:r>
              <a:rPr lang="en-US" sz="1200" b="1" i="0" kern="1200" dirty="0">
                <a:solidFill>
                  <a:schemeClr val="tx1"/>
                </a:solidFill>
                <a:effectLst/>
                <a:latin typeface="+mn-lt"/>
                <a:ea typeface="+mn-ea"/>
                <a:cs typeface="+mn-cs"/>
              </a:rPr>
              <a:t>certain</a:t>
            </a:r>
            <a:r>
              <a:rPr lang="en-US" sz="1200" b="0" i="0" kern="1200" dirty="0">
                <a:solidFill>
                  <a:schemeClr val="tx1"/>
                </a:solidFill>
                <a:effectLst/>
                <a:latin typeface="+mn-lt"/>
                <a:ea typeface="+mn-ea"/>
                <a:cs typeface="+mn-cs"/>
              </a:rPr>
              <a:t> act. On the </a:t>
            </a:r>
            <a:r>
              <a:rPr lang="en-US" sz="1200" b="1" i="0" kern="1200" dirty="0">
                <a:solidFill>
                  <a:schemeClr val="tx1"/>
                </a:solidFill>
                <a:effectLst/>
                <a:latin typeface="+mn-lt"/>
                <a:ea typeface="+mn-ea"/>
                <a:cs typeface="+mn-cs"/>
              </a:rPr>
              <a:t>other</a:t>
            </a:r>
            <a:r>
              <a:rPr lang="en-US" sz="1200" b="0" i="0" kern="1200" dirty="0">
                <a:solidFill>
                  <a:schemeClr val="tx1"/>
                </a:solidFill>
                <a:effectLst/>
                <a:latin typeface="+mn-lt"/>
                <a:ea typeface="+mn-ea"/>
                <a:cs typeface="+mn-cs"/>
              </a:rPr>
              <a:t> hand, </a:t>
            </a:r>
          </a:p>
          <a:p>
            <a:r>
              <a:rPr lang="en-US" sz="1200" b="0" i="0" kern="1200" dirty="0">
                <a:solidFill>
                  <a:schemeClr val="tx1"/>
                </a:solidFill>
                <a:effectLst/>
                <a:latin typeface="+mn-lt"/>
                <a:ea typeface="+mn-ea"/>
                <a:cs typeface="+mn-cs"/>
              </a:rPr>
              <a:t>Responsibility is the outcome of authority. It entails the obligation of the </a:t>
            </a:r>
            <a:r>
              <a:rPr lang="en-US" sz="1200" b="1" i="0" kern="1200" dirty="0">
                <a:solidFill>
                  <a:schemeClr val="tx1"/>
                </a:solidFill>
                <a:effectLst/>
                <a:latin typeface="+mn-lt"/>
                <a:ea typeface="+mn-ea"/>
                <a:cs typeface="+mn-cs"/>
              </a:rPr>
              <a:t>subordinate</a:t>
            </a:r>
            <a:r>
              <a:rPr lang="en-US" sz="1200" b="0" i="0" kern="1200" dirty="0">
                <a:solidFill>
                  <a:schemeClr val="tx1"/>
                </a:solidFill>
                <a:effectLst/>
                <a:latin typeface="+mn-lt"/>
                <a:ea typeface="+mn-ea"/>
                <a:cs typeface="+mn-cs"/>
              </a:rPr>
              <a:t>, who has been assigned the duty by his or her superior.</a:t>
            </a:r>
            <a:endParaRPr lang="en-US" dirty="0">
              <a:effectLst/>
            </a:endParaRPr>
          </a:p>
          <a:p>
            <a:endParaRPr lang="en-US" dirty="0">
              <a:effectLst/>
            </a:endParaRPr>
          </a:p>
          <a:p>
            <a:r>
              <a:rPr lang="en-US" b="1" dirty="0"/>
              <a:t>BASIS FOR COMPARISON AUTHORITY RESPONSIBILITY</a:t>
            </a:r>
          </a:p>
          <a:p>
            <a:r>
              <a:rPr lang="en-US" b="1" dirty="0">
                <a:effectLst/>
              </a:rPr>
              <a:t>Meaning </a:t>
            </a:r>
          </a:p>
          <a:p>
            <a:r>
              <a:rPr lang="en-US" dirty="0">
                <a:effectLst/>
              </a:rPr>
              <a:t>Authority refers to the power or right, attached to a particular job or designation, to give orders, enforce rules, make decisions and exact compliance.</a:t>
            </a:r>
          </a:p>
          <a:p>
            <a:r>
              <a:rPr lang="en-US" dirty="0">
                <a:effectLst/>
              </a:rPr>
              <a:t>Responsibility denotes duty or obligation to undertake or accomplish a task successfully, assigned by the senior or established by one's own commitment or circumstances.</a:t>
            </a:r>
          </a:p>
          <a:p>
            <a:endParaRPr lang="en-US" dirty="0">
              <a:effectLst/>
            </a:endParaRPr>
          </a:p>
          <a:p>
            <a:r>
              <a:rPr lang="en-US" b="1" i="1" dirty="0">
                <a:effectLst/>
              </a:rPr>
              <a:t>What is it?</a:t>
            </a:r>
          </a:p>
          <a:p>
            <a:r>
              <a:rPr lang="en-US" dirty="0">
                <a:effectLst/>
              </a:rPr>
              <a:t>Authority Legal right to issue orders.</a:t>
            </a:r>
          </a:p>
          <a:p>
            <a:r>
              <a:rPr lang="en-US" dirty="0">
                <a:effectLst/>
              </a:rPr>
              <a:t>Responsibility</a:t>
            </a:r>
            <a:r>
              <a:rPr lang="en-US" baseline="0" dirty="0">
                <a:effectLst/>
              </a:rPr>
              <a:t> </a:t>
            </a:r>
            <a:r>
              <a:rPr lang="en-US" dirty="0">
                <a:effectLst/>
              </a:rPr>
              <a:t>Corollary of authority.(provides little or no proof from a already</a:t>
            </a:r>
            <a:r>
              <a:rPr lang="en-US" baseline="0" dirty="0">
                <a:effectLst/>
              </a:rPr>
              <a:t> proven statement</a:t>
            </a:r>
            <a:endParaRPr lang="en-US" dirty="0">
              <a:effectLst/>
            </a:endParaRPr>
          </a:p>
          <a:p>
            <a:endParaRPr lang="en-US" b="1" dirty="0">
              <a:effectLst/>
            </a:endParaRPr>
          </a:p>
          <a:p>
            <a:r>
              <a:rPr lang="en-US" b="1" dirty="0">
                <a:effectLst/>
              </a:rPr>
              <a:t>Results from</a:t>
            </a:r>
          </a:p>
          <a:p>
            <a:r>
              <a:rPr lang="en-US" dirty="0">
                <a:effectLst/>
              </a:rPr>
              <a:t>Authority</a:t>
            </a:r>
            <a:r>
              <a:rPr lang="en-US" baseline="0" dirty="0">
                <a:effectLst/>
              </a:rPr>
              <a:t> </a:t>
            </a:r>
            <a:r>
              <a:rPr lang="en-US" dirty="0">
                <a:effectLst/>
              </a:rPr>
              <a:t>Formal positon in an organization</a:t>
            </a:r>
          </a:p>
          <a:p>
            <a:r>
              <a:rPr lang="en-US" dirty="0">
                <a:effectLst/>
              </a:rPr>
              <a:t>Responsibility</a:t>
            </a:r>
            <a:r>
              <a:rPr lang="en-US" baseline="0" dirty="0">
                <a:effectLst/>
              </a:rPr>
              <a:t> </a:t>
            </a:r>
            <a:r>
              <a:rPr lang="en-US" dirty="0">
                <a:effectLst/>
              </a:rPr>
              <a:t>Superior-subordinate relationship</a:t>
            </a:r>
          </a:p>
          <a:p>
            <a:endParaRPr lang="en-US" dirty="0">
              <a:effectLst/>
            </a:endParaRPr>
          </a:p>
          <a:p>
            <a:r>
              <a:rPr lang="en-US" b="1" dirty="0">
                <a:effectLst/>
              </a:rPr>
              <a:t>Task of manager</a:t>
            </a:r>
          </a:p>
          <a:p>
            <a:r>
              <a:rPr lang="en-US" dirty="0">
                <a:effectLst/>
              </a:rPr>
              <a:t>Authority Delegation of authority</a:t>
            </a:r>
          </a:p>
          <a:p>
            <a:r>
              <a:rPr lang="en-US" dirty="0">
                <a:effectLst/>
              </a:rPr>
              <a:t>Responsibility Assumption of responsibility</a:t>
            </a:r>
          </a:p>
          <a:p>
            <a:endParaRPr lang="en-US" dirty="0">
              <a:effectLst/>
            </a:endParaRPr>
          </a:p>
          <a:p>
            <a:r>
              <a:rPr lang="en-US" b="1" dirty="0">
                <a:effectLst/>
              </a:rPr>
              <a:t>Requires</a:t>
            </a:r>
          </a:p>
          <a:p>
            <a:r>
              <a:rPr lang="en-US" dirty="0">
                <a:effectLst/>
              </a:rPr>
              <a:t>Authority Ability to give orders.</a:t>
            </a:r>
          </a:p>
          <a:p>
            <a:r>
              <a:rPr lang="en-US" dirty="0">
                <a:effectLst/>
              </a:rPr>
              <a:t>Responsibility Ability to follow orders.</a:t>
            </a:r>
          </a:p>
          <a:p>
            <a:endParaRPr lang="en-US" dirty="0">
              <a:effectLst/>
            </a:endParaRPr>
          </a:p>
          <a:p>
            <a:r>
              <a:rPr lang="en-US" b="1" dirty="0">
                <a:effectLst/>
              </a:rPr>
              <a:t>Flow of information or orders</a:t>
            </a:r>
          </a:p>
          <a:p>
            <a:r>
              <a:rPr lang="en-US" dirty="0">
                <a:effectLst/>
              </a:rPr>
              <a:t>Authority Downward</a:t>
            </a:r>
          </a:p>
          <a:p>
            <a:r>
              <a:rPr lang="en-US" dirty="0">
                <a:effectLst/>
              </a:rPr>
              <a:t>Responsibility Upward</a:t>
            </a:r>
          </a:p>
          <a:p>
            <a:endParaRPr lang="en-US" dirty="0">
              <a:effectLst/>
            </a:endParaRPr>
          </a:p>
          <a:p>
            <a:r>
              <a:rPr lang="en-US" b="1" dirty="0">
                <a:effectLst/>
              </a:rPr>
              <a:t>Objective</a:t>
            </a:r>
          </a:p>
          <a:p>
            <a:r>
              <a:rPr lang="en-US" dirty="0">
                <a:effectLst/>
              </a:rPr>
              <a:t>Authority To make decisions and implement it.</a:t>
            </a:r>
          </a:p>
          <a:p>
            <a:r>
              <a:rPr lang="en-US" dirty="0">
                <a:effectLst/>
              </a:rPr>
              <a:t>Responsivity To execute duties, assigned by superior.</a:t>
            </a:r>
          </a:p>
          <a:p>
            <a:endParaRPr lang="en-US" dirty="0">
              <a:effectLst/>
            </a:endParaRPr>
          </a:p>
          <a:p>
            <a:r>
              <a:rPr lang="en-US" b="1" dirty="0">
                <a:effectLst/>
              </a:rPr>
              <a:t>Duration</a:t>
            </a:r>
          </a:p>
          <a:p>
            <a:r>
              <a:rPr lang="en-US" dirty="0">
                <a:effectLst/>
              </a:rPr>
              <a:t>Authority</a:t>
            </a:r>
            <a:r>
              <a:rPr lang="en-US" baseline="0" dirty="0">
                <a:effectLst/>
              </a:rPr>
              <a:t> </a:t>
            </a:r>
            <a:r>
              <a:rPr lang="en-US" dirty="0">
                <a:effectLst/>
              </a:rPr>
              <a:t>Continues for long period.</a:t>
            </a:r>
          </a:p>
          <a:p>
            <a:r>
              <a:rPr lang="en-US" dirty="0" err="1">
                <a:effectLst/>
              </a:rPr>
              <a:t>Responcibility</a:t>
            </a:r>
            <a:r>
              <a:rPr lang="en-US" baseline="0" dirty="0">
                <a:effectLst/>
              </a:rPr>
              <a:t> </a:t>
            </a:r>
            <a:r>
              <a:rPr lang="en-US" dirty="0">
                <a:effectLst/>
              </a:rPr>
              <a:t>Ends, as soon as the task is accomplished.</a:t>
            </a:r>
            <a:endParaRPr lang="en-US" dirty="0"/>
          </a:p>
        </p:txBody>
      </p:sp>
      <p:sp>
        <p:nvSpPr>
          <p:cNvPr id="4" name="Slide Number Placeholder 3"/>
          <p:cNvSpPr>
            <a:spLocks noGrp="1"/>
          </p:cNvSpPr>
          <p:nvPr>
            <p:ph type="sldNum" sz="quarter" idx="10"/>
          </p:nvPr>
        </p:nvSpPr>
        <p:spPr/>
        <p:txBody>
          <a:bodyPr/>
          <a:lstStyle/>
          <a:p>
            <a:fld id="{73CD277E-2F4A-4DAB-A459-C7A03E6E80E4}" type="slidenum">
              <a:rPr lang="en-US" smtClean="0"/>
              <a:t>19</a:t>
            </a:fld>
            <a:endParaRPr lang="en-US" dirty="0"/>
          </a:p>
        </p:txBody>
      </p:sp>
    </p:spTree>
    <p:extLst>
      <p:ext uri="{BB962C8B-B14F-4D97-AF65-F5344CB8AC3E}">
        <p14:creationId xmlns:p14="http://schemas.microsoft.com/office/powerpoint/2010/main" val="256866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talk about types of communication</a:t>
            </a:r>
          </a:p>
          <a:p>
            <a:r>
              <a:rPr lang="en-US" dirty="0"/>
              <a:t>How to present your self</a:t>
            </a:r>
          </a:p>
          <a:p>
            <a:r>
              <a:rPr lang="en-US" dirty="0"/>
              <a:t>Your personnel tool kit</a:t>
            </a:r>
          </a:p>
          <a:p>
            <a:r>
              <a:rPr lang="en-US" dirty="0"/>
              <a:t>And the difference between responsibility and authority</a:t>
            </a:r>
          </a:p>
          <a:p>
            <a:endParaRPr lang="en-US" dirty="0"/>
          </a:p>
        </p:txBody>
      </p:sp>
      <p:sp>
        <p:nvSpPr>
          <p:cNvPr id="4" name="Slide Number Placeholder 3"/>
          <p:cNvSpPr>
            <a:spLocks noGrp="1"/>
          </p:cNvSpPr>
          <p:nvPr>
            <p:ph type="sldNum" sz="quarter" idx="5"/>
          </p:nvPr>
        </p:nvSpPr>
        <p:spPr/>
        <p:txBody>
          <a:bodyPr/>
          <a:lstStyle/>
          <a:p>
            <a:fld id="{73CD277E-2F4A-4DAB-A459-C7A03E6E80E4}" type="slidenum">
              <a:rPr lang="en-US" smtClean="0"/>
              <a:t>20</a:t>
            </a:fld>
            <a:endParaRPr lang="en-US" dirty="0"/>
          </a:p>
        </p:txBody>
      </p:sp>
    </p:spTree>
    <p:extLst>
      <p:ext uri="{BB962C8B-B14F-4D97-AF65-F5344CB8AC3E}">
        <p14:creationId xmlns:p14="http://schemas.microsoft.com/office/powerpoint/2010/main" val="87864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talk about types of communication</a:t>
            </a:r>
          </a:p>
          <a:p>
            <a:r>
              <a:rPr lang="en-US" dirty="0"/>
              <a:t>How to present your self</a:t>
            </a:r>
          </a:p>
          <a:p>
            <a:r>
              <a:rPr lang="en-US" dirty="0"/>
              <a:t>Your personnel tool kit</a:t>
            </a:r>
          </a:p>
          <a:p>
            <a:r>
              <a:rPr lang="en-US" dirty="0"/>
              <a:t>And the difference between responsibility and authority</a:t>
            </a:r>
          </a:p>
        </p:txBody>
      </p:sp>
      <p:sp>
        <p:nvSpPr>
          <p:cNvPr id="4" name="Slide Number Placeholder 3"/>
          <p:cNvSpPr>
            <a:spLocks noGrp="1"/>
          </p:cNvSpPr>
          <p:nvPr>
            <p:ph type="sldNum" sz="quarter" idx="5"/>
          </p:nvPr>
        </p:nvSpPr>
        <p:spPr/>
        <p:txBody>
          <a:bodyPr/>
          <a:lstStyle/>
          <a:p>
            <a:fld id="{73CD277E-2F4A-4DAB-A459-C7A03E6E80E4}" type="slidenum">
              <a:rPr lang="en-US" smtClean="0"/>
              <a:t>2</a:t>
            </a:fld>
            <a:endParaRPr lang="en-US" dirty="0"/>
          </a:p>
        </p:txBody>
      </p:sp>
    </p:spTree>
    <p:extLst>
      <p:ext uri="{BB962C8B-B14F-4D97-AF65-F5344CB8AC3E}">
        <p14:creationId xmlns:p14="http://schemas.microsoft.com/office/powerpoint/2010/main" val="124602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in person I have the class play a game have each person come</a:t>
            </a:r>
            <a:r>
              <a:rPr lang="en-US" baseline="0" dirty="0"/>
              <a:t> up with a one word synonym for each word</a:t>
            </a:r>
            <a:endParaRPr lang="en-US" dirty="0"/>
          </a:p>
          <a:p>
            <a:endParaRPr lang="en-US" dirty="0"/>
          </a:p>
          <a:p>
            <a:r>
              <a:rPr lang="en-US" dirty="0"/>
              <a:t>Genuine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sincere</a:t>
            </a:r>
            <a:r>
              <a:rPr lang="en-US" dirty="0">
                <a:effectLst/>
              </a:rPr>
              <a:t>, </a:t>
            </a:r>
            <a:r>
              <a:rPr lang="en-US" sz="1200" kern="1200" dirty="0">
                <a:solidFill>
                  <a:schemeClr val="tx1"/>
                </a:solidFill>
                <a:effectLst/>
                <a:latin typeface="+mn-lt"/>
                <a:ea typeface="+mn-ea"/>
                <a:cs typeface="+mn-cs"/>
              </a:rPr>
              <a:t>honest</a:t>
            </a:r>
            <a:r>
              <a:rPr lang="en-US" dirty="0">
                <a:effectLst/>
              </a:rPr>
              <a:t>, </a:t>
            </a:r>
            <a:r>
              <a:rPr lang="en-US" sz="1200" kern="1200" dirty="0">
                <a:solidFill>
                  <a:schemeClr val="tx1"/>
                </a:solidFill>
                <a:effectLst/>
                <a:latin typeface="+mn-lt"/>
                <a:ea typeface="+mn-ea"/>
                <a:cs typeface="+mn-cs"/>
              </a:rPr>
              <a:t>truthful</a:t>
            </a:r>
            <a:r>
              <a:rPr lang="en-US" dirty="0">
                <a:effectLst/>
              </a:rPr>
              <a:t>, </a:t>
            </a:r>
          </a:p>
          <a:p>
            <a:endParaRPr lang="en-US" dirty="0">
              <a:effectLst/>
            </a:endParaRPr>
          </a:p>
          <a:p>
            <a:r>
              <a:rPr lang="en-US" dirty="0">
                <a:effectLst/>
              </a:rPr>
              <a:t>Respectful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a:t>
            </a:r>
            <a:r>
              <a:rPr lang="en-US" sz="1200" kern="1200" dirty="0">
                <a:solidFill>
                  <a:schemeClr val="tx1"/>
                </a:solidFill>
                <a:effectLst/>
                <a:latin typeface="+mn-lt"/>
                <a:ea typeface="+mn-ea"/>
                <a:cs typeface="+mn-cs"/>
              </a:rPr>
              <a:t>deferential</a:t>
            </a:r>
            <a:r>
              <a:rPr lang="en-US" dirty="0">
                <a:effectLst/>
              </a:rPr>
              <a:t>, </a:t>
            </a:r>
            <a:r>
              <a:rPr lang="en-US" sz="1200" kern="1200" dirty="0">
                <a:solidFill>
                  <a:schemeClr val="tx1"/>
                </a:solidFill>
                <a:effectLst/>
                <a:latin typeface="+mn-lt"/>
                <a:ea typeface="+mn-ea"/>
                <a:cs typeface="+mn-cs"/>
              </a:rPr>
              <a:t>reverent</a:t>
            </a:r>
            <a:r>
              <a:rPr lang="en-US" dirty="0">
                <a:effectLst/>
              </a:rPr>
              <a:t>, </a:t>
            </a:r>
            <a:r>
              <a:rPr lang="en-US" sz="1200" kern="1200" dirty="0">
                <a:solidFill>
                  <a:schemeClr val="tx1"/>
                </a:solidFill>
                <a:effectLst/>
                <a:latin typeface="+mn-lt"/>
                <a:ea typeface="+mn-ea"/>
                <a:cs typeface="+mn-cs"/>
              </a:rPr>
              <a:t>admiring</a:t>
            </a:r>
            <a:r>
              <a:rPr lang="en-US" dirty="0">
                <a:effectLst/>
              </a:rPr>
              <a:t>, </a:t>
            </a:r>
            <a:r>
              <a:rPr lang="en-US" sz="1200" kern="1200" dirty="0">
                <a:solidFill>
                  <a:schemeClr val="tx1"/>
                </a:solidFill>
                <a:effectLst/>
                <a:latin typeface="+mn-lt"/>
                <a:ea typeface="+mn-ea"/>
                <a:cs typeface="+mn-cs"/>
              </a:rPr>
              <a:t>humble</a:t>
            </a:r>
            <a:r>
              <a:rPr lang="en-US" dirty="0">
                <a:effectLst/>
              </a:rPr>
              <a:t>, </a:t>
            </a:r>
            <a:r>
              <a:rPr lang="en-US" sz="1200" kern="1200" dirty="0">
                <a:solidFill>
                  <a:schemeClr val="tx1"/>
                </a:solidFill>
                <a:effectLst/>
                <a:latin typeface="+mn-lt"/>
                <a:ea typeface="+mn-ea"/>
                <a:cs typeface="+mn-cs"/>
              </a:rPr>
              <a:t>reverential</a:t>
            </a:r>
            <a:r>
              <a:rPr lang="en-US" dirty="0">
                <a:effectLst/>
              </a:rPr>
              <a:t>, </a:t>
            </a:r>
            <a:r>
              <a:rPr lang="en-US" sz="1200" kern="1200" dirty="0">
                <a:solidFill>
                  <a:schemeClr val="tx1"/>
                </a:solidFill>
                <a:effectLst/>
                <a:latin typeface="+mn-lt"/>
                <a:ea typeface="+mn-ea"/>
                <a:cs typeface="+mn-cs"/>
              </a:rPr>
              <a:t>dutiful</a:t>
            </a:r>
            <a:r>
              <a:rPr lang="en-US" dirty="0">
                <a:effectLst/>
              </a:rPr>
              <a:t>, </a:t>
            </a:r>
            <a:r>
              <a:rPr lang="en-US" sz="1200" kern="1200" dirty="0">
                <a:solidFill>
                  <a:schemeClr val="tx1"/>
                </a:solidFill>
                <a:effectLst/>
                <a:latin typeface="+mn-lt"/>
                <a:ea typeface="+mn-ea"/>
                <a:cs typeface="+mn-cs"/>
              </a:rPr>
              <a:t>subservient</a:t>
            </a:r>
            <a:r>
              <a:rPr lang="en-US" dirty="0">
                <a:effectLst/>
              </a:rPr>
              <a:t>; </a:t>
            </a:r>
            <a:r>
              <a:rPr lang="en-US" sz="1200" kern="1200" dirty="0">
                <a:solidFill>
                  <a:schemeClr val="tx1"/>
                </a:solidFill>
                <a:effectLst/>
                <a:latin typeface="+mn-lt"/>
                <a:ea typeface="+mn-ea"/>
                <a:cs typeface="+mn-cs"/>
              </a:rPr>
              <a:t>polite</a:t>
            </a:r>
            <a:r>
              <a:rPr lang="en-US" dirty="0">
                <a:effectLst/>
              </a:rPr>
              <a:t>, </a:t>
            </a:r>
            <a:r>
              <a:rPr lang="en-US" sz="1200" kern="1200" dirty="0">
                <a:solidFill>
                  <a:schemeClr val="tx1"/>
                </a:solidFill>
                <a:effectLst/>
                <a:latin typeface="+mn-lt"/>
                <a:ea typeface="+mn-ea"/>
                <a:cs typeface="+mn-cs"/>
              </a:rPr>
              <a:t>well mannered</a:t>
            </a:r>
            <a:r>
              <a:rPr lang="en-US" dirty="0">
                <a:effectLst/>
              </a:rPr>
              <a:t>, </a:t>
            </a:r>
            <a:r>
              <a:rPr lang="en-US" sz="1200" kern="1200" dirty="0">
                <a:solidFill>
                  <a:schemeClr val="tx1"/>
                </a:solidFill>
                <a:effectLst/>
                <a:latin typeface="+mn-lt"/>
                <a:ea typeface="+mn-ea"/>
                <a:cs typeface="+mn-cs"/>
              </a:rPr>
              <a:t>civil</a:t>
            </a:r>
            <a:r>
              <a:rPr lang="en-US" dirty="0">
                <a:effectLst/>
              </a:rPr>
              <a:t>, </a:t>
            </a:r>
            <a:r>
              <a:rPr lang="en-US" sz="1200" kern="1200" dirty="0">
                <a:solidFill>
                  <a:schemeClr val="tx1"/>
                </a:solidFill>
                <a:effectLst/>
                <a:latin typeface="+mn-lt"/>
                <a:ea typeface="+mn-ea"/>
                <a:cs typeface="+mn-cs"/>
              </a:rPr>
              <a:t>courteous</a:t>
            </a:r>
            <a:r>
              <a:rPr lang="en-US" dirty="0">
                <a:effectLst/>
              </a:rPr>
              <a:t>, </a:t>
            </a:r>
            <a:r>
              <a:rPr lang="en-US" sz="1200" kern="1200" dirty="0">
                <a:solidFill>
                  <a:schemeClr val="tx1"/>
                </a:solidFill>
                <a:effectLst/>
                <a:latin typeface="+mn-lt"/>
                <a:ea typeface="+mn-ea"/>
                <a:cs typeface="+mn-cs"/>
              </a:rPr>
              <a:t>chivalrous</a:t>
            </a:r>
            <a:r>
              <a:rPr lang="en-US" dirty="0">
                <a:effectLst/>
              </a:rPr>
              <a:t>, </a:t>
            </a:r>
            <a:r>
              <a:rPr lang="en-US" sz="1200" kern="1200" dirty="0">
                <a:solidFill>
                  <a:schemeClr val="tx1"/>
                </a:solidFill>
                <a:effectLst/>
                <a:latin typeface="+mn-lt"/>
                <a:ea typeface="+mn-ea"/>
                <a:cs typeface="+mn-cs"/>
              </a:rPr>
              <a:t>gallant</a:t>
            </a:r>
            <a:r>
              <a:rPr lang="en-US" dirty="0">
                <a:effectLst/>
              </a:rPr>
              <a:t>, </a:t>
            </a:r>
            <a:r>
              <a:rPr lang="en-US" sz="1200" kern="1200" dirty="0">
                <a:solidFill>
                  <a:schemeClr val="tx1"/>
                </a:solidFill>
                <a:effectLst/>
                <a:latin typeface="+mn-lt"/>
                <a:ea typeface="+mn-ea"/>
                <a:cs typeface="+mn-cs"/>
              </a:rPr>
              <a:t>gracious</a:t>
            </a:r>
            <a:r>
              <a:rPr lang="en-US" dirty="0">
                <a:effectLst/>
              </a:rPr>
              <a:t>, </a:t>
            </a:r>
            <a:r>
              <a:rPr lang="en-US" sz="1200" kern="1200" dirty="0">
                <a:solidFill>
                  <a:schemeClr val="tx1"/>
                </a:solidFill>
                <a:effectLst/>
                <a:latin typeface="+mn-lt"/>
                <a:ea typeface="+mn-ea"/>
                <a:cs typeface="+mn-cs"/>
              </a:rPr>
              <a:t>considerate</a:t>
            </a:r>
            <a:r>
              <a:rPr lang="en-US" dirty="0">
                <a:effectLst/>
              </a:rPr>
              <a:t>, </a:t>
            </a:r>
            <a:r>
              <a:rPr lang="en-US" sz="1200" kern="1200" dirty="0">
                <a:solidFill>
                  <a:schemeClr val="tx1"/>
                </a:solidFill>
                <a:effectLst/>
                <a:latin typeface="+mn-lt"/>
                <a:ea typeface="+mn-ea"/>
                <a:cs typeface="+mn-cs"/>
              </a:rPr>
              <a:t>obliging</a:t>
            </a:r>
            <a:r>
              <a:rPr lang="en-US" dirty="0">
                <a:effectLst/>
              </a:rPr>
              <a:t>, </a:t>
            </a:r>
            <a:r>
              <a:rPr lang="en-US" sz="1200" kern="1200" dirty="0">
                <a:solidFill>
                  <a:schemeClr val="tx1"/>
                </a:solidFill>
                <a:effectLst/>
                <a:latin typeface="+mn-lt"/>
                <a:ea typeface="+mn-ea"/>
                <a:cs typeface="+mn-cs"/>
              </a:rPr>
              <a:t>solicitous</a:t>
            </a:r>
            <a:r>
              <a:rPr lang="en-US" dirty="0">
                <a:effectLst/>
              </a:rPr>
              <a:t>, </a:t>
            </a:r>
            <a:r>
              <a:rPr lang="en-US" sz="1200" kern="1200" dirty="0">
                <a:solidFill>
                  <a:schemeClr val="tx1"/>
                </a:solidFill>
                <a:effectLst/>
                <a:latin typeface="+mn-lt"/>
                <a:ea typeface="+mn-ea"/>
                <a:cs typeface="+mn-cs"/>
              </a:rPr>
              <a:t>thoughtful</a:t>
            </a:r>
            <a:r>
              <a:rPr lang="en-US" dirty="0">
                <a:effectLst/>
              </a:rPr>
              <a:t>, </a:t>
            </a:r>
            <a:r>
              <a:rPr lang="en-US" sz="1200" kern="1200" dirty="0">
                <a:solidFill>
                  <a:schemeClr val="tx1"/>
                </a:solidFill>
                <a:effectLst/>
                <a:latin typeface="+mn-lt"/>
                <a:ea typeface="+mn-ea"/>
                <a:cs typeface="+mn-cs"/>
              </a:rPr>
              <a:t>attentive</a:t>
            </a:r>
            <a:endParaRPr lang="en-US" dirty="0">
              <a:effectLst/>
            </a:endParaRPr>
          </a:p>
          <a:p>
            <a:endParaRPr lang="en-US" dirty="0">
              <a:effectLst/>
            </a:endParaRPr>
          </a:p>
          <a:p>
            <a:r>
              <a:rPr lang="en-US" dirty="0">
                <a:effectLst/>
              </a:rPr>
              <a:t>Empathy</a:t>
            </a:r>
          </a:p>
          <a:p>
            <a:r>
              <a:rPr lang="en-US" sz="1200" b="0" i="0" kern="1200" dirty="0">
                <a:solidFill>
                  <a:schemeClr val="tx1"/>
                </a:solidFill>
                <a:effectLst/>
                <a:latin typeface="+mn-lt"/>
                <a:ea typeface="+mn-ea"/>
                <a:cs typeface="+mn-cs"/>
              </a:rPr>
              <a:t>the ability to understand and share the feelings of another.</a:t>
            </a:r>
          </a:p>
          <a:p>
            <a:endParaRPr lang="en-US" dirty="0"/>
          </a:p>
          <a:p>
            <a:endParaRPr lang="en-US" dirty="0"/>
          </a:p>
          <a:p>
            <a:r>
              <a:rPr lang="en-US" dirty="0"/>
              <a:t>These words are part of your arsenal of how you think about yourself when preparing to run a meeting with your team and a client</a:t>
            </a:r>
          </a:p>
        </p:txBody>
      </p:sp>
      <p:sp>
        <p:nvSpPr>
          <p:cNvPr id="4" name="Slide Number Placeholder 3"/>
          <p:cNvSpPr>
            <a:spLocks noGrp="1"/>
          </p:cNvSpPr>
          <p:nvPr>
            <p:ph type="sldNum" sz="quarter" idx="10"/>
          </p:nvPr>
        </p:nvSpPr>
        <p:spPr/>
        <p:txBody>
          <a:bodyPr/>
          <a:lstStyle/>
          <a:p>
            <a:fld id="{73CD277E-2F4A-4DAB-A459-C7A03E6E80E4}" type="slidenum">
              <a:rPr lang="en-US" smtClean="0"/>
              <a:t>3</a:t>
            </a:fld>
            <a:endParaRPr lang="en-US" dirty="0"/>
          </a:p>
        </p:txBody>
      </p:sp>
    </p:spTree>
    <p:extLst>
      <p:ext uri="{BB962C8B-B14F-4D97-AF65-F5344CB8AC3E}">
        <p14:creationId xmlns:p14="http://schemas.microsoft.com/office/powerpoint/2010/main" val="6769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you do to prepare</a:t>
            </a:r>
            <a:r>
              <a:rPr lang="en-US" baseline="0" dirty="0"/>
              <a:t> before you meet?</a:t>
            </a:r>
          </a:p>
          <a:p>
            <a:endParaRPr lang="en-US" baseline="0" dirty="0"/>
          </a:p>
          <a:p>
            <a:r>
              <a:rPr lang="en-US" baseline="0" dirty="0"/>
              <a:t>Make notes</a:t>
            </a:r>
          </a:p>
          <a:p>
            <a:r>
              <a:rPr lang="en-US" baseline="0" dirty="0"/>
              <a:t>Write a script</a:t>
            </a:r>
          </a:p>
          <a:p>
            <a:r>
              <a:rPr lang="en-US" baseline="0" dirty="0"/>
              <a:t>Plan A, B, C</a:t>
            </a:r>
            <a:endParaRPr lang="en-US" dirty="0"/>
          </a:p>
        </p:txBody>
      </p:sp>
      <p:sp>
        <p:nvSpPr>
          <p:cNvPr id="4" name="Slide Number Placeholder 3"/>
          <p:cNvSpPr>
            <a:spLocks noGrp="1"/>
          </p:cNvSpPr>
          <p:nvPr>
            <p:ph type="sldNum" sz="quarter" idx="10"/>
          </p:nvPr>
        </p:nvSpPr>
        <p:spPr/>
        <p:txBody>
          <a:bodyPr/>
          <a:lstStyle/>
          <a:p>
            <a:fld id="{73CD277E-2F4A-4DAB-A459-C7A03E6E80E4}" type="slidenum">
              <a:rPr lang="en-US" smtClean="0"/>
              <a:t>4</a:t>
            </a:fld>
            <a:endParaRPr lang="en-US" dirty="0"/>
          </a:p>
        </p:txBody>
      </p:sp>
    </p:spTree>
    <p:extLst>
      <p:ext uri="{BB962C8B-B14F-4D97-AF65-F5344CB8AC3E}">
        <p14:creationId xmlns:p14="http://schemas.microsoft.com/office/powerpoint/2010/main" val="203490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a:t>
            </a:r>
            <a:r>
              <a:rPr lang="en-US" baseline="0" dirty="0"/>
              <a:t> these skills</a:t>
            </a:r>
          </a:p>
          <a:p>
            <a:pPr marL="228600" indent="-228600">
              <a:buAutoNum type="arabicPeriod"/>
            </a:pPr>
            <a:r>
              <a:rPr lang="en-US" baseline="0" dirty="0"/>
              <a:t>In a mirror</a:t>
            </a:r>
          </a:p>
          <a:p>
            <a:pPr marL="228600" indent="-228600">
              <a:buAutoNum type="arabicPeriod"/>
            </a:pPr>
            <a:r>
              <a:rPr lang="en-US" baseline="0" dirty="0"/>
              <a:t>Think about the word kind and look in the mirror gain how does your face look. This is the face you need to present to the outside world</a:t>
            </a:r>
          </a:p>
          <a:p>
            <a:pPr marL="228600" indent="-228600">
              <a:buAutoNum type="arabicPeriod"/>
            </a:pPr>
            <a:r>
              <a:rPr lang="en-US" baseline="0" dirty="0"/>
              <a:t>Think about a close friend are your smiling</a:t>
            </a:r>
          </a:p>
          <a:p>
            <a:pPr marL="228600" indent="-228600">
              <a:buAutoNum type="arabicPeriod"/>
            </a:pPr>
            <a:r>
              <a:rPr lang="en-US" baseline="0" dirty="0"/>
              <a:t>What does it mean to be thoughtful How do you feel when you are thoughtful . Look in the mirror and see how your face changes</a:t>
            </a:r>
          </a:p>
          <a:p>
            <a:pPr marL="228600" indent="-228600">
              <a:buAutoNum type="arabicPeriod"/>
            </a:pPr>
            <a:r>
              <a:rPr lang="en-US" baseline="0" dirty="0"/>
              <a:t>Keep the words thank you and your welcome at the for front of your arsenal. Even if you are dealing with a difficult personality the person who is in control of the meeting is the person who is in control of their one thoughts and actions</a:t>
            </a:r>
          </a:p>
        </p:txBody>
      </p:sp>
      <p:sp>
        <p:nvSpPr>
          <p:cNvPr id="4" name="Slide Number Placeholder 3"/>
          <p:cNvSpPr>
            <a:spLocks noGrp="1"/>
          </p:cNvSpPr>
          <p:nvPr>
            <p:ph type="sldNum" sz="quarter" idx="10"/>
          </p:nvPr>
        </p:nvSpPr>
        <p:spPr/>
        <p:txBody>
          <a:bodyPr/>
          <a:lstStyle/>
          <a:p>
            <a:fld id="{73CD277E-2F4A-4DAB-A459-C7A03E6E80E4}" type="slidenum">
              <a:rPr lang="en-US" smtClean="0"/>
              <a:t>5</a:t>
            </a:fld>
            <a:endParaRPr lang="en-US" dirty="0"/>
          </a:p>
        </p:txBody>
      </p:sp>
    </p:spTree>
    <p:extLst>
      <p:ext uri="{BB962C8B-B14F-4D97-AF65-F5344CB8AC3E}">
        <p14:creationId xmlns:p14="http://schemas.microsoft.com/office/powerpoint/2010/main" val="102245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Nonverbal communication</a:t>
            </a:r>
            <a:r>
              <a:rPr lang="en-US" sz="1200" b="0" i="0" kern="1200" dirty="0">
                <a:solidFill>
                  <a:schemeClr val="tx1"/>
                </a:solidFill>
                <a:effectLst/>
                <a:latin typeface="+mn-lt"/>
                <a:ea typeface="+mn-ea"/>
                <a:cs typeface="+mn-cs"/>
              </a:rPr>
              <a:t> includes gestures, facial expressions, and body positions (known collectively as “body language”), as well as unspoken understandings and presuppositions, and cultural and environmental conditions that may affect any encounter between people.</a:t>
            </a:r>
            <a:endParaRPr lang="en-US" dirty="0"/>
          </a:p>
          <a:p>
            <a:endParaRPr lang="en-US" dirty="0"/>
          </a:p>
          <a:p>
            <a:r>
              <a:rPr lang="en-US" b="1" dirty="0"/>
              <a:t>Feedback</a:t>
            </a:r>
            <a:r>
              <a:rPr lang="en-US" dirty="0"/>
              <a:t>- in person</a:t>
            </a:r>
            <a:r>
              <a:rPr lang="en-US" baseline="0" dirty="0"/>
              <a:t> response to a comment or questions</a:t>
            </a:r>
          </a:p>
          <a:p>
            <a:endParaRPr lang="en-US" b="1" dirty="0"/>
          </a:p>
          <a:p>
            <a:r>
              <a:rPr lang="en-US" b="1" dirty="0"/>
              <a:t>Paravocalics </a:t>
            </a:r>
            <a:r>
              <a:rPr lang="en-US" dirty="0"/>
              <a:t>A process whereby people, through the intentional or unintentional manipulation of normative actions and expectations, express experiences, feelings, and attitudes in order to relate to and control themselves, others, and their environments. (Hickson &amp; Stacks, 1985) [paravocalics or paralanguage] not what you say but HOW you say it</a:t>
            </a:r>
          </a:p>
        </p:txBody>
      </p:sp>
      <p:sp>
        <p:nvSpPr>
          <p:cNvPr id="4" name="Slide Number Placeholder 3"/>
          <p:cNvSpPr>
            <a:spLocks noGrp="1"/>
          </p:cNvSpPr>
          <p:nvPr>
            <p:ph type="sldNum" sz="quarter" idx="10"/>
          </p:nvPr>
        </p:nvSpPr>
        <p:spPr/>
        <p:txBody>
          <a:bodyPr/>
          <a:lstStyle/>
          <a:p>
            <a:fld id="{73CD277E-2F4A-4DAB-A459-C7A03E6E80E4}" type="slidenum">
              <a:rPr lang="en-US" smtClean="0"/>
              <a:t>6</a:t>
            </a:fld>
            <a:endParaRPr lang="en-US" dirty="0"/>
          </a:p>
        </p:txBody>
      </p:sp>
    </p:spTree>
    <p:extLst>
      <p:ext uri="{BB962C8B-B14F-4D97-AF65-F5344CB8AC3E}">
        <p14:creationId xmlns:p14="http://schemas.microsoft.com/office/powerpoint/2010/main" val="234213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Body language </a:t>
            </a:r>
            <a:r>
              <a:rPr lang="en-US" sz="1200" b="0" i="0" kern="1200" dirty="0">
                <a:solidFill>
                  <a:schemeClr val="tx1"/>
                </a:solidFill>
                <a:effectLst/>
                <a:latin typeface="+mn-lt"/>
                <a:ea typeface="+mn-ea"/>
                <a:cs typeface="+mn-cs"/>
              </a:rPr>
              <a:t>the process of communicating nonverbally through conscious or unconscious gestures and movements.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Proxemics-is the study of space and how we use it, how it makes us feel more or less comfortable, and how we arrange objects and ourselves in relation to space. The term was coined by the anthropologist Edward Hall. Hall was interested in understanding how humans use space in communication.</a:t>
            </a:r>
          </a:p>
          <a:p>
            <a:endParaRPr lang="en-US" dirty="0"/>
          </a:p>
          <a:p>
            <a:endParaRPr lang="en-US" dirty="0"/>
          </a:p>
          <a:p>
            <a:r>
              <a:rPr lang="en-US" sz="1200" b="0" i="0" kern="1200" dirty="0">
                <a:solidFill>
                  <a:schemeClr val="tx1"/>
                </a:solidFill>
                <a:effectLst/>
                <a:latin typeface="+mn-lt"/>
                <a:ea typeface="+mn-ea"/>
                <a:cs typeface="+mn-cs"/>
              </a:rPr>
              <a:t>According to Hall, the study of proxemics is valuable in evaluating not only the way people interact with others in daily life, but also "the organization of space in [their] houses and buildings, and ultimately the layout of [their] towns".</a:t>
            </a:r>
            <a:r>
              <a:rPr lang="en-US" sz="1200" b="0" i="0" u="none" strike="noStrike" kern="1200" baseline="30000" dirty="0">
                <a:solidFill>
                  <a:schemeClr val="tx1"/>
                </a:solidFill>
                <a:effectLst/>
                <a:latin typeface="+mn-lt"/>
                <a:ea typeface="+mn-ea"/>
                <a:cs typeface="+mn-cs"/>
                <a:hlinkClick r:id="rId3"/>
              </a:rPr>
              <a:t>[4]</a:t>
            </a:r>
            <a:r>
              <a:rPr lang="en-US" sz="1200" b="0" i="0" kern="1200" dirty="0">
                <a:solidFill>
                  <a:schemeClr val="tx1"/>
                </a:solidFill>
                <a:effectLst/>
                <a:latin typeface="+mn-lt"/>
                <a:ea typeface="+mn-ea"/>
                <a:cs typeface="+mn-cs"/>
              </a:rPr>
              <a:t> Proxemics remains a hidden component of interpersonal communication that is uncovered through observation and strongly influenced by culture.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Choose location of meetings carefully on neutral grou</a:t>
            </a:r>
            <a:r>
              <a:rPr lang="en-US" sz="1200" b="0" i="0" kern="1200" baseline="0" dirty="0">
                <a:solidFill>
                  <a:schemeClr val="tx1"/>
                </a:solidFill>
                <a:effectLst/>
                <a:latin typeface="+mn-lt"/>
                <a:ea typeface="+mn-ea"/>
                <a:cs typeface="+mn-cs"/>
              </a:rPr>
              <a:t>nd.</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Amy Cuddy research was discredited. Knowing this what do you believe to be true about body language and power posing.</a:t>
            </a:r>
          </a:p>
          <a:p>
            <a:r>
              <a:rPr lang="en-US" sz="1200" b="0" i="0" kern="1200" baseline="0" dirty="0">
                <a:solidFill>
                  <a:schemeClr val="tx1"/>
                </a:solidFill>
                <a:effectLst/>
                <a:latin typeface="+mn-lt"/>
                <a:ea typeface="+mn-ea"/>
                <a:cs typeface="+mn-cs"/>
              </a:rPr>
              <a:t>Is this idea more about how men and women treat each other. How does dominance and stress take part in any conversation.</a:t>
            </a:r>
          </a:p>
          <a:p>
            <a:r>
              <a:rPr lang="en-US" sz="1200" b="0" i="0" kern="1200" baseline="0" dirty="0">
                <a:solidFill>
                  <a:schemeClr val="tx1"/>
                </a:solidFill>
                <a:effectLst/>
                <a:latin typeface="+mn-lt"/>
                <a:ea typeface="+mn-ea"/>
                <a:cs typeface="+mn-cs"/>
              </a:rPr>
              <a:t>She updated her research in 2018 and followed the academic standards to show she is correct</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https://www.forbes.com/sites/kimelsesser/2018/04/03/power-posing-is-back-amy-cuddy-successfully-refutes-criticism/</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https://www.nytimes.com/2017/10/18/magazine/when-the-revolution-came-for-amy-cuddy.html</a:t>
            </a:r>
          </a:p>
          <a:p>
            <a:endParaRPr lang="en-US" dirty="0"/>
          </a:p>
        </p:txBody>
      </p:sp>
      <p:sp>
        <p:nvSpPr>
          <p:cNvPr id="4" name="Slide Number Placeholder 3"/>
          <p:cNvSpPr>
            <a:spLocks noGrp="1"/>
          </p:cNvSpPr>
          <p:nvPr>
            <p:ph type="sldNum" sz="quarter" idx="10"/>
          </p:nvPr>
        </p:nvSpPr>
        <p:spPr/>
        <p:txBody>
          <a:bodyPr/>
          <a:lstStyle/>
          <a:p>
            <a:fld id="{73CD277E-2F4A-4DAB-A459-C7A03E6E80E4}" type="slidenum">
              <a:rPr lang="en-US" smtClean="0"/>
              <a:t>7</a:t>
            </a:fld>
            <a:endParaRPr lang="en-US" dirty="0"/>
          </a:p>
        </p:txBody>
      </p:sp>
    </p:spTree>
    <p:extLst>
      <p:ext uri="{BB962C8B-B14F-4D97-AF65-F5344CB8AC3E}">
        <p14:creationId xmlns:p14="http://schemas.microsoft.com/office/powerpoint/2010/main" val="268797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manager needs to discuss difficult topics; practice before making the call. Observe your own tenor and speed ass= you talk. Write a script to read to assure yourself you will cover all the key topics and practice your script a few times before you call.</a:t>
            </a:r>
          </a:p>
          <a:p>
            <a:endParaRPr lang="en-US" dirty="0"/>
          </a:p>
        </p:txBody>
      </p:sp>
      <p:sp>
        <p:nvSpPr>
          <p:cNvPr id="4" name="Slide Number Placeholder 3"/>
          <p:cNvSpPr>
            <a:spLocks noGrp="1"/>
          </p:cNvSpPr>
          <p:nvPr>
            <p:ph type="sldNum" sz="quarter" idx="10"/>
          </p:nvPr>
        </p:nvSpPr>
        <p:spPr/>
        <p:txBody>
          <a:bodyPr/>
          <a:lstStyle/>
          <a:p>
            <a:fld id="{73CD277E-2F4A-4DAB-A459-C7A03E6E80E4}" type="slidenum">
              <a:rPr lang="en-US" smtClean="0"/>
              <a:t>8</a:t>
            </a:fld>
            <a:endParaRPr lang="en-US" dirty="0"/>
          </a:p>
        </p:txBody>
      </p:sp>
    </p:spTree>
    <p:extLst>
      <p:ext uri="{BB962C8B-B14F-4D97-AF65-F5344CB8AC3E}">
        <p14:creationId xmlns:p14="http://schemas.microsoft.com/office/powerpoint/2010/main" val="387339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this point in the lecture, I stop and have a conversation with the class: what do Pluses</a:t>
            </a:r>
            <a:r>
              <a:rPr lang="en-US" baseline="0" dirty="0"/>
              <a:t> and minuses of each type of written communication?</a:t>
            </a:r>
            <a:endParaRPr lang="en-US" dirty="0"/>
          </a:p>
        </p:txBody>
      </p:sp>
      <p:sp>
        <p:nvSpPr>
          <p:cNvPr id="4" name="Slide Number Placeholder 3"/>
          <p:cNvSpPr>
            <a:spLocks noGrp="1"/>
          </p:cNvSpPr>
          <p:nvPr>
            <p:ph type="sldNum" sz="quarter" idx="10"/>
          </p:nvPr>
        </p:nvSpPr>
        <p:spPr/>
        <p:txBody>
          <a:bodyPr/>
          <a:lstStyle/>
          <a:p>
            <a:fld id="{73CD277E-2F4A-4DAB-A459-C7A03E6E80E4}" type="slidenum">
              <a:rPr lang="en-US" smtClean="0"/>
              <a:t>9</a:t>
            </a:fld>
            <a:endParaRPr lang="en-US" dirty="0"/>
          </a:p>
        </p:txBody>
      </p:sp>
    </p:spTree>
    <p:extLst>
      <p:ext uri="{BB962C8B-B14F-4D97-AF65-F5344CB8AC3E}">
        <p14:creationId xmlns:p14="http://schemas.microsoft.com/office/powerpoint/2010/main" val="169809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1/13/2021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81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64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353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1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185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79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520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292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66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471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16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186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95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32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882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39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533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03264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ed.ted.com/on/YG4ZZfe7"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ted.com/talks/amy_cuddy_your_body_language_shapes_who_you_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C7FDF9-C2A1-45C5-A49B-8B1CA2A3C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8D8988FF-4B5F-49A9-BB7F-B49C1610F1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ormAutofit/>
          </a:bodyPr>
          <a:lstStyle/>
          <a:p>
            <a:r>
              <a:rPr lang="en-US" dirty="0"/>
              <a:t>Communication</a:t>
            </a:r>
          </a:p>
        </p:txBody>
      </p:sp>
      <p:sp>
        <p:nvSpPr>
          <p:cNvPr id="3" name="Subtitle 2"/>
          <p:cNvSpPr>
            <a:spLocks noGrp="1"/>
          </p:cNvSpPr>
          <p:nvPr>
            <p:ph type="subTitle" idx="1"/>
          </p:nvPr>
        </p:nvSpPr>
        <p:spPr>
          <a:xfrm>
            <a:off x="2692398" y="3657597"/>
            <a:ext cx="6815669" cy="1320802"/>
          </a:xfrm>
        </p:spPr>
        <p:txBody>
          <a:bodyPr>
            <a:normAutofit/>
          </a:bodyPr>
          <a:lstStyle/>
          <a:p>
            <a:r>
              <a:rPr lang="en-US" dirty="0"/>
              <a:t>Production Management</a:t>
            </a:r>
          </a:p>
        </p:txBody>
      </p:sp>
      <p:cxnSp>
        <p:nvCxnSpPr>
          <p:cNvPr id="12" name="Straight Connector 11">
            <a:extLst>
              <a:ext uri="{FF2B5EF4-FFF2-40B4-BE49-F238E27FC236}">
                <a16:creationId xmlns:a16="http://schemas.microsoft.com/office/drawing/2014/main" id="{CE580401-353D-4D90-9CA7-316BFD718E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94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27B2-9F97-46C5-9274-2DC48F2AE572}"/>
              </a:ext>
            </a:extLst>
          </p:cNvPr>
          <p:cNvSpPr>
            <a:spLocks noGrp="1"/>
          </p:cNvSpPr>
          <p:nvPr>
            <p:ph type="title"/>
          </p:nvPr>
        </p:nvSpPr>
        <p:spPr>
          <a:xfrm>
            <a:off x="1295402" y="982132"/>
            <a:ext cx="9601196" cy="1303867"/>
          </a:xfrm>
        </p:spPr>
        <p:txBody>
          <a:bodyPr>
            <a:normAutofit/>
          </a:bodyPr>
          <a:lstStyle/>
          <a:p>
            <a:r>
              <a:rPr lang="en-US">
                <a:solidFill>
                  <a:srgbClr val="262626"/>
                </a:solidFill>
              </a:rPr>
              <a:t>Texting issues</a:t>
            </a:r>
          </a:p>
        </p:txBody>
      </p:sp>
      <p:graphicFrame>
        <p:nvGraphicFramePr>
          <p:cNvPr id="5" name="Content Placeholder 2">
            <a:extLst>
              <a:ext uri="{FF2B5EF4-FFF2-40B4-BE49-F238E27FC236}">
                <a16:creationId xmlns:a16="http://schemas.microsoft.com/office/drawing/2014/main" id="{ED3DEE40-2E48-42AC-9889-39CCCF156A11}"/>
              </a:ext>
            </a:extLst>
          </p:cNvPr>
          <p:cNvGraphicFramePr>
            <a:graphicFrameLocks noGrp="1"/>
          </p:cNvGraphicFramePr>
          <p:nvPr>
            <p:ph idx="1"/>
            <p:extLst>
              <p:ext uri="{D42A27DB-BD31-4B8C-83A1-F6EECF244321}">
                <p14:modId xmlns:p14="http://schemas.microsoft.com/office/powerpoint/2010/main" val="89168578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087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r>
              <a:rPr lang="en-US" dirty="0"/>
              <a:t>Email Issues</a:t>
            </a:r>
          </a:p>
        </p:txBody>
      </p:sp>
      <p:sp>
        <p:nvSpPr>
          <p:cNvPr id="17" name="Rectangle 1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aptop with solid fill"/>
          <p:cNvPicPr>
            <a:picLocks noChangeAspect="1"/>
          </p:cNvPicPr>
          <p:nvPr/>
        </p:nvPicPr>
        <p:blipFill>
          <a:blip r:embed="rId6">
            <a:extLst>
              <a:ext uri="{96DAC541-7B7A-43D3-8B79-37D633B846F1}">
                <asvg:svgBlip xmlns:asvg="http://schemas.microsoft.com/office/drawing/2016/SVG/main" r:embed="rId7"/>
              </a:ext>
            </a:extLst>
          </a:blip>
          <a:srcRect t="232" b="232"/>
          <a:stretch/>
        </p:blipFill>
        <p:spPr>
          <a:xfrm>
            <a:off x="1412683" y="1410208"/>
            <a:ext cx="3876801" cy="3858780"/>
          </a:xfrm>
          <a:prstGeom prst="rect">
            <a:avLst/>
          </a:prstGeom>
        </p:spPr>
      </p:pic>
      <p:cxnSp>
        <p:nvCxnSpPr>
          <p:cNvPr id="19" name="Straight Connector 1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4412" y="2556932"/>
            <a:ext cx="4802184" cy="3318936"/>
          </a:xfrm>
        </p:spPr>
        <p:txBody>
          <a:bodyPr>
            <a:normAutofit/>
          </a:bodyPr>
          <a:lstStyle/>
          <a:p>
            <a:r>
              <a:rPr lang="en-US" dirty="0"/>
              <a:t>Easy to misinterpret</a:t>
            </a:r>
          </a:p>
          <a:p>
            <a:r>
              <a:rPr lang="en-US" dirty="0"/>
              <a:t> Size and color of fonts </a:t>
            </a:r>
          </a:p>
          <a:p>
            <a:r>
              <a:rPr lang="en-US" dirty="0"/>
              <a:t>Emogee</a:t>
            </a:r>
          </a:p>
        </p:txBody>
      </p:sp>
    </p:spTree>
    <p:extLst>
      <p:ext uri="{BB962C8B-B14F-4D97-AF65-F5344CB8AC3E}">
        <p14:creationId xmlns:p14="http://schemas.microsoft.com/office/powerpoint/2010/main" val="46514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7535825" y="982132"/>
            <a:ext cx="3360772" cy="1303867"/>
          </a:xfrm>
        </p:spPr>
        <p:txBody>
          <a:bodyPr>
            <a:normAutofit/>
          </a:bodyPr>
          <a:lstStyle/>
          <a:p>
            <a:pPr>
              <a:lnSpc>
                <a:spcPct val="90000"/>
              </a:lnSpc>
            </a:pPr>
            <a:r>
              <a:rPr lang="en-US" sz="4100"/>
              <a:t>Improve your Writing skills</a:t>
            </a:r>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ipart - magnifying glass"/>
          <p:cNvPicPr>
            <a:picLocks noChangeAspect="1"/>
          </p:cNvPicPr>
          <p:nvPr/>
        </p:nvPicPr>
        <p:blipFill rotWithShape="1">
          <a:blip r:embed="rId6">
            <a:extLst>
              <a:ext uri="{28A0092B-C50C-407E-A947-70E740481C1C}">
                <a14:useLocalDpi xmlns:a14="http://schemas.microsoft.com/office/drawing/2010/main" val="0"/>
              </a:ext>
            </a:extLst>
          </a:blip>
          <a:srcRect t="2408" b="5352"/>
          <a:stretch/>
        </p:blipFill>
        <p:spPr>
          <a:xfrm>
            <a:off x="1412683" y="1410208"/>
            <a:ext cx="5278777"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7535824" y="2556932"/>
            <a:ext cx="3360771" cy="3318936"/>
          </a:xfrm>
        </p:spPr>
        <p:txBody>
          <a:bodyPr>
            <a:normAutofit/>
          </a:bodyPr>
          <a:lstStyle/>
          <a:p>
            <a:pPr>
              <a:lnSpc>
                <a:spcPct val="90000"/>
              </a:lnSpc>
            </a:pPr>
            <a:r>
              <a:rPr lang="en-US" dirty="0"/>
              <a:t>Edit</a:t>
            </a:r>
            <a:endParaRPr lang="en-US"/>
          </a:p>
          <a:p>
            <a:pPr>
              <a:lnSpc>
                <a:spcPct val="90000"/>
              </a:lnSpc>
            </a:pPr>
            <a:r>
              <a:rPr lang="en-US" dirty="0"/>
              <a:t>Use thesaurus</a:t>
            </a:r>
            <a:endParaRPr lang="en-US"/>
          </a:p>
          <a:p>
            <a:pPr>
              <a:lnSpc>
                <a:spcPct val="90000"/>
              </a:lnSpc>
            </a:pPr>
            <a:r>
              <a:rPr lang="en-US" dirty="0"/>
              <a:t>Proof</a:t>
            </a:r>
            <a:endParaRPr lang="en-US"/>
          </a:p>
          <a:p>
            <a:pPr>
              <a:lnSpc>
                <a:spcPct val="90000"/>
              </a:lnSpc>
            </a:pPr>
            <a:r>
              <a:rPr lang="en-US" dirty="0"/>
              <a:t>Neat</a:t>
            </a:r>
            <a:endParaRPr lang="en-US"/>
          </a:p>
          <a:p>
            <a:pPr>
              <a:lnSpc>
                <a:spcPct val="90000"/>
              </a:lnSpc>
            </a:pPr>
            <a:r>
              <a:rPr lang="en-US" dirty="0"/>
              <a:t>Format</a:t>
            </a:r>
            <a:endParaRPr lang="en-US"/>
          </a:p>
          <a:p>
            <a:pPr>
              <a:lnSpc>
                <a:spcPct val="90000"/>
              </a:lnSpc>
            </a:pPr>
            <a:r>
              <a:rPr lang="en-US" dirty="0"/>
              <a:t>SMART PHONE pictures</a:t>
            </a:r>
            <a:endParaRPr lang="en-US"/>
          </a:p>
          <a:p>
            <a:pPr>
              <a:lnSpc>
                <a:spcPct val="90000"/>
              </a:lnSpc>
            </a:pPr>
            <a:endParaRPr lang="en-US"/>
          </a:p>
          <a:p>
            <a:pPr>
              <a:lnSpc>
                <a:spcPct val="90000"/>
              </a:lnSpc>
            </a:pPr>
            <a:endParaRPr lang="en-US"/>
          </a:p>
        </p:txBody>
      </p:sp>
    </p:spTree>
    <p:extLst>
      <p:ext uri="{BB962C8B-B14F-4D97-AF65-F5344CB8AC3E}">
        <p14:creationId xmlns:p14="http://schemas.microsoft.com/office/powerpoint/2010/main" val="164379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r>
              <a:rPr lang="en-US">
                <a:solidFill>
                  <a:srgbClr val="262626"/>
                </a:solidFill>
              </a:rPr>
              <a:t>Toolkit</a:t>
            </a:r>
          </a:p>
        </p:txBody>
      </p:sp>
      <p:sp>
        <p:nvSpPr>
          <p:cNvPr id="17" name="Rectangle 16">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ducanet1 - objetivos del ov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683" y="2098834"/>
            <a:ext cx="3876801" cy="2481527"/>
          </a:xfrm>
          <a:prstGeom prst="rect">
            <a:avLst/>
          </a:prstGeom>
        </p:spPr>
      </p:pic>
      <p:cxnSp>
        <p:nvCxnSpPr>
          <p:cNvPr id="19" name="Straight Connector 18">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4412" y="2556932"/>
            <a:ext cx="4802184" cy="3318936"/>
          </a:xfrm>
        </p:spPr>
        <p:txBody>
          <a:bodyPr>
            <a:normAutofit/>
          </a:bodyPr>
          <a:lstStyle/>
          <a:p>
            <a:r>
              <a:rPr lang="en-US">
                <a:solidFill>
                  <a:srgbClr val="262626"/>
                </a:solidFill>
              </a:rPr>
              <a:t>Tactful</a:t>
            </a:r>
          </a:p>
          <a:p>
            <a:r>
              <a:rPr lang="en-US">
                <a:solidFill>
                  <a:srgbClr val="262626"/>
                </a:solidFill>
              </a:rPr>
              <a:t>Timely</a:t>
            </a:r>
          </a:p>
          <a:p>
            <a:r>
              <a:rPr lang="en-US">
                <a:solidFill>
                  <a:srgbClr val="262626"/>
                </a:solidFill>
              </a:rPr>
              <a:t>specific</a:t>
            </a:r>
          </a:p>
        </p:txBody>
      </p:sp>
    </p:spTree>
    <p:extLst>
      <p:ext uri="{BB962C8B-B14F-4D97-AF65-F5344CB8AC3E}">
        <p14:creationId xmlns:p14="http://schemas.microsoft.com/office/powerpoint/2010/main" val="239358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51CB-E07E-49AE-9D89-A9F572382AB1}"/>
              </a:ext>
            </a:extLst>
          </p:cNvPr>
          <p:cNvSpPr>
            <a:spLocks noGrp="1"/>
          </p:cNvSpPr>
          <p:nvPr>
            <p:ph type="title"/>
          </p:nvPr>
        </p:nvSpPr>
        <p:spPr/>
        <p:txBody>
          <a:bodyPr/>
          <a:lstStyle/>
          <a:p>
            <a:r>
              <a:rPr lang="en-US" dirty="0">
                <a:hlinkClick r:id="rId3"/>
              </a:rPr>
              <a:t>Comparison</a:t>
            </a:r>
            <a:r>
              <a:rPr lang="en-US" dirty="0"/>
              <a:t> </a:t>
            </a:r>
          </a:p>
        </p:txBody>
      </p:sp>
      <p:sp>
        <p:nvSpPr>
          <p:cNvPr id="3" name="Text Placeholder 2">
            <a:extLst>
              <a:ext uri="{FF2B5EF4-FFF2-40B4-BE49-F238E27FC236}">
                <a16:creationId xmlns:a16="http://schemas.microsoft.com/office/drawing/2014/main" id="{81B071D5-FC88-434F-9E2E-CDD75ECE2919}"/>
              </a:ext>
            </a:extLst>
          </p:cNvPr>
          <p:cNvSpPr>
            <a:spLocks noGrp="1"/>
          </p:cNvSpPr>
          <p:nvPr>
            <p:ph type="body" idx="1"/>
          </p:nvPr>
        </p:nvSpPr>
        <p:spPr/>
        <p:txBody>
          <a:bodyPr/>
          <a:lstStyle/>
          <a:p>
            <a:r>
              <a:rPr lang="en-US" dirty="0"/>
              <a:t>Introvert</a:t>
            </a:r>
          </a:p>
        </p:txBody>
      </p:sp>
      <p:sp>
        <p:nvSpPr>
          <p:cNvPr id="5" name="Text Placeholder 4">
            <a:extLst>
              <a:ext uri="{FF2B5EF4-FFF2-40B4-BE49-F238E27FC236}">
                <a16:creationId xmlns:a16="http://schemas.microsoft.com/office/drawing/2014/main" id="{6C29E3A4-1B76-4A75-BFDE-BE3F15D1AE37}"/>
              </a:ext>
            </a:extLst>
          </p:cNvPr>
          <p:cNvSpPr>
            <a:spLocks noGrp="1"/>
          </p:cNvSpPr>
          <p:nvPr>
            <p:ph type="body" sz="quarter" idx="3"/>
          </p:nvPr>
        </p:nvSpPr>
        <p:spPr/>
        <p:txBody>
          <a:bodyPr/>
          <a:lstStyle/>
          <a:p>
            <a:r>
              <a:rPr lang="en-US" dirty="0"/>
              <a:t>Extrovert</a:t>
            </a:r>
          </a:p>
        </p:txBody>
      </p:sp>
      <p:sp>
        <p:nvSpPr>
          <p:cNvPr id="6" name="Content Placeholder 5">
            <a:extLst>
              <a:ext uri="{FF2B5EF4-FFF2-40B4-BE49-F238E27FC236}">
                <a16:creationId xmlns:a16="http://schemas.microsoft.com/office/drawing/2014/main" id="{395462ED-6EFF-43A9-A749-E2D70AAB6C9C}"/>
              </a:ext>
            </a:extLst>
          </p:cNvPr>
          <p:cNvSpPr>
            <a:spLocks noGrp="1"/>
          </p:cNvSpPr>
          <p:nvPr>
            <p:ph sz="quarter" idx="4"/>
          </p:nvPr>
        </p:nvSpPr>
        <p:spPr/>
        <p:txBody>
          <a:bodyPr>
            <a:normAutofit lnSpcReduction="10000"/>
          </a:bodyPr>
          <a:lstStyle/>
          <a:p>
            <a:r>
              <a:rPr lang="en-US" dirty="0"/>
              <a:t>Behavior: Outgoing, talkative, energetic</a:t>
            </a:r>
          </a:p>
          <a:p>
            <a:r>
              <a:rPr lang="en-US" dirty="0"/>
              <a:t>Goals: often choose immediate gratification over long-term goals</a:t>
            </a:r>
          </a:p>
          <a:p>
            <a:r>
              <a:rPr lang="en-US" dirty="0"/>
              <a:t>Energy : Typically derived from social interaction.</a:t>
            </a:r>
          </a:p>
          <a:p>
            <a:endParaRPr lang="en-US" dirty="0"/>
          </a:p>
          <a:p>
            <a:endParaRPr lang="en-US" dirty="0"/>
          </a:p>
        </p:txBody>
      </p:sp>
      <p:sp>
        <p:nvSpPr>
          <p:cNvPr id="8" name="Content Placeholder 5">
            <a:extLst>
              <a:ext uri="{FF2B5EF4-FFF2-40B4-BE49-F238E27FC236}">
                <a16:creationId xmlns:a16="http://schemas.microsoft.com/office/drawing/2014/main" id="{F6C0ABBC-56B8-42B2-85BB-1BE712844F77}"/>
              </a:ext>
            </a:extLst>
          </p:cNvPr>
          <p:cNvSpPr txBox="1">
            <a:spLocks/>
          </p:cNvSpPr>
          <p:nvPr/>
        </p:nvSpPr>
        <p:spPr>
          <a:xfrm>
            <a:off x="1293026" y="3255699"/>
            <a:ext cx="4718304" cy="263260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Behavior: Reserved, solitary</a:t>
            </a:r>
          </a:p>
          <a:p>
            <a:r>
              <a:rPr lang="en-US" dirty="0"/>
              <a:t>Goals: often choose long-term goals over immediate gratification</a:t>
            </a:r>
          </a:p>
          <a:p>
            <a:r>
              <a:rPr lang="en-US" dirty="0"/>
              <a:t>Energy : derived from "alone time." </a:t>
            </a:r>
          </a:p>
          <a:p>
            <a:endParaRPr lang="en-US" dirty="0"/>
          </a:p>
          <a:p>
            <a:endParaRPr lang="en-US" dirty="0"/>
          </a:p>
        </p:txBody>
      </p:sp>
    </p:spTree>
    <p:extLst>
      <p:ext uri="{BB962C8B-B14F-4D97-AF65-F5344CB8AC3E}">
        <p14:creationId xmlns:p14="http://schemas.microsoft.com/office/powerpoint/2010/main" val="97348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55599" y="1055077"/>
            <a:ext cx="2532909" cy="4794578"/>
          </a:xfrm>
        </p:spPr>
        <p:txBody>
          <a:bodyPr>
            <a:normAutofit/>
          </a:bodyPr>
          <a:lstStyle/>
          <a:p>
            <a:r>
              <a:rPr lang="en-US">
                <a:solidFill>
                  <a:srgbClr val="262626"/>
                </a:solidFill>
              </a:rPr>
              <a:t>So you want to say </a:t>
            </a:r>
            <a:r>
              <a:rPr lang="en-US" i="1">
                <a:solidFill>
                  <a:srgbClr val="262626"/>
                </a:solidFill>
              </a:rPr>
              <a:t>YES</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A76E833-7F26-4538-AABA-813F88C43294}"/>
              </a:ext>
            </a:extLst>
          </p:cNvPr>
          <p:cNvGraphicFramePr>
            <a:graphicFrameLocks noGrp="1"/>
          </p:cNvGraphicFramePr>
          <p:nvPr>
            <p:ph idx="1"/>
            <p:extLst>
              <p:ext uri="{D42A27DB-BD31-4B8C-83A1-F6EECF244321}">
                <p14:modId xmlns:p14="http://schemas.microsoft.com/office/powerpoint/2010/main" val="43308528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8174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7"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1295402" y="982132"/>
            <a:ext cx="9601196" cy="1303867"/>
          </a:xfrm>
        </p:spPr>
        <p:txBody>
          <a:bodyPr>
            <a:normAutofit/>
          </a:bodyPr>
          <a:lstStyle/>
          <a:p>
            <a:r>
              <a:rPr lang="en-US" dirty="0"/>
              <a:t>You need to say </a:t>
            </a:r>
            <a:r>
              <a:rPr lang="en-US" i="1" dirty="0"/>
              <a:t>NO</a:t>
            </a:r>
          </a:p>
        </p:txBody>
      </p:sp>
      <p:cxnSp>
        <p:nvCxnSpPr>
          <p:cNvPr id="18"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r>
              <a:rPr lang="en-US" dirty="0"/>
              <a:t>Present a positive no</a:t>
            </a:r>
          </a:p>
          <a:p>
            <a:r>
              <a:rPr lang="en-US" dirty="0"/>
              <a:t>Issues : Money, Time, Resources, Safety</a:t>
            </a:r>
          </a:p>
          <a:p>
            <a:r>
              <a:rPr lang="en-US" dirty="0"/>
              <a:t>Do not </a:t>
            </a:r>
            <a:r>
              <a:rPr lang="en-US"/>
              <a:t>leave without </a:t>
            </a:r>
            <a:r>
              <a:rPr lang="en-US" dirty="0"/>
              <a:t>a positive response from your collaborator</a:t>
            </a:r>
          </a:p>
        </p:txBody>
      </p:sp>
    </p:spTree>
    <p:extLst>
      <p:ext uri="{BB962C8B-B14F-4D97-AF65-F5344CB8AC3E}">
        <p14:creationId xmlns:p14="http://schemas.microsoft.com/office/powerpoint/2010/main" val="83070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5"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1295402" y="982132"/>
            <a:ext cx="9601196" cy="1303867"/>
          </a:xfrm>
        </p:spPr>
        <p:txBody>
          <a:bodyPr>
            <a:normAutofit/>
          </a:bodyPr>
          <a:lstStyle/>
          <a:p>
            <a:r>
              <a:rPr lang="en-US" dirty="0"/>
              <a:t>Difficult Conversations</a:t>
            </a:r>
          </a:p>
        </p:txBody>
      </p:sp>
      <p:cxnSp>
        <p:nvCxnSpPr>
          <p:cNvPr id="16"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r>
              <a:rPr lang="en-US" dirty="0"/>
              <a:t>Create a dialog where each view point is valid</a:t>
            </a:r>
          </a:p>
          <a:p>
            <a:r>
              <a:rPr lang="en-US" dirty="0"/>
              <a:t>Never personnel </a:t>
            </a:r>
          </a:p>
          <a:p>
            <a:r>
              <a:rPr lang="en-US" dirty="0"/>
              <a:t>Your collaborator needs to voice all their issues and concerns</a:t>
            </a:r>
          </a:p>
          <a:p>
            <a:r>
              <a:rPr lang="en-US" dirty="0"/>
              <a:t>Validate their point of view</a:t>
            </a:r>
          </a:p>
          <a:p>
            <a:r>
              <a:rPr lang="en-US" dirty="0"/>
              <a:t>Stand firm in you have the authority and responsibility</a:t>
            </a:r>
          </a:p>
          <a:p>
            <a:r>
              <a:rPr lang="en-US" dirty="0"/>
              <a:t>This may take several meetings to resolve</a:t>
            </a:r>
          </a:p>
          <a:p>
            <a:pPr marL="0" indent="0">
              <a:buNone/>
            </a:pPr>
            <a:endParaRPr lang="en-US" dirty="0"/>
          </a:p>
        </p:txBody>
      </p:sp>
    </p:spTree>
    <p:extLst>
      <p:ext uri="{BB962C8B-B14F-4D97-AF65-F5344CB8AC3E}">
        <p14:creationId xmlns:p14="http://schemas.microsoft.com/office/powerpoint/2010/main" val="90534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Listen</a:t>
            </a:r>
          </a:p>
        </p:txBody>
      </p:sp>
      <p:pic>
        <p:nvPicPr>
          <p:cNvPr id="4" name="Content Placeholder 3" descr="Ear outline"/>
          <p:cNvPicPr>
            <a:picLocks noGrp="1" noChangeAspect="1"/>
          </p:cNvPicPr>
          <p:nvPr>
            <p:ph idx="1"/>
          </p:nvPr>
        </p:nvPicPr>
        <p:blipFill>
          <a:blip r:embed="rId3">
            <a:extLst>
              <a:ext uri="{96DAC541-7B7A-43D3-8B79-37D633B846F1}">
                <asvg:svgBlip xmlns:asvg="http://schemas.microsoft.com/office/drawing/2016/SVG/main" r:embed="rId4"/>
              </a:ext>
            </a:extLst>
          </a:blip>
          <a:srcRect/>
          <a:stretch/>
        </p:blipFill>
        <p:spPr>
          <a:xfrm>
            <a:off x="4437062" y="2557463"/>
            <a:ext cx="3317875" cy="3317875"/>
          </a:xfrm>
        </p:spPr>
      </p:pic>
    </p:spTree>
    <p:extLst>
      <p:ext uri="{BB962C8B-B14F-4D97-AF65-F5344CB8AC3E}">
        <p14:creationId xmlns:p14="http://schemas.microsoft.com/office/powerpoint/2010/main" val="1975708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Authority vs Responsibility</a:t>
            </a:r>
            <a:br>
              <a:rPr lang="en-US" dirty="0"/>
            </a:b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sz="1100" dirty="0"/>
              <a:t>https://keydifferences.com/difference-between-authority-and-responsibility.html</a:t>
            </a:r>
          </a:p>
        </p:txBody>
      </p:sp>
      <p:pic>
        <p:nvPicPr>
          <p:cNvPr id="1026" name="Picture 2" descr="https://keydifferences.com/wp-content/uploads/2016/11/authority-vs-responsibil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064" y="1668483"/>
            <a:ext cx="7141025" cy="365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3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882E732-4D1A-45ED-BD54-A598D8B7D821}"/>
              </a:ext>
            </a:extLst>
          </p:cNvPr>
          <p:cNvSpPr>
            <a:spLocks noGrp="1"/>
          </p:cNvSpPr>
          <p:nvPr>
            <p:ph type="title"/>
          </p:nvPr>
        </p:nvSpPr>
        <p:spPr>
          <a:xfrm>
            <a:off x="1295402" y="982132"/>
            <a:ext cx="9601196" cy="1303867"/>
          </a:xfrm>
        </p:spPr>
        <p:txBody>
          <a:bodyPr>
            <a:normAutofit/>
          </a:bodyPr>
          <a:lstStyle/>
          <a:p>
            <a:r>
              <a:rPr lang="en-US" dirty="0"/>
              <a:t>Agenda</a:t>
            </a:r>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C475143-D6D4-494E-B273-C4BC2336F999}"/>
              </a:ext>
            </a:extLst>
          </p:cNvPr>
          <p:cNvSpPr>
            <a:spLocks noGrp="1"/>
          </p:cNvSpPr>
          <p:nvPr>
            <p:ph idx="1"/>
          </p:nvPr>
        </p:nvSpPr>
        <p:spPr>
          <a:xfrm>
            <a:off x="1295401" y="2556932"/>
            <a:ext cx="9601196" cy="3318936"/>
          </a:xfrm>
        </p:spPr>
        <p:txBody>
          <a:bodyPr>
            <a:normAutofit/>
          </a:bodyPr>
          <a:lstStyle/>
          <a:p>
            <a:r>
              <a:rPr lang="en-US" dirty="0"/>
              <a:t>Types of communication</a:t>
            </a:r>
          </a:p>
          <a:p>
            <a:r>
              <a:rPr lang="en-US" dirty="0"/>
              <a:t>Presenting yourself</a:t>
            </a:r>
          </a:p>
          <a:p>
            <a:r>
              <a:rPr lang="en-US" dirty="0"/>
              <a:t>Tool kit</a:t>
            </a:r>
          </a:p>
          <a:p>
            <a:r>
              <a:rPr lang="en-US" dirty="0"/>
              <a:t>The difference between responsibility and Authority</a:t>
            </a:r>
          </a:p>
        </p:txBody>
      </p:sp>
    </p:spTree>
    <p:extLst>
      <p:ext uri="{BB962C8B-B14F-4D97-AF65-F5344CB8AC3E}">
        <p14:creationId xmlns:p14="http://schemas.microsoft.com/office/powerpoint/2010/main" val="883326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96157FB5-2C05-476E-8197-9F08E8F6F4A6}"/>
              </a:ext>
            </a:extLst>
          </p:cNvPr>
          <p:cNvSpPr>
            <a:spLocks noGrp="1"/>
          </p:cNvSpPr>
          <p:nvPr>
            <p:ph type="title"/>
          </p:nvPr>
        </p:nvSpPr>
        <p:spPr>
          <a:xfrm>
            <a:off x="1295402" y="982132"/>
            <a:ext cx="9601196" cy="1303867"/>
          </a:xfrm>
        </p:spPr>
        <p:txBody>
          <a:bodyPr>
            <a:normAutofit/>
          </a:bodyPr>
          <a:lstStyle/>
          <a:p>
            <a:r>
              <a:rPr lang="en-US" dirty="0"/>
              <a:t>Summary</a:t>
            </a:r>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347BD17-F174-4C0E-B2A9-3EA5DCC3BE7E}"/>
              </a:ext>
            </a:extLst>
          </p:cNvPr>
          <p:cNvSpPr>
            <a:spLocks noGrp="1"/>
          </p:cNvSpPr>
          <p:nvPr>
            <p:ph idx="1"/>
          </p:nvPr>
        </p:nvSpPr>
        <p:spPr>
          <a:xfrm>
            <a:off x="1295401" y="2556932"/>
            <a:ext cx="9601196" cy="3318936"/>
          </a:xfrm>
        </p:spPr>
        <p:txBody>
          <a:bodyPr>
            <a:normAutofit/>
          </a:bodyPr>
          <a:lstStyle/>
          <a:p>
            <a:r>
              <a:rPr lang="en-US" dirty="0"/>
              <a:t>Types of communication</a:t>
            </a:r>
          </a:p>
          <a:p>
            <a:r>
              <a:rPr lang="en-US" dirty="0"/>
              <a:t>Presenting yourself</a:t>
            </a:r>
          </a:p>
          <a:p>
            <a:r>
              <a:rPr lang="en-US" dirty="0"/>
              <a:t>Tool kit</a:t>
            </a:r>
          </a:p>
          <a:p>
            <a:r>
              <a:rPr lang="en-US" dirty="0"/>
              <a:t>The difference between responsibility and Authority</a:t>
            </a:r>
          </a:p>
          <a:p>
            <a:endParaRPr lang="en-US" dirty="0"/>
          </a:p>
        </p:txBody>
      </p:sp>
    </p:spTree>
    <p:extLst>
      <p:ext uri="{BB962C8B-B14F-4D97-AF65-F5344CB8AC3E}">
        <p14:creationId xmlns:p14="http://schemas.microsoft.com/office/powerpoint/2010/main" val="154124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a:solidFill>
                  <a:srgbClr val="262626"/>
                </a:solidFill>
              </a:rPr>
              <a:t>Presentation</a:t>
            </a:r>
          </a:p>
        </p:txBody>
      </p:sp>
      <p:graphicFrame>
        <p:nvGraphicFramePr>
          <p:cNvPr id="7" name="Content Placeholder 4">
            <a:extLst>
              <a:ext uri="{FF2B5EF4-FFF2-40B4-BE49-F238E27FC236}">
                <a16:creationId xmlns:a16="http://schemas.microsoft.com/office/drawing/2014/main" id="{5C966996-0286-4FFA-A978-50EDE337C2D1}"/>
              </a:ext>
            </a:extLst>
          </p:cNvPr>
          <p:cNvGraphicFramePr>
            <a:graphicFrameLocks noGrp="1"/>
          </p:cNvGraphicFramePr>
          <p:nvPr>
            <p:ph idx="1"/>
            <p:extLst>
              <p:ext uri="{D42A27DB-BD31-4B8C-83A1-F6EECF244321}">
                <p14:modId xmlns:p14="http://schemas.microsoft.com/office/powerpoint/2010/main" val="34467233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604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F1A1B1-D72D-4219-AE30-3EDB2FD2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01FE7BE-30C9-47E1-AA23-7FC5DE0C9D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58256DDC-2B46-4CBD-98CD-4843A1D36C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AB299BC9-AA13-472C-B2CB-8B1A49F1D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CEA125A-C8E0-43E9-A034-878F58FA98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BC268254-A470-41D9-884E-9DE377E94B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170564" y="982132"/>
            <a:ext cx="4667015" cy="1303867"/>
          </a:xfrm>
        </p:spPr>
        <p:txBody>
          <a:bodyPr>
            <a:normAutofit/>
          </a:bodyPr>
          <a:lstStyle/>
          <a:p>
            <a:r>
              <a:rPr lang="en-US"/>
              <a:t>Types</a:t>
            </a:r>
          </a:p>
        </p:txBody>
      </p:sp>
      <p:cxnSp>
        <p:nvCxnSpPr>
          <p:cNvPr id="19" name="Straight Connector 18">
            <a:extLst>
              <a:ext uri="{FF2B5EF4-FFF2-40B4-BE49-F238E27FC236}">
                <a16:creationId xmlns:a16="http://schemas.microsoft.com/office/drawing/2014/main" id="{1F510FDE-DE95-4B70-9D1C-7214BFCC34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92391"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167385" y="2556932"/>
            <a:ext cx="4673373" cy="3318936"/>
          </a:xfrm>
        </p:spPr>
        <p:txBody>
          <a:bodyPr>
            <a:normAutofit/>
          </a:bodyPr>
          <a:lstStyle/>
          <a:p>
            <a:r>
              <a:rPr lang="en-US" sz="1800"/>
              <a:t>Face to face</a:t>
            </a:r>
          </a:p>
          <a:p>
            <a:r>
              <a:rPr lang="en-US" sz="1800"/>
              <a:t>Phone</a:t>
            </a:r>
          </a:p>
          <a:p>
            <a:r>
              <a:rPr lang="en-US" sz="1800"/>
              <a:t>Written</a:t>
            </a:r>
          </a:p>
        </p:txBody>
      </p:sp>
      <p:pic>
        <p:nvPicPr>
          <p:cNvPr id="4" name="Picture 3" descr="The Riki - A Rhetoric Wiki - contentiou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2185" y="1430955"/>
            <a:ext cx="2254829" cy="177680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2311" y="3819178"/>
            <a:ext cx="2254703" cy="1514107"/>
          </a:xfrm>
          <a:prstGeom prst="rect">
            <a:avLst/>
          </a:prstGeom>
        </p:spPr>
      </p:pic>
      <p:pic>
        <p:nvPicPr>
          <p:cNvPr id="6" name="Picture 5" descr="&lt;strong&gt;Pen&lt;/strong&gt; Scribbling - vector Clip Ar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4859" y="2138669"/>
            <a:ext cx="2254829" cy="2606738"/>
          </a:xfrm>
          <a:prstGeom prst="rect">
            <a:avLst/>
          </a:prstGeom>
        </p:spPr>
      </p:pic>
    </p:spTree>
    <p:extLst>
      <p:ext uri="{BB962C8B-B14F-4D97-AF65-F5344CB8AC3E}">
        <p14:creationId xmlns:p14="http://schemas.microsoft.com/office/powerpoint/2010/main" val="211865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r>
              <a:rPr lang="en-US" dirty="0"/>
              <a:t>Face to Face Skills</a:t>
            </a:r>
          </a:p>
        </p:txBody>
      </p:sp>
      <p:sp>
        <p:nvSpPr>
          <p:cNvPr id="17" name="Rectangle 1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atural &amp; Bela: Princípios valiosos"/>
          <p:cNvPicPr>
            <a:picLocks noChangeAspect="1"/>
          </p:cNvPicPr>
          <p:nvPr/>
        </p:nvPicPr>
        <p:blipFill rotWithShape="1">
          <a:blip r:embed="rId6">
            <a:extLst>
              <a:ext uri="{28A0092B-C50C-407E-A947-70E740481C1C}">
                <a14:useLocalDpi xmlns:a14="http://schemas.microsoft.com/office/drawing/2010/main" val="0"/>
              </a:ext>
            </a:extLst>
          </a:blip>
          <a:srcRect l="23528" r="13680" b="-1"/>
          <a:stretch/>
        </p:blipFill>
        <p:spPr>
          <a:xfrm>
            <a:off x="1412683" y="1410208"/>
            <a:ext cx="3876801" cy="3858780"/>
          </a:xfrm>
          <a:prstGeom prst="rect">
            <a:avLst/>
          </a:prstGeom>
        </p:spPr>
      </p:pic>
      <p:cxnSp>
        <p:nvCxnSpPr>
          <p:cNvPr id="19" name="Straight Connector 1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4412" y="2556932"/>
            <a:ext cx="4802184" cy="3318936"/>
          </a:xfrm>
        </p:spPr>
        <p:txBody>
          <a:bodyPr>
            <a:normAutofit/>
          </a:bodyPr>
          <a:lstStyle/>
          <a:p>
            <a:r>
              <a:rPr lang="en-US" dirty="0"/>
              <a:t>Eye contact</a:t>
            </a:r>
          </a:p>
          <a:p>
            <a:r>
              <a:rPr lang="en-US" dirty="0"/>
              <a:t>Listen</a:t>
            </a:r>
          </a:p>
          <a:p>
            <a:r>
              <a:rPr lang="en-US" dirty="0"/>
              <a:t>Smile (When appropriate)</a:t>
            </a:r>
          </a:p>
          <a:p>
            <a:r>
              <a:rPr lang="en-US" dirty="0"/>
              <a:t>Thoughtful</a:t>
            </a:r>
          </a:p>
          <a:p>
            <a:r>
              <a:rPr lang="en-US" dirty="0"/>
              <a:t>Thank you and your welcome tools</a:t>
            </a:r>
          </a:p>
          <a:p>
            <a:endParaRPr lang="en-US" dirty="0"/>
          </a:p>
        </p:txBody>
      </p:sp>
    </p:spTree>
    <p:extLst>
      <p:ext uri="{BB962C8B-B14F-4D97-AF65-F5344CB8AC3E}">
        <p14:creationId xmlns:p14="http://schemas.microsoft.com/office/powerpoint/2010/main" val="239485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r>
              <a:rPr lang="en-US" dirty="0"/>
              <a:t>In person concerns</a:t>
            </a:r>
          </a:p>
        </p:txBody>
      </p:sp>
      <p:sp>
        <p:nvSpPr>
          <p:cNvPr id="17" name="Rectangle 1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ot;Dos and Don'ts&quot; of Residency Interviewing"/>
          <p:cNvPicPr>
            <a:picLocks noChangeAspect="1"/>
          </p:cNvPicPr>
          <p:nvPr/>
        </p:nvPicPr>
        <p:blipFill rotWithShape="1">
          <a:blip r:embed="rId6">
            <a:extLst>
              <a:ext uri="{28A0092B-C50C-407E-A947-70E740481C1C}">
                <a14:useLocalDpi xmlns:a14="http://schemas.microsoft.com/office/drawing/2010/main" val="0"/>
              </a:ext>
            </a:extLst>
          </a:blip>
          <a:srcRect b="465"/>
          <a:stretch/>
        </p:blipFill>
        <p:spPr>
          <a:xfrm>
            <a:off x="1412683" y="1410208"/>
            <a:ext cx="3876801" cy="3858780"/>
          </a:xfrm>
          <a:prstGeom prst="rect">
            <a:avLst/>
          </a:prstGeom>
        </p:spPr>
      </p:pic>
      <p:cxnSp>
        <p:nvCxnSpPr>
          <p:cNvPr id="19" name="Straight Connector 1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4412" y="2556932"/>
            <a:ext cx="4802184" cy="3318936"/>
          </a:xfrm>
        </p:spPr>
        <p:txBody>
          <a:bodyPr>
            <a:normAutofit/>
          </a:bodyPr>
          <a:lstStyle/>
          <a:p>
            <a:r>
              <a:rPr lang="en-US" dirty="0"/>
              <a:t>Nonverbal communication</a:t>
            </a:r>
          </a:p>
          <a:p>
            <a:r>
              <a:rPr lang="en-US" dirty="0"/>
              <a:t>Immediate feedback</a:t>
            </a:r>
          </a:p>
          <a:p>
            <a:r>
              <a:rPr lang="en-US" dirty="0"/>
              <a:t>Paravocalics</a:t>
            </a:r>
          </a:p>
        </p:txBody>
      </p:sp>
    </p:spTree>
    <p:extLst>
      <p:ext uri="{BB962C8B-B14F-4D97-AF65-F5344CB8AC3E}">
        <p14:creationId xmlns:p14="http://schemas.microsoft.com/office/powerpoint/2010/main" val="3040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7535825" y="982132"/>
            <a:ext cx="3360772" cy="1303867"/>
          </a:xfrm>
        </p:spPr>
        <p:txBody>
          <a:bodyPr>
            <a:normAutofit/>
          </a:bodyPr>
          <a:lstStyle/>
          <a:p>
            <a:r>
              <a:rPr lang="en-US" sz="4100">
                <a:solidFill>
                  <a:srgbClr val="262626"/>
                </a:solidFill>
              </a:rPr>
              <a:t>Body Language</a:t>
            </a:r>
          </a:p>
        </p:txBody>
      </p:sp>
      <p:sp>
        <p:nvSpPr>
          <p:cNvPr id="17" name="Rectangle 16">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thought-MSL - Verbal and non-verbal &lt;strong&gt;language&lt;/strong&g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683" y="2063237"/>
            <a:ext cx="5278777" cy="2552722"/>
          </a:xfrm>
          <a:prstGeom prst="rect">
            <a:avLst/>
          </a:prstGeom>
        </p:spPr>
      </p:pic>
      <p:cxnSp>
        <p:nvCxnSpPr>
          <p:cNvPr id="19" name="Straight Connector 18">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7535824" y="2556932"/>
            <a:ext cx="3360771" cy="3318936"/>
          </a:xfrm>
        </p:spPr>
        <p:txBody>
          <a:bodyPr>
            <a:normAutofit/>
          </a:bodyPr>
          <a:lstStyle/>
          <a:p>
            <a:r>
              <a:rPr lang="en-US">
                <a:solidFill>
                  <a:srgbClr val="262626"/>
                </a:solidFill>
              </a:rPr>
              <a:t>Amy Cuddy </a:t>
            </a:r>
            <a:r>
              <a:rPr lang="en-US">
                <a:solidFill>
                  <a:srgbClr val="262626"/>
                </a:solidFill>
                <a:hlinkClick r:id="rId7"/>
              </a:rPr>
              <a:t>Body Language</a:t>
            </a:r>
          </a:p>
          <a:p>
            <a:r>
              <a:rPr lang="en-US">
                <a:solidFill>
                  <a:srgbClr val="262626"/>
                </a:solidFill>
              </a:rPr>
              <a:t>Proxemics</a:t>
            </a:r>
          </a:p>
          <a:p>
            <a:r>
              <a:rPr lang="en-US">
                <a:solidFill>
                  <a:srgbClr val="262626"/>
                </a:solidFill>
              </a:rPr>
              <a:t>Personnel space vs territory</a:t>
            </a:r>
          </a:p>
        </p:txBody>
      </p:sp>
    </p:spTree>
    <p:extLst>
      <p:ext uri="{BB962C8B-B14F-4D97-AF65-F5344CB8AC3E}">
        <p14:creationId xmlns:p14="http://schemas.microsoft.com/office/powerpoint/2010/main" val="302995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r>
              <a:rPr lang="en-US">
                <a:solidFill>
                  <a:srgbClr val="262626"/>
                </a:solidFill>
              </a:rPr>
              <a:t>Phone Verbal tools</a:t>
            </a:r>
          </a:p>
        </p:txBody>
      </p:sp>
      <p:sp>
        <p:nvSpPr>
          <p:cNvPr id="17" name="Rectangle 16">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75+ Free Stock Images 3D Human Character Best Collection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683" y="1701650"/>
            <a:ext cx="3876801" cy="3275896"/>
          </a:xfrm>
          <a:prstGeom prst="rect">
            <a:avLst/>
          </a:prstGeom>
        </p:spPr>
      </p:pic>
      <p:cxnSp>
        <p:nvCxnSpPr>
          <p:cNvPr id="19" name="Straight Connector 18">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4412" y="2556932"/>
            <a:ext cx="4802184" cy="3318936"/>
          </a:xfrm>
        </p:spPr>
        <p:txBody>
          <a:bodyPr>
            <a:normAutofit/>
          </a:bodyPr>
          <a:lstStyle/>
          <a:p>
            <a:r>
              <a:rPr lang="en-US">
                <a:solidFill>
                  <a:srgbClr val="262626"/>
                </a:solidFill>
              </a:rPr>
              <a:t>Tone</a:t>
            </a:r>
          </a:p>
          <a:p>
            <a:r>
              <a:rPr lang="en-US">
                <a:solidFill>
                  <a:srgbClr val="262626"/>
                </a:solidFill>
              </a:rPr>
              <a:t>Speed</a:t>
            </a:r>
          </a:p>
          <a:p>
            <a:r>
              <a:rPr lang="en-US">
                <a:solidFill>
                  <a:srgbClr val="262626"/>
                </a:solidFill>
              </a:rPr>
              <a:t>Write a script</a:t>
            </a:r>
          </a:p>
          <a:p>
            <a:r>
              <a:rPr lang="en-US">
                <a:solidFill>
                  <a:srgbClr val="262626"/>
                </a:solidFill>
              </a:rPr>
              <a:t>Practice</a:t>
            </a:r>
          </a:p>
        </p:txBody>
      </p:sp>
    </p:spTree>
    <p:extLst>
      <p:ext uri="{BB962C8B-B14F-4D97-AF65-F5344CB8AC3E}">
        <p14:creationId xmlns:p14="http://schemas.microsoft.com/office/powerpoint/2010/main" val="193369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types</a:t>
            </a:r>
          </a:p>
        </p:txBody>
      </p:sp>
      <p:sp>
        <p:nvSpPr>
          <p:cNvPr id="3" name="Content Placeholder 2"/>
          <p:cNvSpPr>
            <a:spLocks noGrp="1"/>
          </p:cNvSpPr>
          <p:nvPr>
            <p:ph idx="1"/>
          </p:nvPr>
        </p:nvSpPr>
        <p:spPr/>
        <p:txBody>
          <a:bodyPr/>
          <a:lstStyle/>
          <a:p>
            <a:r>
              <a:rPr lang="en-US" dirty="0"/>
              <a:t>Text</a:t>
            </a:r>
          </a:p>
          <a:p>
            <a:r>
              <a:rPr lang="en-US" dirty="0"/>
              <a:t>Email </a:t>
            </a:r>
          </a:p>
          <a:p>
            <a:r>
              <a:rPr lang="en-US" dirty="0"/>
              <a:t>Letter</a:t>
            </a:r>
          </a:p>
          <a:p>
            <a:endParaRPr lang="en-US" dirty="0"/>
          </a:p>
        </p:txBody>
      </p:sp>
      <p:pic>
        <p:nvPicPr>
          <p:cNvPr id="4" name="Picture 3" descr="Human Scale C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537" y="2073275"/>
            <a:ext cx="4733925" cy="4286250"/>
          </a:xfrm>
          <a:prstGeom prst="rect">
            <a:avLst/>
          </a:prstGeom>
        </p:spPr>
      </p:pic>
    </p:spTree>
    <p:extLst>
      <p:ext uri="{BB962C8B-B14F-4D97-AF65-F5344CB8AC3E}">
        <p14:creationId xmlns:p14="http://schemas.microsoft.com/office/powerpoint/2010/main" val="33028044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1562</Words>
  <Application>Microsoft Office PowerPoint</Application>
  <PresentationFormat>Widescreen</PresentationFormat>
  <Paragraphs>247</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Garamond</vt:lpstr>
      <vt:lpstr>Organic</vt:lpstr>
      <vt:lpstr>Communication</vt:lpstr>
      <vt:lpstr>Agenda</vt:lpstr>
      <vt:lpstr>Presentation</vt:lpstr>
      <vt:lpstr>Types</vt:lpstr>
      <vt:lpstr>Face to Face Skills</vt:lpstr>
      <vt:lpstr>In person concerns</vt:lpstr>
      <vt:lpstr>Body Language</vt:lpstr>
      <vt:lpstr>Phone Verbal tools</vt:lpstr>
      <vt:lpstr>Written types</vt:lpstr>
      <vt:lpstr>Texting issues</vt:lpstr>
      <vt:lpstr>Email Issues</vt:lpstr>
      <vt:lpstr>Improve your Writing skills</vt:lpstr>
      <vt:lpstr>Toolkit</vt:lpstr>
      <vt:lpstr>Comparison </vt:lpstr>
      <vt:lpstr>So you want to say YES</vt:lpstr>
      <vt:lpstr>You need to say NO</vt:lpstr>
      <vt:lpstr>Difficult Conversations</vt:lpstr>
      <vt:lpstr>Communication: Listen</vt:lpstr>
      <vt:lpstr>Authority vs Responsibility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Susan Brandt</dc:creator>
  <cp:lastModifiedBy>Susan Brandt</cp:lastModifiedBy>
  <cp:revision>1</cp:revision>
  <dcterms:created xsi:type="dcterms:W3CDTF">2021-01-13T16:32:44Z</dcterms:created>
  <dcterms:modified xsi:type="dcterms:W3CDTF">2021-01-13T17:17:29Z</dcterms:modified>
</cp:coreProperties>
</file>