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77" r:id="rId6"/>
    <p:sldId id="276" r:id="rId7"/>
    <p:sldId id="258" r:id="rId8"/>
    <p:sldId id="262" r:id="rId9"/>
    <p:sldId id="275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49AD8-1993-4BE7-874D-4C642657763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9613-C5EC-44C9-918B-0ACC85E11A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</a:t>
            </a:r>
            <a:r>
              <a:rPr lang="en-US"/>
              <a:t>STUDY GUIDE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based </a:t>
            </a:r>
            <a:r>
              <a:rPr lang="en-US" dirty="0" err="1"/>
              <a:t>vs</a:t>
            </a:r>
            <a:r>
              <a:rPr lang="en-US" dirty="0"/>
              <a:t> oil based paint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 based</a:t>
            </a:r>
          </a:p>
          <a:p>
            <a:r>
              <a:rPr lang="en-US" dirty="0"/>
              <a:t>Contain solvents </a:t>
            </a:r>
          </a:p>
          <a:p>
            <a:r>
              <a:rPr lang="en-US" dirty="0"/>
              <a:t>Contain VOC: volatile organic chemical</a:t>
            </a:r>
          </a:p>
          <a:p>
            <a:r>
              <a:rPr lang="en-US" dirty="0"/>
              <a:t>Water based</a:t>
            </a:r>
          </a:p>
          <a:p>
            <a:r>
              <a:rPr lang="en-US" dirty="0"/>
              <a:t>May contain solvent to evaporate water</a:t>
            </a:r>
          </a:p>
          <a:p>
            <a:r>
              <a:rPr lang="en-US" dirty="0"/>
              <a:t>May contain VOC’s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Latex paint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Toxic to environment</a:t>
            </a:r>
          </a:p>
          <a:p>
            <a:r>
              <a:rPr lang="en-US" dirty="0"/>
              <a:t>Contains solvents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Hazards of metallic pigments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Pigment Vs Dye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Dye: penetrates textile</a:t>
            </a:r>
          </a:p>
          <a:p>
            <a:endParaRPr lang="en-US" dirty="0"/>
          </a:p>
          <a:p>
            <a:r>
              <a:rPr lang="en-US" dirty="0"/>
              <a:t>Pigments: insoluble coat surface of textile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capable of being shaped or molded; malleability.</a:t>
            </a:r>
          </a:p>
          <a:p>
            <a:endParaRPr lang="en-US" dirty="0"/>
          </a:p>
          <a:p>
            <a:r>
              <a:rPr lang="en-US" dirty="0"/>
              <a:t>A polymer- long molecular chain</a:t>
            </a:r>
          </a:p>
          <a:p>
            <a:endParaRPr lang="en-US" dirty="0"/>
          </a:p>
          <a:p>
            <a:r>
              <a:rPr lang="en-US" dirty="0"/>
              <a:t>What happens when heated?</a:t>
            </a:r>
          </a:p>
          <a:p>
            <a:r>
              <a:rPr lang="en-US" dirty="0"/>
              <a:t>Fumes emitted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part plastics resin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Bonds that link one polymer chain to another</a:t>
            </a:r>
          </a:p>
          <a:p>
            <a:r>
              <a:rPr lang="en-US" dirty="0"/>
              <a:t>Heat is generated by the chemical reaction that cures epoxy. A plastic mixing cup full of mixed epoxy will generate enough heat to melt the cup</a:t>
            </a:r>
          </a:p>
          <a:p>
            <a:r>
              <a:rPr lang="en-US" dirty="0"/>
              <a:t>What would you do to be safe?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two ways manufacturers try to limit risk to end users?</a:t>
            </a:r>
          </a:p>
          <a:p>
            <a:r>
              <a:rPr lang="en-US" dirty="0"/>
              <a:t>Manual</a:t>
            </a:r>
          </a:p>
          <a:p>
            <a:r>
              <a:rPr lang="en-US" dirty="0"/>
              <a:t>Grounding</a:t>
            </a:r>
          </a:p>
          <a:p>
            <a:r>
              <a:rPr lang="en-US" dirty="0"/>
              <a:t>Guards</a:t>
            </a:r>
          </a:p>
          <a:p>
            <a:r>
              <a:rPr lang="en-US" dirty="0"/>
              <a:t>Guides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 a way of preventing injury with an unsafe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Disconnect and take out of service</a:t>
            </a:r>
          </a:p>
          <a:p>
            <a:r>
              <a:rPr lang="en-US" dirty="0"/>
              <a:t>Tag it and give to shop foreman</a:t>
            </a:r>
          </a:p>
          <a:p>
            <a:r>
              <a:rPr lang="en-US" dirty="0"/>
              <a:t>Lock out tag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Describe the lockout tag process in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Notify personnel</a:t>
            </a:r>
          </a:p>
          <a:p>
            <a:r>
              <a:rPr lang="en-US" dirty="0"/>
              <a:t>Evaluate </a:t>
            </a:r>
          </a:p>
          <a:p>
            <a:r>
              <a:rPr lang="en-US" dirty="0"/>
              <a:t>Shut down power source</a:t>
            </a:r>
          </a:p>
          <a:p>
            <a:r>
              <a:rPr lang="en-US" dirty="0"/>
              <a:t>Apply tags: must clearly state “DO NO OPERATE”</a:t>
            </a:r>
          </a:p>
          <a:p>
            <a:r>
              <a:rPr lang="en-US" dirty="0"/>
              <a:t>Test if energy is off</a:t>
            </a:r>
          </a:p>
          <a:p>
            <a:r>
              <a:rPr lang="en-US" dirty="0"/>
              <a:t>Remove guards and guides as needed</a:t>
            </a:r>
          </a:p>
          <a:p>
            <a:r>
              <a:rPr lang="en-US" dirty="0"/>
              <a:t>Repair</a:t>
            </a:r>
          </a:p>
          <a:p>
            <a:r>
              <a:rPr lang="en-US" dirty="0"/>
              <a:t>Replace guards and guides</a:t>
            </a:r>
          </a:p>
          <a:p>
            <a:r>
              <a:rPr lang="en-US" dirty="0"/>
              <a:t>Remove tags</a:t>
            </a:r>
          </a:p>
          <a:p>
            <a:r>
              <a:rPr lang="en-US" dirty="0"/>
              <a:t>Turn on power source</a:t>
            </a:r>
          </a:p>
          <a:p>
            <a:r>
              <a:rPr lang="en-US" dirty="0"/>
              <a:t>Test gear</a:t>
            </a:r>
          </a:p>
          <a:p>
            <a:r>
              <a:rPr lang="en-US" dirty="0"/>
              <a:t>Notify personnel of power 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Pyrotechnics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you do if you were a manager of an event that wanted </a:t>
            </a:r>
            <a:r>
              <a:rPr lang="en-US" dirty="0" err="1"/>
              <a:t>pyro</a:t>
            </a:r>
            <a:r>
              <a:rPr lang="en-US" dirty="0"/>
              <a:t> on stage?</a:t>
            </a:r>
          </a:p>
          <a:p>
            <a:r>
              <a:rPr lang="en-US" dirty="0"/>
              <a:t>Permits</a:t>
            </a:r>
          </a:p>
          <a:p>
            <a:r>
              <a:rPr lang="en-US" dirty="0"/>
              <a:t>Local permission</a:t>
            </a:r>
          </a:p>
          <a:p>
            <a:r>
              <a:rPr lang="en-US" dirty="0"/>
              <a:t>Inspect location for safety</a:t>
            </a:r>
          </a:p>
          <a:p>
            <a:r>
              <a:rPr lang="en-US" dirty="0"/>
              <a:t>Discuss usage with staff</a:t>
            </a:r>
          </a:p>
          <a:p>
            <a:r>
              <a:rPr lang="en-US" dirty="0"/>
              <a:t>Use only licensed </a:t>
            </a:r>
            <a:r>
              <a:rPr lang="en-US" dirty="0" err="1"/>
              <a:t>pyro</a:t>
            </a:r>
            <a:r>
              <a:rPr lang="en-US" dirty="0"/>
              <a:t> technician.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Airborne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Dust</a:t>
            </a:r>
          </a:p>
          <a:p>
            <a:r>
              <a:rPr lang="en-US" dirty="0"/>
              <a:t>Fume </a:t>
            </a:r>
          </a:p>
          <a:p>
            <a:r>
              <a:rPr lang="en-US" dirty="0"/>
              <a:t>mist</a:t>
            </a:r>
          </a:p>
          <a:p>
            <a:r>
              <a:rPr lang="en-US" dirty="0"/>
              <a:t>Vapor</a:t>
            </a:r>
          </a:p>
          <a:p>
            <a:r>
              <a:rPr lang="en-US" dirty="0"/>
              <a:t>Gas </a:t>
            </a:r>
          </a:p>
          <a:p>
            <a:r>
              <a:rPr lang="en-US" dirty="0"/>
              <a:t>smoke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(Extra Credit)</a:t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you are working on a platform 6 feet or more from the surface osha requires one of three safety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35551"/>
            <a:ext cx="8229600" cy="3611563"/>
          </a:xfrm>
        </p:spPr>
        <p:txBody>
          <a:bodyPr/>
          <a:lstStyle/>
          <a:p>
            <a:r>
              <a:rPr lang="en-US" dirty="0"/>
              <a:t>Guard rail</a:t>
            </a:r>
          </a:p>
          <a:p>
            <a:r>
              <a:rPr lang="en-US" dirty="0"/>
              <a:t>Safety net</a:t>
            </a:r>
          </a:p>
          <a:p>
            <a:r>
              <a:rPr lang="en-US" dirty="0"/>
              <a:t>Personnel fall arrest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Respirable</a:t>
            </a:r>
          </a:p>
          <a:p>
            <a:r>
              <a:rPr lang="en-US" dirty="0"/>
              <a:t> Under 10 microns: deep into lung sacs</a:t>
            </a:r>
          </a:p>
          <a:p>
            <a:endParaRPr lang="en-US" dirty="0"/>
          </a:p>
          <a:p>
            <a:r>
              <a:rPr lang="en-US" dirty="0"/>
              <a:t> Define Non-Respirable </a:t>
            </a:r>
          </a:p>
          <a:p>
            <a:r>
              <a:rPr lang="en-US" dirty="0"/>
              <a:t>10-100 microns sell in sinuses and bronchial tubes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TLV stand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Threshold limit value</a:t>
            </a:r>
          </a:p>
          <a:p>
            <a:r>
              <a:rPr lang="en-US" dirty="0"/>
              <a:t>airborne concentration of a substance below which all workers are believed to be protected while exposed to it day after day for 8-hour periods.</a:t>
            </a:r>
          </a:p>
          <a:p>
            <a:r>
              <a:rPr lang="en-US" dirty="0"/>
              <a:t>for fumes, mists, and dusts as milligrams per cubic meter (mg/m3) of surrounding air.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Permissive exposure limit.</a:t>
            </a:r>
          </a:p>
          <a:p>
            <a:r>
              <a:rPr lang="en-US" dirty="0"/>
              <a:t>the maximum amount or concentration of a chemical that a worker may be exposed to under OSHA regulations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ACGIH classifies TLV in three ways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TLV-TWA--Time weighted average concentration for a normal 8-hour workday or 40-hour workweek. </a:t>
            </a:r>
          </a:p>
          <a:p>
            <a:r>
              <a:rPr lang="en-US" dirty="0"/>
              <a:t>TLV-STEL--Short term exposure limit, or maximum concentration of a substance </a:t>
            </a:r>
          </a:p>
          <a:p>
            <a:r>
              <a:rPr lang="en-US" dirty="0"/>
              <a:t>TLV-C--Ceiling exposure limit or maximum exposure concentration that should not be exceeded under any circumstance, while meeting the daily TLV-TWA.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 Safety end of day task?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 while crew still on clock</a:t>
            </a:r>
          </a:p>
          <a:p>
            <a:r>
              <a:rPr lang="en-US" dirty="0"/>
              <a:t>Clean up immediate work area</a:t>
            </a:r>
          </a:p>
          <a:p>
            <a:r>
              <a:rPr lang="en-US" dirty="0"/>
              <a:t>Sweep off tools</a:t>
            </a:r>
          </a:p>
          <a:p>
            <a:r>
              <a:rPr lang="en-US" dirty="0"/>
              <a:t>Sweep off tables</a:t>
            </a:r>
          </a:p>
          <a:p>
            <a:r>
              <a:rPr lang="en-US" dirty="0"/>
              <a:t>Sweep up floor</a:t>
            </a:r>
          </a:p>
          <a:p>
            <a:r>
              <a:rPr lang="en-US" dirty="0"/>
              <a:t>Clean out trash cans</a:t>
            </a:r>
          </a:p>
          <a:p>
            <a:r>
              <a:rPr lang="en-US" dirty="0"/>
              <a:t>Check in with boss before clocking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What is a solvent?</a:t>
            </a:r>
          </a:p>
          <a:p>
            <a:r>
              <a:rPr lang="en-US" dirty="0"/>
              <a:t>Organic chemicals that dissolve solid materials</a:t>
            </a:r>
          </a:p>
          <a:p>
            <a:r>
              <a:rPr lang="en-US" dirty="0"/>
              <a:t>How do you choose a safe solvent?</a:t>
            </a:r>
          </a:p>
          <a:p>
            <a:r>
              <a:rPr lang="en-US" dirty="0"/>
              <a:t>Compare TLV: </a:t>
            </a:r>
          </a:p>
          <a:p>
            <a:r>
              <a:rPr lang="en-US" dirty="0"/>
              <a:t>higher better </a:t>
            </a:r>
          </a:p>
          <a:p>
            <a:r>
              <a:rPr lang="en-US" dirty="0"/>
              <a:t>Evaporation rates: </a:t>
            </a:r>
          </a:p>
          <a:p>
            <a:r>
              <a:rPr lang="en-US" dirty="0"/>
              <a:t>lower and slower better</a:t>
            </a:r>
          </a:p>
          <a:p>
            <a:r>
              <a:rPr lang="en-US" dirty="0"/>
              <a:t>Flash points; </a:t>
            </a:r>
          </a:p>
          <a:p>
            <a:r>
              <a:rPr lang="en-US" dirty="0"/>
              <a:t>higher better</a:t>
            </a:r>
          </a:p>
          <a:p>
            <a:r>
              <a:rPr lang="en-US" dirty="0"/>
              <a:t>Toxic effects </a:t>
            </a:r>
          </a:p>
          <a:p>
            <a:r>
              <a:rPr lang="en-US" dirty="0"/>
              <a:t>read msds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Threshold limit values; higher better</a:t>
            </a:r>
          </a:p>
          <a:p>
            <a:r>
              <a:rPr lang="en-US" dirty="0"/>
              <a:t>Compare Evaporation rates; lower and slower rates better</a:t>
            </a:r>
          </a:p>
          <a:p>
            <a:r>
              <a:rPr lang="en-US" dirty="0"/>
              <a:t>Compare Flash points; high better</a:t>
            </a:r>
          </a:p>
          <a:p>
            <a:r>
              <a:rPr lang="en-US" dirty="0"/>
              <a:t>Compare toxic effects</a:t>
            </a:r>
          </a:p>
          <a:p>
            <a:r>
              <a:rPr lang="en-US" dirty="0"/>
              <a:t>Compare within classes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546</Words>
  <Application>Microsoft Office PowerPoint</Application>
  <PresentationFormat>On-screen Show (4:3)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FINAL STUDY GUIDE 2016</vt:lpstr>
      <vt:lpstr>List Airborne Hazards</vt:lpstr>
      <vt:lpstr>Dust</vt:lpstr>
      <vt:lpstr>What does TLV stand for?</vt:lpstr>
      <vt:lpstr>PEL</vt:lpstr>
      <vt:lpstr>ACGIH classifies TLV in three ways </vt:lpstr>
      <vt:lpstr>Shop Safety end of day task?</vt:lpstr>
      <vt:lpstr>Solvents</vt:lpstr>
      <vt:lpstr>solvents</vt:lpstr>
      <vt:lpstr>Water based vs oil based paint</vt:lpstr>
      <vt:lpstr>Latex paint</vt:lpstr>
      <vt:lpstr>Hazards of metallic pigments</vt:lpstr>
      <vt:lpstr>Pigment Vs Dye</vt:lpstr>
      <vt:lpstr>Plastics</vt:lpstr>
      <vt:lpstr>Two part plastics resin</vt:lpstr>
      <vt:lpstr>Tool safety</vt:lpstr>
      <vt:lpstr>List a way of preventing injury with an unsafe tool</vt:lpstr>
      <vt:lpstr>Describe the lockout tag process in steps</vt:lpstr>
      <vt:lpstr>Pyrotechnics</vt:lpstr>
      <vt:lpstr>(Extra Credit) If you are working on a platform 6 feet or more from the surface osha requires one of three safety measure</vt:lpstr>
    </vt:vector>
  </TitlesOfParts>
  <Company>City Tech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STUDY GUIDE</dc:title>
  <dc:creator>SBrandt</dc:creator>
  <cp:lastModifiedBy>Sue Brandt</cp:lastModifiedBy>
  <cp:revision>9</cp:revision>
  <dcterms:created xsi:type="dcterms:W3CDTF">2011-05-13T19:18:56Z</dcterms:created>
  <dcterms:modified xsi:type="dcterms:W3CDTF">2016-11-28T18:29:55Z</dcterms:modified>
</cp:coreProperties>
</file>