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4" r:id="rId5"/>
    <p:sldId id="260" r:id="rId6"/>
    <p:sldId id="259" r:id="rId7"/>
    <p:sldId id="261" r:id="rId8"/>
    <p:sldId id="262" r:id="rId9"/>
    <p:sldId id="263" r:id="rId10"/>
    <p:sldId id="269" r:id="rId11"/>
    <p:sldId id="271" r:id="rId12"/>
    <p:sldId id="265" r:id="rId13"/>
    <p:sldId id="266" r:id="rId14"/>
    <p:sldId id="270"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0DE6EC-F702-4936-9C84-3F9177528963}"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12A78-5151-4CB7-982E-4EDF8A58080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254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0DE6EC-F702-4936-9C84-3F9177528963}"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12A78-5151-4CB7-982E-4EDF8A580808}" type="slidenum">
              <a:rPr lang="en-US" smtClean="0"/>
              <a:t>‹#›</a:t>
            </a:fld>
            <a:endParaRPr lang="en-US"/>
          </a:p>
        </p:txBody>
      </p:sp>
    </p:spTree>
    <p:extLst>
      <p:ext uri="{BB962C8B-B14F-4D97-AF65-F5344CB8AC3E}">
        <p14:creationId xmlns:p14="http://schemas.microsoft.com/office/powerpoint/2010/main" val="854728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0DE6EC-F702-4936-9C84-3F9177528963}"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12A78-5151-4CB7-982E-4EDF8A580808}" type="slidenum">
              <a:rPr lang="en-US" smtClean="0"/>
              <a:t>‹#›</a:t>
            </a:fld>
            <a:endParaRPr lang="en-US"/>
          </a:p>
        </p:txBody>
      </p:sp>
    </p:spTree>
    <p:extLst>
      <p:ext uri="{BB962C8B-B14F-4D97-AF65-F5344CB8AC3E}">
        <p14:creationId xmlns:p14="http://schemas.microsoft.com/office/powerpoint/2010/main" val="2639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0DE6EC-F702-4936-9C84-3F9177528963}"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12A78-5151-4CB7-982E-4EDF8A580808}" type="slidenum">
              <a:rPr lang="en-US" smtClean="0"/>
              <a:t>‹#›</a:t>
            </a:fld>
            <a:endParaRPr lang="en-US"/>
          </a:p>
        </p:txBody>
      </p:sp>
    </p:spTree>
    <p:extLst>
      <p:ext uri="{BB962C8B-B14F-4D97-AF65-F5344CB8AC3E}">
        <p14:creationId xmlns:p14="http://schemas.microsoft.com/office/powerpoint/2010/main" val="23829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0DE6EC-F702-4936-9C84-3F9177528963}"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12A78-5151-4CB7-982E-4EDF8A58080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072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0DE6EC-F702-4936-9C84-3F9177528963}"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12A78-5151-4CB7-982E-4EDF8A580808}" type="slidenum">
              <a:rPr lang="en-US" smtClean="0"/>
              <a:t>‹#›</a:t>
            </a:fld>
            <a:endParaRPr lang="en-US"/>
          </a:p>
        </p:txBody>
      </p:sp>
    </p:spTree>
    <p:extLst>
      <p:ext uri="{BB962C8B-B14F-4D97-AF65-F5344CB8AC3E}">
        <p14:creationId xmlns:p14="http://schemas.microsoft.com/office/powerpoint/2010/main" val="3552042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0DE6EC-F702-4936-9C84-3F9177528963}"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D12A78-5151-4CB7-982E-4EDF8A580808}" type="slidenum">
              <a:rPr lang="en-US" smtClean="0"/>
              <a:t>‹#›</a:t>
            </a:fld>
            <a:endParaRPr lang="en-US"/>
          </a:p>
        </p:txBody>
      </p:sp>
    </p:spTree>
    <p:extLst>
      <p:ext uri="{BB962C8B-B14F-4D97-AF65-F5344CB8AC3E}">
        <p14:creationId xmlns:p14="http://schemas.microsoft.com/office/powerpoint/2010/main" val="1541933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0DE6EC-F702-4936-9C84-3F9177528963}"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D12A78-5151-4CB7-982E-4EDF8A580808}" type="slidenum">
              <a:rPr lang="en-US" smtClean="0"/>
              <a:t>‹#›</a:t>
            </a:fld>
            <a:endParaRPr lang="en-US"/>
          </a:p>
        </p:txBody>
      </p:sp>
    </p:spTree>
    <p:extLst>
      <p:ext uri="{BB962C8B-B14F-4D97-AF65-F5344CB8AC3E}">
        <p14:creationId xmlns:p14="http://schemas.microsoft.com/office/powerpoint/2010/main" val="3467960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E0DE6EC-F702-4936-9C84-3F9177528963}" type="datetimeFigureOut">
              <a:rPr lang="en-US" smtClean="0"/>
              <a:t>1/17/2021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1D12A78-5151-4CB7-982E-4EDF8A580808}" type="slidenum">
              <a:rPr lang="en-US" smtClean="0"/>
              <a:t>‹#›</a:t>
            </a:fld>
            <a:endParaRPr lang="en-US"/>
          </a:p>
        </p:txBody>
      </p:sp>
    </p:spTree>
    <p:extLst>
      <p:ext uri="{BB962C8B-B14F-4D97-AF65-F5344CB8AC3E}">
        <p14:creationId xmlns:p14="http://schemas.microsoft.com/office/powerpoint/2010/main" val="232097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E0DE6EC-F702-4936-9C84-3F9177528963}" type="datetimeFigureOut">
              <a:rPr lang="en-US" smtClean="0"/>
              <a:t>1/17/2021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1D12A78-5151-4CB7-982E-4EDF8A580808}" type="slidenum">
              <a:rPr lang="en-US" smtClean="0"/>
              <a:t>‹#›</a:t>
            </a:fld>
            <a:endParaRPr lang="en-US"/>
          </a:p>
        </p:txBody>
      </p:sp>
    </p:spTree>
    <p:extLst>
      <p:ext uri="{BB962C8B-B14F-4D97-AF65-F5344CB8AC3E}">
        <p14:creationId xmlns:p14="http://schemas.microsoft.com/office/powerpoint/2010/main" val="293657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DE6EC-F702-4936-9C84-3F9177528963}"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12A78-5151-4CB7-982E-4EDF8A580808}" type="slidenum">
              <a:rPr lang="en-US" smtClean="0"/>
              <a:t>‹#›</a:t>
            </a:fld>
            <a:endParaRPr lang="en-US"/>
          </a:p>
        </p:txBody>
      </p:sp>
    </p:spTree>
    <p:extLst>
      <p:ext uri="{BB962C8B-B14F-4D97-AF65-F5344CB8AC3E}">
        <p14:creationId xmlns:p14="http://schemas.microsoft.com/office/powerpoint/2010/main" val="16868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E0DE6EC-F702-4936-9C84-3F9177528963}" type="datetimeFigureOut">
              <a:rPr lang="en-US" smtClean="0"/>
              <a:t>1/17/2021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1D12A78-5151-4CB7-982E-4EDF8A58080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538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49FEF-3BB4-48D4-824E-A55C3B2A3F63}"/>
              </a:ext>
            </a:extLst>
          </p:cNvPr>
          <p:cNvSpPr>
            <a:spLocks noGrp="1"/>
          </p:cNvSpPr>
          <p:nvPr>
            <p:ph type="ctrTitle"/>
          </p:nvPr>
        </p:nvSpPr>
        <p:spPr>
          <a:xfrm>
            <a:off x="264160" y="1343025"/>
            <a:ext cx="11551920" cy="2387600"/>
          </a:xfrm>
        </p:spPr>
        <p:txBody>
          <a:bodyPr>
            <a:normAutofit fontScale="90000"/>
          </a:bodyPr>
          <a:lstStyle/>
          <a:p>
            <a:r>
              <a:rPr lang="en-US" dirty="0"/>
              <a:t>Understanding Unit 2:</a:t>
            </a:r>
            <a:br>
              <a:rPr lang="en-US" dirty="0"/>
            </a:br>
            <a:r>
              <a:rPr lang="en-US" dirty="0"/>
              <a:t>The Reflective Annotated Bibliography</a:t>
            </a:r>
            <a:br>
              <a:rPr lang="en-US" dirty="0"/>
            </a:br>
            <a:br>
              <a:rPr lang="en-US" dirty="0"/>
            </a:br>
            <a:r>
              <a:rPr lang="en-US" dirty="0"/>
              <a:t>“Good Trouble”</a:t>
            </a:r>
          </a:p>
        </p:txBody>
      </p:sp>
      <p:sp>
        <p:nvSpPr>
          <p:cNvPr id="3" name="Subtitle 2">
            <a:extLst>
              <a:ext uri="{FF2B5EF4-FFF2-40B4-BE49-F238E27FC236}">
                <a16:creationId xmlns:a16="http://schemas.microsoft.com/office/drawing/2014/main" id="{C551C84A-3E5E-405C-BBFE-B69846F200A5}"/>
              </a:ext>
            </a:extLst>
          </p:cNvPr>
          <p:cNvSpPr>
            <a:spLocks noGrp="1"/>
          </p:cNvSpPr>
          <p:nvPr>
            <p:ph type="subTitle" idx="1"/>
          </p:nvPr>
        </p:nvSpPr>
        <p:spPr>
          <a:xfrm>
            <a:off x="1619250" y="3642520"/>
            <a:ext cx="9144000" cy="1655762"/>
          </a:xfrm>
        </p:spPr>
        <p:txBody>
          <a:bodyPr>
            <a:normAutofit fontScale="77500" lnSpcReduction="20000"/>
          </a:bodyPr>
          <a:lstStyle/>
          <a:p>
            <a:endParaRPr lang="en-US" sz="5800" dirty="0"/>
          </a:p>
          <a:p>
            <a:endParaRPr lang="en-US" sz="4000" dirty="0"/>
          </a:p>
          <a:p>
            <a:r>
              <a:rPr lang="en-US" sz="4000" dirty="0"/>
              <a:t>Caroline Chamberlin Hellman</a:t>
            </a:r>
          </a:p>
        </p:txBody>
      </p:sp>
    </p:spTree>
    <p:extLst>
      <p:ext uri="{BB962C8B-B14F-4D97-AF65-F5344CB8AC3E}">
        <p14:creationId xmlns:p14="http://schemas.microsoft.com/office/powerpoint/2010/main" val="712002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9ED818-D941-4016-BCB5-F2A764F26684}"/>
              </a:ext>
            </a:extLst>
          </p:cNvPr>
          <p:cNvSpPr txBox="1"/>
          <p:nvPr/>
        </p:nvSpPr>
        <p:spPr>
          <a:xfrm>
            <a:off x="914400" y="58847"/>
            <a:ext cx="9906000" cy="6524863"/>
          </a:xfrm>
          <a:prstGeom prst="rect">
            <a:avLst/>
          </a:prstGeom>
          <a:noFill/>
        </p:spPr>
        <p:txBody>
          <a:bodyPr wrap="square">
            <a:spAutoFit/>
          </a:bodyPr>
          <a:lstStyle/>
          <a:p>
            <a:pPr algn="ctr"/>
            <a:r>
              <a:rPr lang="en-US" sz="2200" b="1" dirty="0"/>
              <a:t>RAB Components</a:t>
            </a:r>
            <a:endParaRPr lang="en-US" sz="2200" dirty="0"/>
          </a:p>
          <a:p>
            <a:pPr>
              <a:buFont typeface="Arial" panose="020B0604020202020204" pitchFamily="34" charset="0"/>
              <a:buChar char="•"/>
            </a:pPr>
            <a:r>
              <a:rPr lang="en-US" sz="2200" dirty="0"/>
              <a:t>Introduction (200-300 words)</a:t>
            </a:r>
          </a:p>
          <a:p>
            <a:pPr marL="742950" lvl="1" indent="-285750">
              <a:buFont typeface="Arial" panose="020B0604020202020204" pitchFamily="34" charset="0"/>
              <a:buChar char="•"/>
            </a:pPr>
            <a:r>
              <a:rPr lang="en-US" sz="2200" dirty="0"/>
              <a:t>Introduce your topic and why it interests you, what you wish to find out more about</a:t>
            </a:r>
          </a:p>
          <a:p>
            <a:pPr>
              <a:buFont typeface="Arial" panose="020B0604020202020204" pitchFamily="34" charset="0"/>
              <a:buChar char="•"/>
            </a:pPr>
            <a:r>
              <a:rPr lang="en-US" sz="2200" dirty="0"/>
              <a:t>Alphabetical list of 4 sources, each with a bibliographic entry (200-300 words each)</a:t>
            </a:r>
          </a:p>
          <a:p>
            <a:pPr marL="742950" lvl="1" indent="-285750">
              <a:buFont typeface="Arial" panose="020B0604020202020204" pitchFamily="34" charset="0"/>
              <a:buChar char="•"/>
            </a:pPr>
            <a:r>
              <a:rPr lang="en-US" sz="2200" dirty="0"/>
              <a:t>Summary of source content</a:t>
            </a:r>
          </a:p>
          <a:p>
            <a:pPr marL="742950" lvl="1" indent="-285750">
              <a:buFont typeface="Arial" panose="020B0604020202020204" pitchFamily="34" charset="0"/>
              <a:buChar char="•"/>
            </a:pPr>
            <a:r>
              <a:rPr lang="en-US" sz="2200" dirty="0"/>
              <a:t>2-3 key quotes (include citation info) that are representative of major ideas (these do not count toward the word count total)</a:t>
            </a:r>
          </a:p>
          <a:p>
            <a:pPr marL="742950" lvl="1" indent="-285750">
              <a:buFont typeface="Arial" panose="020B0604020202020204" pitchFamily="34" charset="0"/>
              <a:buChar char="•"/>
            </a:pPr>
            <a:r>
              <a:rPr lang="en-US" sz="2200" dirty="0"/>
              <a:t>Rhetorical analysis of the source (author’s writing style, genre, purpose/ intended audience, and credibility)</a:t>
            </a:r>
          </a:p>
          <a:p>
            <a:pPr marL="742950" lvl="1" indent="-285750">
              <a:buFont typeface="Arial" panose="020B0604020202020204" pitchFamily="34" charset="0"/>
              <a:buChar char="•"/>
            </a:pPr>
            <a:r>
              <a:rPr lang="en-US" sz="2200" dirty="0"/>
              <a:t>Your reflection on the source, including your opinion on the content (here you distinguish your own ideas from those of the author/artist) and why you chose to include it</a:t>
            </a:r>
          </a:p>
          <a:p>
            <a:pPr>
              <a:buFont typeface="Arial" panose="020B0604020202020204" pitchFamily="34" charset="0"/>
              <a:buChar char="•"/>
            </a:pPr>
            <a:r>
              <a:rPr lang="en-US" sz="2200" dirty="0"/>
              <a:t>Conclusion (200-300 words)</a:t>
            </a:r>
          </a:p>
          <a:p>
            <a:pPr marL="742950" lvl="1" indent="-285750">
              <a:buFont typeface="Arial" panose="020B0604020202020204" pitchFamily="34" charset="0"/>
              <a:buChar char="•"/>
            </a:pPr>
            <a:r>
              <a:rPr lang="en-US" sz="2200" dirty="0"/>
              <a:t>Reflect on the sources you have identified and brought together, and explain how your own thinking or approach to the topic has expanded or changed</a:t>
            </a:r>
          </a:p>
          <a:p>
            <a:pPr marL="742950" lvl="1" indent="-285750">
              <a:buFont typeface="Arial" panose="020B0604020202020204" pitchFamily="34" charset="0"/>
              <a:buChar char="•"/>
            </a:pPr>
            <a:r>
              <a:rPr lang="en-US" sz="2200" dirty="0"/>
              <a:t>Address why this new knowledge is important</a:t>
            </a:r>
          </a:p>
          <a:p>
            <a:pPr marL="742950" lvl="1" indent="-285750">
              <a:buFont typeface="Arial" panose="020B0604020202020204" pitchFamily="34" charset="0"/>
              <a:buChar char="•"/>
            </a:pPr>
            <a:r>
              <a:rPr lang="en-US" sz="2200" dirty="0"/>
              <a:t>Identify a potential audience for your ideas and consider which genre would be most appropriate to express them</a:t>
            </a:r>
          </a:p>
        </p:txBody>
      </p:sp>
    </p:spTree>
    <p:extLst>
      <p:ext uri="{BB962C8B-B14F-4D97-AF65-F5344CB8AC3E}">
        <p14:creationId xmlns:p14="http://schemas.microsoft.com/office/powerpoint/2010/main" val="4162931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48E4E6-2EFF-4BD8-8423-96F018E87554}"/>
              </a:ext>
            </a:extLst>
          </p:cNvPr>
          <p:cNvSpPr txBox="1"/>
          <p:nvPr/>
        </p:nvSpPr>
        <p:spPr>
          <a:xfrm>
            <a:off x="1625600" y="751344"/>
            <a:ext cx="9133840" cy="5355312"/>
          </a:xfrm>
          <a:prstGeom prst="rect">
            <a:avLst/>
          </a:prstGeom>
          <a:noFill/>
        </p:spPr>
        <p:txBody>
          <a:bodyPr wrap="square">
            <a:spAutoFit/>
          </a:bodyPr>
          <a:lstStyle/>
          <a:p>
            <a:r>
              <a:rPr lang="en-US" b="1" dirty="0"/>
              <a:t>Sample Topics (from previous students):</a:t>
            </a:r>
          </a:p>
          <a:p>
            <a:endParaRPr lang="en-US" dirty="0"/>
          </a:p>
          <a:p>
            <a:pPr marL="285750" indent="-285750">
              <a:buFont typeface="Arial" panose="020B0604020202020204" pitchFamily="34" charset="0"/>
              <a:buChar char="•"/>
            </a:pPr>
            <a:r>
              <a:rPr lang="en-US" dirty="0"/>
              <a:t>The Tulsa race massacre and how it was written about in different 1921 newspapers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Recent elements of gentrification in Flushing, Queens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Hong Kong youth protests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Binge-watching Netflix tv shows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chopped cheese sandwich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LGBTQIA pride as seen in fashion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different effects of high school disciplinary measures (detention, suspension, expulsion)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Street art (3 murals) in Brownsville, Brooklyn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41793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39D10B-3D33-4840-AEB8-8D1BA530F8DC}"/>
              </a:ext>
            </a:extLst>
          </p:cNvPr>
          <p:cNvSpPr txBox="1"/>
          <p:nvPr/>
        </p:nvSpPr>
        <p:spPr>
          <a:xfrm>
            <a:off x="650240" y="612845"/>
            <a:ext cx="10728960" cy="5262979"/>
          </a:xfrm>
          <a:prstGeom prst="rect">
            <a:avLst/>
          </a:prstGeom>
          <a:noFill/>
        </p:spPr>
        <p:txBody>
          <a:bodyPr wrap="square">
            <a:spAutoFit/>
          </a:bodyPr>
          <a:lstStyle/>
          <a:p>
            <a:pPr algn="ctr"/>
            <a:r>
              <a:rPr lang="en-US" sz="2400" b="1" dirty="0"/>
              <a:t>Unit 2 Scaffolding Steps (Week 1)</a:t>
            </a:r>
          </a:p>
          <a:p>
            <a:pPr algn="ctr"/>
            <a:endParaRPr lang="en-US" sz="2400" b="1" dirty="0"/>
          </a:p>
          <a:p>
            <a:pPr marL="342900" indent="-342900">
              <a:buAutoNum type="arabicPeriod"/>
            </a:pPr>
            <a:r>
              <a:rPr lang="en-US" dirty="0"/>
              <a:t>What is your own “good trouble?” Write a paragraph in which you address:</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b="1" dirty="0"/>
              <a:t>What</a:t>
            </a:r>
            <a:r>
              <a:rPr lang="en-US" dirty="0"/>
              <a:t> is the topic that interests you? </a:t>
            </a:r>
            <a:r>
              <a:rPr lang="en-US" b="1" dirty="0"/>
              <a:t>Why</a:t>
            </a:r>
            <a:r>
              <a:rPr lang="en-US" dirty="0"/>
              <a:t> does it interest you?</a:t>
            </a:r>
          </a:p>
          <a:p>
            <a:pPr marL="742950" lvl="1" indent="-285750">
              <a:buFont typeface="Arial" panose="020B0604020202020204" pitchFamily="34" charset="0"/>
              <a:buChar char="•"/>
            </a:pPr>
            <a:r>
              <a:rPr lang="en-US" dirty="0"/>
              <a:t>What do you already know about it? What do you hope to explore further and find out?</a:t>
            </a:r>
          </a:p>
          <a:p>
            <a:pPr lvl="1"/>
            <a:endParaRPr lang="en-US" dirty="0"/>
          </a:p>
          <a:p>
            <a:pPr lvl="1"/>
            <a:r>
              <a:rPr lang="en-US" dirty="0"/>
              <a:t>[This paragraph will later become your </a:t>
            </a:r>
            <a:r>
              <a:rPr lang="en-US" b="1" dirty="0"/>
              <a:t>RAB introduction]</a:t>
            </a:r>
          </a:p>
          <a:p>
            <a:pPr marL="285750" indent="-285750">
              <a:buFont typeface="Arial" panose="020B0604020202020204" pitchFamily="34" charset="0"/>
              <a:buChar char="•"/>
            </a:pPr>
            <a:endParaRPr lang="en-US" dirty="0"/>
          </a:p>
          <a:p>
            <a:r>
              <a:rPr lang="en-US" dirty="0"/>
              <a:t>2. I (your friendly neighborhood professor) will respond with feedback and suggestions about your proposal. We will work together to hone your research focus.</a:t>
            </a:r>
          </a:p>
          <a:p>
            <a:endParaRPr lang="en-US" dirty="0"/>
          </a:p>
          <a:p>
            <a:r>
              <a:rPr lang="en-US" dirty="0"/>
              <a:t>3. Begin researching your topic and possible sources. What are some possible sources you could consult (newspaper editorials, interviews, podcasts, songs, documentaries…).? Note: having a variety of </a:t>
            </a:r>
            <a:r>
              <a:rPr lang="en-US" b="1" dirty="0"/>
              <a:t>genres, print and non-print, </a:t>
            </a:r>
            <a:r>
              <a:rPr lang="en-US" dirty="0"/>
              <a:t> is important.</a:t>
            </a:r>
          </a:p>
          <a:p>
            <a:endParaRPr lang="en-US" dirty="0"/>
          </a:p>
          <a:p>
            <a:endParaRPr lang="en-US" dirty="0"/>
          </a:p>
          <a:p>
            <a:endParaRPr lang="en-US" dirty="0"/>
          </a:p>
        </p:txBody>
      </p:sp>
    </p:spTree>
    <p:extLst>
      <p:ext uri="{BB962C8B-B14F-4D97-AF65-F5344CB8AC3E}">
        <p14:creationId xmlns:p14="http://schemas.microsoft.com/office/powerpoint/2010/main" val="2675828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D86847-071B-46F0-B548-3C4D9196AE62}"/>
              </a:ext>
            </a:extLst>
          </p:cNvPr>
          <p:cNvSpPr txBox="1"/>
          <p:nvPr/>
        </p:nvSpPr>
        <p:spPr>
          <a:xfrm>
            <a:off x="975360" y="426393"/>
            <a:ext cx="10241280" cy="6217087"/>
          </a:xfrm>
          <a:prstGeom prst="rect">
            <a:avLst/>
          </a:prstGeom>
          <a:noFill/>
        </p:spPr>
        <p:txBody>
          <a:bodyPr wrap="square">
            <a:spAutoFit/>
          </a:bodyPr>
          <a:lstStyle/>
          <a:p>
            <a:pPr algn="ctr"/>
            <a:r>
              <a:rPr lang="en-US" sz="2400" b="1" dirty="0"/>
              <a:t>Unit 2 Scaffolding Steps (Week 2)</a:t>
            </a:r>
          </a:p>
          <a:p>
            <a:endParaRPr lang="en-US" dirty="0"/>
          </a:p>
          <a:p>
            <a:r>
              <a:rPr lang="en-US" b="1" dirty="0"/>
              <a:t>Continue to work on your RAB draft.</a:t>
            </a:r>
          </a:p>
          <a:p>
            <a:endParaRPr lang="en-US" dirty="0"/>
          </a:p>
          <a:p>
            <a:pPr lvl="1"/>
            <a:r>
              <a:rPr lang="en-US" sz="2000" dirty="0"/>
              <a:t>Assemble a list of 2 sources in alphabetical order, each with a bibliographic entry 300-400 words each) that contains the following: </a:t>
            </a:r>
          </a:p>
          <a:p>
            <a:pPr lvl="1"/>
            <a:endParaRPr lang="en-US" sz="2000" dirty="0"/>
          </a:p>
          <a:p>
            <a:pPr marL="1257300" lvl="2" indent="-342900">
              <a:buFont typeface="Arial" panose="020B0604020202020204" pitchFamily="34" charset="0"/>
              <a:buChar char="•"/>
            </a:pPr>
            <a:r>
              <a:rPr lang="en-US" sz="2000" dirty="0"/>
              <a:t>Describe and summarize your source (5-6 sentences).  Include 2-3 key quotes (with page citation if possible) that are representative of major ideas (these do not count toward the word count total)</a:t>
            </a:r>
          </a:p>
          <a:p>
            <a:pPr lvl="2"/>
            <a:endParaRPr lang="en-US" sz="2000" dirty="0"/>
          </a:p>
          <a:p>
            <a:pPr marL="1200150" lvl="2" indent="-285750">
              <a:buFont typeface="Arial" panose="020B0604020202020204" pitchFamily="34" charset="0"/>
              <a:buChar char="•"/>
            </a:pPr>
            <a:r>
              <a:rPr lang="en-US" sz="2000" dirty="0"/>
              <a:t> Assess the writing style, genre, purpose/ intended audience, and credibility of the source. This is the </a:t>
            </a:r>
            <a:r>
              <a:rPr lang="en-US" sz="2000" b="1" dirty="0"/>
              <a:t>rhetorical analysis. </a:t>
            </a:r>
            <a:r>
              <a:rPr lang="en-US" sz="2000" dirty="0"/>
              <a:t>(3-4 sentences)</a:t>
            </a:r>
            <a:endParaRPr lang="en-US" sz="2000" b="1" dirty="0"/>
          </a:p>
          <a:p>
            <a:pPr lvl="2"/>
            <a:endParaRPr lang="en-US" sz="2000" b="1" dirty="0"/>
          </a:p>
          <a:p>
            <a:pPr marL="1200150" lvl="2" indent="-285750">
              <a:buFont typeface="Arial" panose="020B0604020202020204" pitchFamily="34" charset="0"/>
              <a:buChar char="•"/>
            </a:pPr>
            <a:r>
              <a:rPr lang="en-US" sz="2000" dirty="0"/>
              <a:t>Respond to the source, with your own opinion on the content (here you distinguish your own ideas from those of the author/artist) and why you chose to include it in your bibliography. Here you could also include a response to some of the quotes you chose. (5-6 sentences)</a:t>
            </a:r>
          </a:p>
          <a:p>
            <a:pPr lvl="2"/>
            <a:endParaRPr lang="en-US" sz="2000" dirty="0"/>
          </a:p>
          <a:p>
            <a:pPr lvl="1"/>
            <a:endParaRPr lang="en-US" sz="2000" dirty="0"/>
          </a:p>
        </p:txBody>
      </p:sp>
    </p:spTree>
    <p:extLst>
      <p:ext uri="{BB962C8B-B14F-4D97-AF65-F5344CB8AC3E}">
        <p14:creationId xmlns:p14="http://schemas.microsoft.com/office/powerpoint/2010/main" val="4289446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E4EC37-ECF3-49A9-86E0-BD2DEEEC67D9}"/>
              </a:ext>
            </a:extLst>
          </p:cNvPr>
          <p:cNvSpPr txBox="1"/>
          <p:nvPr/>
        </p:nvSpPr>
        <p:spPr>
          <a:xfrm>
            <a:off x="0" y="1282899"/>
            <a:ext cx="11318240" cy="2862322"/>
          </a:xfrm>
          <a:prstGeom prst="rect">
            <a:avLst/>
          </a:prstGeom>
          <a:noFill/>
        </p:spPr>
        <p:txBody>
          <a:bodyPr wrap="square">
            <a:spAutoFit/>
          </a:bodyPr>
          <a:lstStyle/>
          <a:p>
            <a:pPr marL="914400" lvl="1" indent="-457200">
              <a:buAutoNum type="arabicPeriod"/>
            </a:pPr>
            <a:r>
              <a:rPr lang="en-US" sz="1800" dirty="0"/>
              <a:t>At the top of the page, insert the introduction paragraph you wrote (topic description, explanation of your interest)</a:t>
            </a:r>
          </a:p>
          <a:p>
            <a:pPr lvl="1"/>
            <a:endParaRPr lang="en-US" sz="1800" dirty="0"/>
          </a:p>
          <a:p>
            <a:pPr marL="800100" lvl="1" indent="-342900">
              <a:buAutoNum type="arabicPeriod" startAt="2"/>
            </a:pPr>
            <a:r>
              <a:rPr lang="en-US" sz="1800" dirty="0"/>
              <a:t>Write your conclusion paragraph, reflecting on what you have learned, how this information could be assembled (genre?), and who’d be interested (audience)</a:t>
            </a:r>
          </a:p>
          <a:p>
            <a:pPr marL="800100" lvl="1" indent="-342900">
              <a:buAutoNum type="arabicPeriod" startAt="2"/>
            </a:pPr>
            <a:endParaRPr lang="en-US" dirty="0"/>
          </a:p>
          <a:p>
            <a:pPr marL="800100" lvl="1" indent="-342900">
              <a:buAutoNum type="arabicPeriod" startAt="2"/>
            </a:pPr>
            <a:r>
              <a:rPr lang="en-US" sz="1800" dirty="0"/>
              <a:t>Review and proofread your entire draft. </a:t>
            </a:r>
          </a:p>
          <a:p>
            <a:pPr lvl="1"/>
            <a:endParaRPr lang="en-US" dirty="0"/>
          </a:p>
          <a:p>
            <a:pPr lvl="1"/>
            <a:endParaRPr lang="en-US" sz="1800" dirty="0"/>
          </a:p>
          <a:p>
            <a:pPr lvl="1"/>
            <a:r>
              <a:rPr lang="en-US" dirty="0"/>
              <a:t>3. </a:t>
            </a:r>
            <a:r>
              <a:rPr lang="en-US" sz="1800" dirty="0"/>
              <a:t>Upload your complete rough draft to our class Google Drive Unit 2 folder. </a:t>
            </a:r>
          </a:p>
        </p:txBody>
      </p:sp>
      <p:sp>
        <p:nvSpPr>
          <p:cNvPr id="5" name="TextBox 4">
            <a:extLst>
              <a:ext uri="{FF2B5EF4-FFF2-40B4-BE49-F238E27FC236}">
                <a16:creationId xmlns:a16="http://schemas.microsoft.com/office/drawing/2014/main" id="{7D450F1E-F0FF-4A82-8A91-EF99929A20F3}"/>
              </a:ext>
            </a:extLst>
          </p:cNvPr>
          <p:cNvSpPr txBox="1"/>
          <p:nvPr/>
        </p:nvSpPr>
        <p:spPr>
          <a:xfrm>
            <a:off x="3302000" y="470654"/>
            <a:ext cx="6096000" cy="461665"/>
          </a:xfrm>
          <a:prstGeom prst="rect">
            <a:avLst/>
          </a:prstGeom>
          <a:noFill/>
        </p:spPr>
        <p:txBody>
          <a:bodyPr wrap="square">
            <a:spAutoFit/>
          </a:bodyPr>
          <a:lstStyle/>
          <a:p>
            <a:pPr algn="ctr"/>
            <a:r>
              <a:rPr lang="en-US" sz="2400" b="1" dirty="0"/>
              <a:t>Unit 2 Scaffolding Steps (Week 3)</a:t>
            </a:r>
          </a:p>
        </p:txBody>
      </p:sp>
      <p:pic>
        <p:nvPicPr>
          <p:cNvPr id="7" name="Picture 6">
            <a:extLst>
              <a:ext uri="{FF2B5EF4-FFF2-40B4-BE49-F238E27FC236}">
                <a16:creationId xmlns:a16="http://schemas.microsoft.com/office/drawing/2014/main" id="{495B590B-8C19-4699-B991-E0FAD7747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8961" y="2636521"/>
            <a:ext cx="2946400" cy="3718560"/>
          </a:xfrm>
          <a:prstGeom prst="rect">
            <a:avLst/>
          </a:prstGeom>
        </p:spPr>
      </p:pic>
    </p:spTree>
    <p:extLst>
      <p:ext uri="{BB962C8B-B14F-4D97-AF65-F5344CB8AC3E}">
        <p14:creationId xmlns:p14="http://schemas.microsoft.com/office/powerpoint/2010/main" val="2391901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13120B-D1E5-4A1A-AC5A-C28DA18C4DFD}"/>
              </a:ext>
            </a:extLst>
          </p:cNvPr>
          <p:cNvSpPr txBox="1"/>
          <p:nvPr/>
        </p:nvSpPr>
        <p:spPr>
          <a:xfrm>
            <a:off x="1046480" y="379214"/>
            <a:ext cx="8097520" cy="2031325"/>
          </a:xfrm>
          <a:prstGeom prst="rect">
            <a:avLst/>
          </a:prstGeom>
          <a:noFill/>
        </p:spPr>
        <p:txBody>
          <a:bodyPr wrap="square">
            <a:spAutoFit/>
          </a:bodyPr>
          <a:lstStyle/>
          <a:p>
            <a:pPr algn="ctr"/>
            <a:r>
              <a:rPr lang="en-US" b="1" dirty="0"/>
              <a:t>Unit 2 Scaffolding Steps (Week 4)</a:t>
            </a:r>
          </a:p>
          <a:p>
            <a:pPr algn="ctr"/>
            <a:endParaRPr lang="en-US" b="1" dirty="0"/>
          </a:p>
          <a:p>
            <a:pPr algn="ctr"/>
            <a:endParaRPr lang="en-US" b="1" dirty="0"/>
          </a:p>
          <a:p>
            <a:pPr marL="285750" indent="-285750">
              <a:buFont typeface="Arial" panose="020B0604020202020204" pitchFamily="34" charset="0"/>
              <a:buChar char="•"/>
            </a:pPr>
            <a:r>
              <a:rPr lang="en-US" dirty="0"/>
              <a:t>Use your draft feedback to revise your essay.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Upload the final RAB to our class Google Drive Unit 2 folder. </a:t>
            </a:r>
          </a:p>
          <a:p>
            <a:endParaRPr lang="en-US" dirty="0"/>
          </a:p>
        </p:txBody>
      </p:sp>
      <p:pic>
        <p:nvPicPr>
          <p:cNvPr id="9" name="Picture 8">
            <a:extLst>
              <a:ext uri="{FF2B5EF4-FFF2-40B4-BE49-F238E27FC236}">
                <a16:creationId xmlns:a16="http://schemas.microsoft.com/office/drawing/2014/main" id="{9A08ECB6-622D-4BD7-819C-E43CD9CEF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235" y="2257425"/>
            <a:ext cx="6217920" cy="3992880"/>
          </a:xfrm>
          <a:prstGeom prst="rect">
            <a:avLst/>
          </a:prstGeom>
        </p:spPr>
      </p:pic>
    </p:spTree>
    <p:extLst>
      <p:ext uri="{BB962C8B-B14F-4D97-AF65-F5344CB8AC3E}">
        <p14:creationId xmlns:p14="http://schemas.microsoft.com/office/powerpoint/2010/main" val="1755268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E31F39-F55D-4DFF-8BD4-E5CD212DF98E}"/>
              </a:ext>
            </a:extLst>
          </p:cNvPr>
          <p:cNvSpPr txBox="1"/>
          <p:nvPr/>
        </p:nvSpPr>
        <p:spPr>
          <a:xfrm>
            <a:off x="254000" y="600013"/>
            <a:ext cx="11236959" cy="5943600"/>
          </a:xfrm>
          <a:prstGeom prst="rect">
            <a:avLst/>
          </a:prstGeom>
          <a:noFill/>
        </p:spPr>
        <p:txBody>
          <a:bodyPr wrap="square" rtlCol="0">
            <a:spAutoFit/>
          </a:bodyPr>
          <a:lstStyle/>
          <a:p>
            <a:r>
              <a:rPr lang="en-US" sz="3200" b="1" dirty="0">
                <a:solidFill>
                  <a:srgbClr val="7030A0"/>
                </a:solidFill>
              </a:rPr>
              <a:t>Congressman John Lewis (1940-2020)</a:t>
            </a:r>
            <a:endParaRPr lang="en-US" dirty="0"/>
          </a:p>
          <a:p>
            <a:endParaRPr lang="en-US" dirty="0"/>
          </a:p>
          <a:p>
            <a:pPr marL="285750" indent="-285750">
              <a:buFont typeface="Arial" panose="020B0604020202020204" pitchFamily="34" charset="0"/>
              <a:buChar char="•"/>
            </a:pPr>
            <a:r>
              <a:rPr lang="en-US" sz="2000" dirty="0"/>
              <a:t>Civil rights leader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Helped organize the 1963 March on Washington</a:t>
            </a:r>
          </a:p>
          <a:p>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Chairman of the Student Nonviolent Coordinating Committee (SNCC) 1963-1966</a:t>
            </a:r>
          </a:p>
          <a:p>
            <a:endParaRPr lang="en-US" sz="2000" dirty="0"/>
          </a:p>
          <a:p>
            <a:pPr marL="285750" indent="-285750">
              <a:buFont typeface="Arial" panose="020B0604020202020204" pitchFamily="34" charset="0"/>
              <a:buChar char="•"/>
            </a:pPr>
            <a:r>
              <a:rPr lang="en-US" sz="2000" dirty="0"/>
              <a:t>Led 1</a:t>
            </a:r>
            <a:r>
              <a:rPr lang="en-US" sz="2000" baseline="30000" dirty="0"/>
              <a:t>st</a:t>
            </a:r>
            <a:r>
              <a:rPr lang="en-US" sz="2000" dirty="0"/>
              <a:t> Selma to Montgomery March across Edmund Pettus Bridge, Alabama, March 1965. State troopers and police attacked peaceful marchers, including John Lewis. </a:t>
            </a:r>
          </a:p>
          <a:p>
            <a:pPr marL="1200150" lvl="2" indent="-285750">
              <a:buFont typeface="Arial" panose="020B0604020202020204" pitchFamily="34" charset="0"/>
              <a:buChar char="•"/>
            </a:pPr>
            <a:r>
              <a:rPr lang="en-US" sz="2000" dirty="0"/>
              <a:t>NAACP:</a:t>
            </a:r>
          </a:p>
          <a:p>
            <a:pPr marL="1657350" lvl="3" indent="-285750">
              <a:buFont typeface="Arial" panose="020B0604020202020204" pitchFamily="34" charset="0"/>
              <a:buChar char="•"/>
            </a:pPr>
            <a:r>
              <a:rPr lang="en-US" sz="2000" dirty="0"/>
              <a:t>“If Federal troops are not made available to protect the rights of Negroes, then the American people are faced with terrible alternatives. Like the citizens of Nazi-occupied France, Negroes must either submit to the heels of their oppressors or they must organize underground to protect themselves from the oppression of Governor Wallace and his storm troopers.”</a:t>
            </a:r>
          </a:p>
          <a:p>
            <a:pPr marL="1200150" lvl="2" indent="-285750">
              <a:buFont typeface="Arial" panose="020B0604020202020204" pitchFamily="34" charset="0"/>
              <a:buChar char="•"/>
            </a:pPr>
            <a:r>
              <a:rPr lang="en-US" sz="2000" dirty="0"/>
              <a:t>State-sponsored violence led to Voting Rights Act</a:t>
            </a:r>
          </a:p>
        </p:txBody>
      </p:sp>
      <p:pic>
        <p:nvPicPr>
          <p:cNvPr id="8" name="Picture 7">
            <a:extLst>
              <a:ext uri="{FF2B5EF4-FFF2-40B4-BE49-F238E27FC236}">
                <a16:creationId xmlns:a16="http://schemas.microsoft.com/office/drawing/2014/main" id="{7B966FB9-7E05-4244-BDAC-A13AF826D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7788" y="191708"/>
            <a:ext cx="3390212" cy="2743200"/>
          </a:xfrm>
          <a:prstGeom prst="rect">
            <a:avLst/>
          </a:prstGeom>
        </p:spPr>
      </p:pic>
    </p:spTree>
    <p:extLst>
      <p:ext uri="{BB962C8B-B14F-4D97-AF65-F5344CB8AC3E}">
        <p14:creationId xmlns:p14="http://schemas.microsoft.com/office/powerpoint/2010/main" val="1035191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050" name="Picture 2" descr="Good Trouble' spotlights civil rights icon John Lewis">
            <a:extLst>
              <a:ext uri="{FF2B5EF4-FFF2-40B4-BE49-F238E27FC236}">
                <a16:creationId xmlns:a16="http://schemas.microsoft.com/office/drawing/2014/main" id="{8C6FF1F0-0637-492F-9BF3-FC23ED426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362902"/>
            <a:ext cx="5908627" cy="39319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ohn Lewis' legacy was shaped in 1965 on 'Bloody Sunday' - The Boston Globe">
            <a:extLst>
              <a:ext uri="{FF2B5EF4-FFF2-40B4-BE49-F238E27FC236}">
                <a16:creationId xmlns:a16="http://schemas.microsoft.com/office/drawing/2014/main" id="{F40D0056-3677-4755-AEE0-A46E22CD5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420" y="2974022"/>
            <a:ext cx="5221577" cy="347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253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EB266A-4682-4092-88ED-5FC4BE6D1F20}"/>
              </a:ext>
            </a:extLst>
          </p:cNvPr>
          <p:cNvPicPr>
            <a:picLocks noChangeAspect="1"/>
          </p:cNvPicPr>
          <p:nvPr/>
        </p:nvPicPr>
        <p:blipFill rotWithShape="1">
          <a:blip r:embed="rId2"/>
          <a:srcRect l="21833" t="13037" r="27167" b="12592"/>
          <a:stretch/>
        </p:blipFill>
        <p:spPr>
          <a:xfrm>
            <a:off x="2001513" y="228600"/>
            <a:ext cx="7803371" cy="6400800"/>
          </a:xfrm>
          <a:prstGeom prst="rect">
            <a:avLst/>
          </a:prstGeom>
        </p:spPr>
      </p:pic>
    </p:spTree>
    <p:extLst>
      <p:ext uri="{BB962C8B-B14F-4D97-AF65-F5344CB8AC3E}">
        <p14:creationId xmlns:p14="http://schemas.microsoft.com/office/powerpoint/2010/main" val="949052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074" name="Picture 2" descr="Obama prepares to honor watershed moment at Selma">
            <a:extLst>
              <a:ext uri="{FF2B5EF4-FFF2-40B4-BE49-F238E27FC236}">
                <a16:creationId xmlns:a16="http://schemas.microsoft.com/office/drawing/2014/main" id="{0384627B-369E-4FA2-916D-867662793C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979"/>
          <a:stretch/>
        </p:blipFill>
        <p:spPr bwMode="auto">
          <a:xfrm>
            <a:off x="318770" y="175577"/>
            <a:ext cx="6817431" cy="33804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3C68D30-5AF1-4B1C-B79D-CD5C2626D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998668"/>
            <a:ext cx="5486400" cy="4378530"/>
          </a:xfrm>
          <a:prstGeom prst="rect">
            <a:avLst/>
          </a:prstGeom>
        </p:spPr>
      </p:pic>
      <p:sp>
        <p:nvSpPr>
          <p:cNvPr id="6" name="TextBox 5">
            <a:extLst>
              <a:ext uri="{FF2B5EF4-FFF2-40B4-BE49-F238E27FC236}">
                <a16:creationId xmlns:a16="http://schemas.microsoft.com/office/drawing/2014/main" id="{0EBE6177-E57C-447B-BAE3-6308AB65114E}"/>
              </a:ext>
            </a:extLst>
          </p:cNvPr>
          <p:cNvSpPr txBox="1"/>
          <p:nvPr/>
        </p:nvSpPr>
        <p:spPr>
          <a:xfrm>
            <a:off x="7416800" y="175577"/>
            <a:ext cx="4456430" cy="1477328"/>
          </a:xfrm>
          <a:prstGeom prst="rect">
            <a:avLst/>
          </a:prstGeom>
          <a:noFill/>
        </p:spPr>
        <p:txBody>
          <a:bodyPr wrap="square">
            <a:spAutoFit/>
          </a:bodyPr>
          <a:lstStyle/>
          <a:p>
            <a:r>
              <a:rPr lang="en-US" dirty="0"/>
              <a:t>Congressman John Lewis</a:t>
            </a:r>
          </a:p>
          <a:p>
            <a:endParaRPr lang="en-US" dirty="0"/>
          </a:p>
          <a:p>
            <a:pPr marL="285750" indent="-285750">
              <a:buFont typeface="Arial" panose="020B0604020202020204" pitchFamily="34" charset="0"/>
              <a:buChar char="•"/>
            </a:pPr>
            <a:r>
              <a:rPr lang="en-US" dirty="0"/>
              <a:t>Served in United States House of Representatives, representing Georgia’s 5</a:t>
            </a:r>
            <a:r>
              <a:rPr lang="en-US" baseline="30000" dirty="0"/>
              <a:t>th</a:t>
            </a:r>
            <a:r>
              <a:rPr lang="en-US" dirty="0"/>
              <a:t> Congressional District, 1987-2020 </a:t>
            </a:r>
          </a:p>
        </p:txBody>
      </p:sp>
      <p:sp>
        <p:nvSpPr>
          <p:cNvPr id="8" name="TextBox 7">
            <a:extLst>
              <a:ext uri="{FF2B5EF4-FFF2-40B4-BE49-F238E27FC236}">
                <a16:creationId xmlns:a16="http://schemas.microsoft.com/office/drawing/2014/main" id="{D45BF279-ADDD-4DF1-88E0-1B4CA56DFA4B}"/>
              </a:ext>
            </a:extLst>
          </p:cNvPr>
          <p:cNvSpPr txBox="1"/>
          <p:nvPr/>
        </p:nvSpPr>
        <p:spPr>
          <a:xfrm>
            <a:off x="464185" y="3950936"/>
            <a:ext cx="5486400" cy="2031325"/>
          </a:xfrm>
          <a:prstGeom prst="rect">
            <a:avLst/>
          </a:prstGeom>
          <a:noFill/>
        </p:spPr>
        <p:txBody>
          <a:bodyPr wrap="square">
            <a:spAutoFit/>
          </a:bodyPr>
          <a:lstStyle/>
          <a:p>
            <a:r>
              <a:rPr lang="en-US" dirty="0"/>
              <a:t>Upon Obama’s nomination for President: "If someone had told me this would be happening now, I would have told them they were crazy, out of their mind, they didn't know what they were talking about ... I just wish the others were around to see this day. ... To the people who were beaten, put in jail, were asked questions they could never answer to register to vote, it's amazing."</a:t>
            </a:r>
          </a:p>
        </p:txBody>
      </p:sp>
    </p:spTree>
    <p:extLst>
      <p:ext uri="{BB962C8B-B14F-4D97-AF65-F5344CB8AC3E}">
        <p14:creationId xmlns:p14="http://schemas.microsoft.com/office/powerpoint/2010/main" val="2483380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F3EBAC-245C-49D9-8722-D7066389D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223520"/>
            <a:ext cx="9509760" cy="6183440"/>
          </a:xfrm>
          <a:prstGeom prst="rect">
            <a:avLst/>
          </a:prstGeom>
        </p:spPr>
      </p:pic>
      <p:sp>
        <p:nvSpPr>
          <p:cNvPr id="4" name="TextBox 3">
            <a:extLst>
              <a:ext uri="{FF2B5EF4-FFF2-40B4-BE49-F238E27FC236}">
                <a16:creationId xmlns:a16="http://schemas.microsoft.com/office/drawing/2014/main" id="{F8EE2C9B-3C5D-487A-975B-0CEFDF6F30A0}"/>
              </a:ext>
            </a:extLst>
          </p:cNvPr>
          <p:cNvSpPr txBox="1"/>
          <p:nvPr/>
        </p:nvSpPr>
        <p:spPr>
          <a:xfrm>
            <a:off x="10332720" y="776083"/>
            <a:ext cx="1544320" cy="5355312"/>
          </a:xfrm>
          <a:prstGeom prst="rect">
            <a:avLst/>
          </a:prstGeom>
          <a:noFill/>
        </p:spPr>
        <p:txBody>
          <a:bodyPr wrap="square" rtlCol="0">
            <a:spAutoFit/>
          </a:bodyPr>
          <a:lstStyle/>
          <a:p>
            <a:r>
              <a:rPr lang="en-US" dirty="0"/>
              <a:t>50</a:t>
            </a:r>
            <a:r>
              <a:rPr lang="en-US" baseline="30000" dirty="0"/>
              <a:t>th</a:t>
            </a:r>
            <a:r>
              <a:rPr lang="en-US" dirty="0"/>
              <a:t> Anniversary of Bloody Sunday Selma March, 2015</a:t>
            </a:r>
          </a:p>
          <a:p>
            <a:endParaRPr lang="en-US" dirty="0"/>
          </a:p>
          <a:p>
            <a:r>
              <a:rPr lang="en-US" dirty="0"/>
              <a:t>Pictured:</a:t>
            </a:r>
          </a:p>
          <a:p>
            <a:endParaRPr lang="en-US" dirty="0"/>
          </a:p>
          <a:p>
            <a:r>
              <a:rPr lang="en-US" dirty="0"/>
              <a:t>To President Obama’s left: Amelia Boynton Robinson, 103. Voting rights activist and an organizer of the civil rights Marches</a:t>
            </a:r>
          </a:p>
        </p:txBody>
      </p:sp>
    </p:spTree>
    <p:extLst>
      <p:ext uri="{BB962C8B-B14F-4D97-AF65-F5344CB8AC3E}">
        <p14:creationId xmlns:p14="http://schemas.microsoft.com/office/powerpoint/2010/main" val="631143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899111-AF75-4376-B95D-E7B3055F1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800" y="457214"/>
            <a:ext cx="9784080" cy="5503545"/>
          </a:xfrm>
          <a:prstGeom prst="rect">
            <a:avLst/>
          </a:prstGeom>
        </p:spPr>
      </p:pic>
      <p:sp>
        <p:nvSpPr>
          <p:cNvPr id="4" name="TextBox 3">
            <a:extLst>
              <a:ext uri="{FF2B5EF4-FFF2-40B4-BE49-F238E27FC236}">
                <a16:creationId xmlns:a16="http://schemas.microsoft.com/office/drawing/2014/main" id="{F8EE874F-B081-4A41-9E97-8CAAFB4E230F}"/>
              </a:ext>
            </a:extLst>
          </p:cNvPr>
          <p:cNvSpPr txBox="1"/>
          <p:nvPr/>
        </p:nvSpPr>
        <p:spPr>
          <a:xfrm>
            <a:off x="1391920" y="6238240"/>
            <a:ext cx="9652000" cy="375920"/>
          </a:xfrm>
          <a:prstGeom prst="rect">
            <a:avLst/>
          </a:prstGeom>
          <a:noFill/>
        </p:spPr>
        <p:txBody>
          <a:bodyPr wrap="square" rtlCol="0">
            <a:spAutoFit/>
          </a:bodyPr>
          <a:lstStyle/>
          <a:p>
            <a:pPr algn="ctr"/>
            <a:r>
              <a:rPr lang="en-US" dirty="0"/>
              <a:t>2019 Commencement Speech, CCNY, CUNY</a:t>
            </a:r>
          </a:p>
        </p:txBody>
      </p:sp>
    </p:spTree>
    <p:extLst>
      <p:ext uri="{BB962C8B-B14F-4D97-AF65-F5344CB8AC3E}">
        <p14:creationId xmlns:p14="http://schemas.microsoft.com/office/powerpoint/2010/main" val="286264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20E72E-0F53-48C4-AA9A-91B74CFE02B8}"/>
              </a:ext>
            </a:extLst>
          </p:cNvPr>
          <p:cNvSpPr txBox="1"/>
          <p:nvPr/>
        </p:nvSpPr>
        <p:spPr>
          <a:xfrm>
            <a:off x="848360" y="166568"/>
            <a:ext cx="10495280" cy="7048083"/>
          </a:xfrm>
          <a:prstGeom prst="rect">
            <a:avLst/>
          </a:prstGeom>
          <a:noFill/>
        </p:spPr>
        <p:txBody>
          <a:bodyPr wrap="square">
            <a:spAutoFit/>
          </a:bodyPr>
          <a:lstStyle/>
          <a:p>
            <a:r>
              <a:rPr lang="en-US" sz="3200" dirty="0"/>
              <a:t>Congressman Lewis’s advice: “You must find a way to get in the way. You must find a way to get in trouble, good trouble, necessary trouble. Use what you have … to help make our country and make our world a better place, where no one will be left out or left behind. … It is your time.”</a:t>
            </a:r>
          </a:p>
          <a:p>
            <a:endParaRPr lang="en-US" sz="3200" dirty="0"/>
          </a:p>
          <a:p>
            <a:endParaRPr lang="en-US" sz="3200" dirty="0"/>
          </a:p>
          <a:p>
            <a:r>
              <a:rPr lang="en-US" sz="3200" dirty="0"/>
              <a:t>What does Representative Lewis mean by “good trouble?”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sz="2200" dirty="0"/>
              <a:t>For Unit 2, you will be writing about your own “good trouble,” evaluating and responding to the sources that already exist on this topic, and adding your own voice to the conversation.</a:t>
            </a:r>
          </a:p>
          <a:p>
            <a:endParaRPr lang="en-US" sz="2200" dirty="0"/>
          </a:p>
          <a:p>
            <a:endParaRPr lang="en-US" dirty="0"/>
          </a:p>
          <a:p>
            <a:endParaRPr lang="en-US" dirty="0"/>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810943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39E24D-1CBB-4806-80E6-A362DE1E2254}"/>
              </a:ext>
            </a:extLst>
          </p:cNvPr>
          <p:cNvSpPr txBox="1"/>
          <p:nvPr/>
        </p:nvSpPr>
        <p:spPr>
          <a:xfrm>
            <a:off x="172720" y="579686"/>
            <a:ext cx="11196320" cy="4154984"/>
          </a:xfrm>
          <a:prstGeom prst="rect">
            <a:avLst/>
          </a:prstGeom>
          <a:noFill/>
        </p:spPr>
        <p:txBody>
          <a:bodyPr wrap="square">
            <a:spAutoFit/>
          </a:bodyPr>
          <a:lstStyle/>
          <a:p>
            <a:r>
              <a:rPr lang="en-US" sz="2200" dirty="0"/>
              <a:t>Once you narrow down a topic to investigate, you will want to compile a list of 4 sources in a variety of print and non-print genres: newspaper and journal articles, interviews, documentaries, songs, poems, government reports, etc. We will talk about </a:t>
            </a:r>
            <a:r>
              <a:rPr lang="en-US" sz="2200" b="1" dirty="0"/>
              <a:t>genre awareness </a:t>
            </a:r>
            <a:r>
              <a:rPr lang="en-US" sz="2200" dirty="0"/>
              <a:t>together. </a:t>
            </a:r>
          </a:p>
          <a:p>
            <a:endParaRPr lang="en-US" sz="2200" dirty="0"/>
          </a:p>
          <a:p>
            <a:pPr marL="285750" indent="-285750">
              <a:buFont typeface="Arial" panose="020B0604020202020204" pitchFamily="34" charset="0"/>
              <a:buChar char="•"/>
            </a:pPr>
            <a:r>
              <a:rPr lang="en-US" sz="2200" dirty="0"/>
              <a:t>A bibliography is a list of sources that one consults in a research process. </a:t>
            </a:r>
          </a:p>
          <a:p>
            <a:endParaRPr lang="en-US" sz="2200" dirty="0"/>
          </a:p>
          <a:p>
            <a:pPr marL="285750" indent="-285750">
              <a:buFont typeface="Arial" panose="020B0604020202020204" pitchFamily="34" charset="0"/>
              <a:buChar char="•"/>
            </a:pPr>
            <a:r>
              <a:rPr lang="en-US" sz="2200" dirty="0"/>
              <a:t>A Reflective Annotated Bibliography (RAB) includes more information about each source, including a summary, important quotes, rhetorical analysis, and response. </a:t>
            </a:r>
          </a:p>
          <a:p>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Think of the RAB as a giant quote sandwich (a party-size, 6 foot hero)! </a:t>
            </a:r>
          </a:p>
          <a:p>
            <a:pPr lvl="1"/>
            <a:endParaRPr lang="en-US" sz="2200" dirty="0"/>
          </a:p>
        </p:txBody>
      </p:sp>
      <p:pic>
        <p:nvPicPr>
          <p:cNvPr id="5" name="Picture 4">
            <a:extLst>
              <a:ext uri="{FF2B5EF4-FFF2-40B4-BE49-F238E27FC236}">
                <a16:creationId xmlns:a16="http://schemas.microsoft.com/office/drawing/2014/main" id="{D5F6D6A8-5B68-419B-B401-E25005CA04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1458" y="3159760"/>
            <a:ext cx="2503342" cy="3383280"/>
          </a:xfrm>
          <a:prstGeom prst="rect">
            <a:avLst/>
          </a:prstGeom>
        </p:spPr>
      </p:pic>
    </p:spTree>
    <p:extLst>
      <p:ext uri="{BB962C8B-B14F-4D97-AF65-F5344CB8AC3E}">
        <p14:creationId xmlns:p14="http://schemas.microsoft.com/office/powerpoint/2010/main" val="354595889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TM02900769[[fn=Retrospect]]</Template>
  <TotalTime>1855</TotalTime>
  <Words>1174</Words>
  <Application>Microsoft Office PowerPoint</Application>
  <PresentationFormat>Widescreen</PresentationFormat>
  <Paragraphs>113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Retrospect</vt:lpstr>
      <vt:lpstr>Understanding Unit 2: The Reflective Annotated Bibliography  “Good Trouble”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Unit 2  “Good Trouble”</dc:title>
  <dc:creator>CMCH</dc:creator>
  <cp:lastModifiedBy>CMCH</cp:lastModifiedBy>
  <cp:revision>45</cp:revision>
  <dcterms:created xsi:type="dcterms:W3CDTF">2020-10-18T14:43:31Z</dcterms:created>
  <dcterms:modified xsi:type="dcterms:W3CDTF">2021-01-17T18:39:11Z</dcterms:modified>
</cp:coreProperties>
</file>