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7" r:id="rId2"/>
  </p:sldMasterIdLst>
  <p:notesMasterIdLst>
    <p:notesMasterId r:id="rId29"/>
  </p:notesMasterIdLst>
  <p:sldIdLst>
    <p:sldId id="256" r:id="rId3"/>
    <p:sldId id="329" r:id="rId4"/>
    <p:sldId id="404" r:id="rId5"/>
    <p:sldId id="372" r:id="rId6"/>
    <p:sldId id="374" r:id="rId7"/>
    <p:sldId id="376" r:id="rId8"/>
    <p:sldId id="377" r:id="rId9"/>
    <p:sldId id="378" r:id="rId10"/>
    <p:sldId id="379" r:id="rId11"/>
    <p:sldId id="380" r:id="rId12"/>
    <p:sldId id="382" r:id="rId13"/>
    <p:sldId id="383" r:id="rId14"/>
    <p:sldId id="385" r:id="rId15"/>
    <p:sldId id="386" r:id="rId16"/>
    <p:sldId id="387" r:id="rId17"/>
    <p:sldId id="388" r:id="rId18"/>
    <p:sldId id="389" r:id="rId19"/>
    <p:sldId id="390" r:id="rId20"/>
    <p:sldId id="393" r:id="rId21"/>
    <p:sldId id="394" r:id="rId22"/>
    <p:sldId id="396" r:id="rId23"/>
    <p:sldId id="401" r:id="rId24"/>
    <p:sldId id="402" r:id="rId25"/>
    <p:sldId id="399" r:id="rId26"/>
    <p:sldId id="400" r:id="rId27"/>
    <p:sldId id="405" r:id="rId28"/>
  </p:sldIdLst>
  <p:sldSz cx="9144000" cy="6858000" type="screen4x3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29" autoAdjust="0"/>
  </p:normalViewPr>
  <p:slideViewPr>
    <p:cSldViewPr>
      <p:cViewPr varScale="1">
        <p:scale>
          <a:sx n="103" d="100"/>
          <a:sy n="103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l" defTabSz="9652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3CAB0500-A7EF-4B45-AFA7-2855CC755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C0637-9EBB-484B-9BE0-13218FBF870D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1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02746B-B7A9-4803-BC34-6100660A82F5}" type="slidenum">
              <a:rPr lang="en-US" altLang="en-US" sz="1300" smtClean="0"/>
              <a:pPr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</p:spTree>
    <p:extLst>
      <p:ext uri="{BB962C8B-B14F-4D97-AF65-F5344CB8AC3E}">
        <p14:creationId xmlns:p14="http://schemas.microsoft.com/office/powerpoint/2010/main" val="400909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So b is the 0th letter (“zero-eth”) of 'banana', a is the 1th letter (“one-eth”), and n is the 2th (“two-eth”) letter.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1E5647-F22E-42A6-BDD0-7CFAEB75778B}" type="slidenum">
              <a:rPr lang="en-US" altLang="en-US" sz="1300" smtClean="0"/>
              <a:pPr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</p:spTree>
    <p:extLst>
      <p:ext uri="{BB962C8B-B14F-4D97-AF65-F5344CB8AC3E}">
        <p14:creationId xmlns:p14="http://schemas.microsoft.com/office/powerpoint/2010/main" val="225265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 lot of computations involve processing a string one character at a time. Often they start at the beginning, select each character in turn, do something to it, and continue until the end. This pattern of processing is called a </a:t>
            </a:r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traversal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. One way to write a traversal is with a while loop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01745A-781E-422B-BD68-AF5BD0D32423}" type="slidenum">
              <a:rPr lang="en-US" altLang="en-US" sz="1300" smtClean="0"/>
              <a:pPr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</p:spTree>
    <p:extLst>
      <p:ext uri="{BB962C8B-B14F-4D97-AF65-F5344CB8AC3E}">
        <p14:creationId xmlns:p14="http://schemas.microsoft.com/office/powerpoint/2010/main" val="183246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685800" y="5257800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85800" y="1663700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5" descr="city_tech_logo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4038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networ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320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400800" y="4343400"/>
            <a:ext cx="2133600" cy="838200"/>
            <a:chOff x="4032" y="2736"/>
            <a:chExt cx="1344" cy="528"/>
          </a:xfrm>
        </p:grpSpPr>
        <p:pic>
          <p:nvPicPr>
            <p:cNvPr id="8" name="Picture 0" descr="CityTech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9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5257800" cy="2000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Title prefered for this</a:t>
            </a:r>
          </a:p>
        </p:txBody>
      </p:sp>
    </p:spTree>
    <p:extLst>
      <p:ext uri="{BB962C8B-B14F-4D97-AF65-F5344CB8AC3E}">
        <p14:creationId xmlns:p14="http://schemas.microsoft.com/office/powerpoint/2010/main" val="204340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71806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33646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156981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160675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77668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339936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EF5928-70D6-4E7B-81CE-8A062B1C150D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/>
            </a:lvl1pPr>
          </a:lstStyle>
          <a:p>
            <a:pPr>
              <a:defRPr/>
            </a:pPr>
            <a:fld id="{88CF1BAF-6CB3-451C-8BE5-B5C25225A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01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EECE-DCDD-4613-8E22-7CFE98529A13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DE29-E55D-4D74-9BE9-05BB92A8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06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64AD-9B67-4F68-88B5-AE677B8074B7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8C8C5-02D2-4DDB-AC64-D7150CB36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58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C846-CDD8-46F3-A8D9-9C1683808E3C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E663-9AB8-4CF0-8D9A-EB40EB799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4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7298-EB48-4D1F-997E-E3B17794AC38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962C-4CA3-4AB2-BBE7-AB4555825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89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15389-C509-4948-98F0-D187DDBF98F6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C9E5-4E65-4359-A91F-A81AC55EB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75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5878-8692-440F-B6EB-7EB8762D8E1A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525B-1C33-40D7-A603-7EB19180E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9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DC87A-20E7-4D9A-A5AB-F2B7D3C3B782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79B1-7FE4-4FFB-90A2-9001A751F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23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E635F-7DD5-4724-8FE0-9A22DC8481FE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59E6-677C-460C-9F90-CA311F9AF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2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950EA-ED5F-47E7-8796-B2EBEFCB8AC4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66B9-F43D-4EBB-AEE4-A9EC7CC88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34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2516-AA70-46DC-88E7-71CC1E0A9709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03E1-F669-44D2-BACB-0EBA1B94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54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0447-87CF-42DB-82DC-10A16EDDD8BF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D6B6-DCDF-425B-9008-A51656147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16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3158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16403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74854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28359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17831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nection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/>
          <a:stretch>
            <a:fillRect/>
          </a:stretch>
        </p:blipFill>
        <p:spPr bwMode="auto">
          <a:xfrm>
            <a:off x="7086600" y="0"/>
            <a:ext cx="1676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337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85800" y="990600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305800" y="6477000"/>
            <a:ext cx="5842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F24DAE57-D1DF-4F5B-955B-88B644DE3F1C}" type="slidenum">
              <a:rPr lang="en-US" sz="1200" smtClean="0">
                <a:solidFill>
                  <a:schemeClr val="bg2"/>
                </a:solidFill>
              </a:rPr>
              <a:pPr algn="ctr" eaLnBrk="1" hangingPunct="1">
                <a:defRPr/>
              </a:pPr>
              <a:t>‹#›</a:t>
            </a:fld>
            <a:endParaRPr lang="en-US" sz="1200" smtClean="0">
              <a:solidFill>
                <a:schemeClr val="bg2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111875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6200" y="6172200"/>
            <a:ext cx="1447800" cy="609600"/>
            <a:chOff x="4032" y="2736"/>
            <a:chExt cx="1344" cy="528"/>
          </a:xfrm>
        </p:grpSpPr>
        <p:pic>
          <p:nvPicPr>
            <p:cNvPr id="1034" name="Picture 0" descr="CityTech.JPG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Line 10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77000"/>
            <a:ext cx="6248400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3" r:id="rId1"/>
    <p:sldLayoutId id="2147484290" r:id="rId2"/>
    <p:sldLayoutId id="2147484291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225425" indent="-225425" algn="l" rtl="0" eaLnBrk="0" fontAlgn="base" hangingPunct="0">
        <a:spcBef>
          <a:spcPct val="8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569913" indent="-230188" algn="l" rtl="0" eaLnBrk="0" fontAlgn="base" hangingPunct="0">
        <a:spcBef>
          <a:spcPct val="3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+"/>
        <a:defRPr sz="1600">
          <a:solidFill>
            <a:schemeClr val="tx1"/>
          </a:solidFill>
          <a:latin typeface="+mn-lt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9A4D45-FDB6-4598-96A2-EB6A6EED6E2E}" type="datetimeFigureOut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77E033-DC45-4E6A-A5B1-F000964CA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9297C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9297C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yportal.cuny.edu/" TargetMode="External"/><Relationship Id="rId2" Type="http://schemas.openxmlformats.org/officeDocument/2006/relationships/hyperlink" Target="https://openlab.citytech.cuny.edu/emt111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pguides.net/python-tutorial/python-string-metho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and Lists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3886200"/>
            <a:ext cx="64008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Dr. </a:t>
            </a:r>
            <a:r>
              <a:rPr lang="en-US" altLang="en-US" smtClean="0"/>
              <a:t>Benito Mendoza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Are Comparable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990600"/>
          </a:xfrm>
        </p:spPr>
        <p:txBody>
          <a:bodyPr/>
          <a:lstStyle/>
          <a:p>
            <a:r>
              <a:rPr lang="en-US" altLang="en-US" smtClean="0"/>
              <a:t>The relational operators work on strings. </a:t>
            </a:r>
          </a:p>
          <a:p>
            <a:r>
              <a:rPr lang="en-US" altLang="en-US" smtClean="0"/>
              <a:t>To see if two strings are equal</a:t>
            </a: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133600"/>
            <a:ext cx="5483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828925"/>
            <a:ext cx="8382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Other relational operations are useful for putting words in alphabetical order:</a:t>
            </a: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3581400"/>
            <a:ext cx="79740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30200" y="5146675"/>
            <a:ext cx="83820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Uppercase letters come before all the lowercase letters, so:</a:t>
            </a:r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02300"/>
            <a:ext cx="738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b="1" smtClean="0"/>
              <a:t>Traversal</a:t>
            </a:r>
            <a:r>
              <a:rPr lang="en-US" altLang="en-US" smtClean="0"/>
              <a:t> Pattern</a:t>
            </a:r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49815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35337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Traversal Example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49149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581400"/>
            <a:ext cx="9906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990600" y="4038600"/>
            <a:ext cx="578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What is the output of this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http://www.greenteapress.com/thinkpython/html/thinkpython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26860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segment of a string is called a </a:t>
            </a:r>
            <a:r>
              <a:rPr lang="en-US" altLang="en-US" b="1" smtClean="0"/>
              <a:t>slice</a:t>
            </a:r>
            <a:endParaRPr lang="en-US" altLang="en-US" smtClean="0"/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57200"/>
          </a:xfrm>
        </p:spPr>
        <p:txBody>
          <a:bodyPr/>
          <a:lstStyle/>
          <a:p>
            <a:r>
              <a:rPr lang="en-US" altLang="en-US" smtClean="0"/>
              <a:t>Selecting a slice is similar to selecting a character:</a:t>
            </a:r>
          </a:p>
        </p:txBody>
      </p:sp>
      <p:pic>
        <p:nvPicPr>
          <p:cNvPr id="114690" name="Picture 2" descr="http://www.python-course.eu/images/string_slic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1625600"/>
            <a:ext cx="39243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524000"/>
            <a:ext cx="38671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352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Careful!</a:t>
            </a:r>
          </a:p>
        </p:txBody>
      </p:sp>
      <p:pic>
        <p:nvPicPr>
          <p:cNvPr id="1146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30638"/>
            <a:ext cx="2962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98488" y="4572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It printed from 0 to 4-1</a:t>
            </a:r>
          </a:p>
        </p:txBody>
      </p:sp>
      <p:pic>
        <p:nvPicPr>
          <p:cNvPr id="114696" name="Picture 8" descr="http://code.google.com/edu/languages/google-python-class/images/hell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3567113"/>
            <a:ext cx="25622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1600"/>
            <a:ext cx="25923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5181600"/>
            <a:ext cx="2846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are immutable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1295400"/>
          </a:xfrm>
        </p:spPr>
        <p:txBody>
          <a:bodyPr/>
          <a:lstStyle/>
          <a:p>
            <a:r>
              <a:rPr lang="en-US" altLang="en-US" b="1" smtClean="0"/>
              <a:t>Immutable </a:t>
            </a:r>
            <a:r>
              <a:rPr lang="en-US" altLang="en-US" smtClean="0"/>
              <a:t>means you can’t change an existing string. </a:t>
            </a:r>
          </a:p>
          <a:p>
            <a:r>
              <a:rPr lang="en-US" altLang="en-US" smtClean="0"/>
              <a:t>The best you can do is create a new string that is a variation on the original</a:t>
            </a:r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7734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61722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list is a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82000" cy="2133600"/>
          </a:xfrm>
        </p:spPr>
        <p:txBody>
          <a:bodyPr/>
          <a:lstStyle/>
          <a:p>
            <a:r>
              <a:rPr lang="en-US" altLang="en-US" smtClean="0"/>
              <a:t>Like a string, a </a:t>
            </a:r>
            <a:r>
              <a:rPr lang="en-US" altLang="en-US" b="1" smtClean="0"/>
              <a:t>list</a:t>
            </a:r>
            <a:r>
              <a:rPr lang="en-US" altLang="en-US" smtClean="0"/>
              <a:t> is a sequence of values. </a:t>
            </a:r>
          </a:p>
          <a:p>
            <a:r>
              <a:rPr lang="en-US" altLang="en-US" smtClean="0"/>
              <a:t>In a string, the values are characters; in a list, they can be any type. </a:t>
            </a:r>
          </a:p>
          <a:p>
            <a:r>
              <a:rPr lang="en-US" altLang="en-US" smtClean="0"/>
              <a:t>The values in a list are called </a:t>
            </a:r>
            <a:r>
              <a:rPr lang="en-US" altLang="en-US" b="1" smtClean="0"/>
              <a:t>elements</a:t>
            </a:r>
            <a:r>
              <a:rPr lang="en-US" altLang="en-US" smtClean="0"/>
              <a:t> or  </a:t>
            </a:r>
            <a:r>
              <a:rPr lang="en-US" altLang="en-US" b="1" smtClean="0"/>
              <a:t>items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There are several ways to create a new list; the simplest is to enclose the elements in square brackets [ ]</a:t>
            </a:r>
          </a:p>
          <a:p>
            <a:endParaRPr lang="en-US" altLang="en-US" smtClean="0"/>
          </a:p>
        </p:txBody>
      </p:sp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4962525"/>
            <a:ext cx="5038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4958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elements do not have to be of the same type:</a:t>
            </a:r>
          </a:p>
        </p:txBody>
      </p:sp>
      <p:sp>
        <p:nvSpPr>
          <p:cNvPr id="4" name="Up Arrow Callout 3"/>
          <p:cNvSpPr/>
          <p:nvPr/>
        </p:nvSpPr>
        <p:spPr bwMode="auto">
          <a:xfrm>
            <a:off x="1905000" y="5472113"/>
            <a:ext cx="4724400" cy="609600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A list within another list is </a:t>
            </a:r>
            <a:r>
              <a:rPr lang="en-US" b="1" dirty="0"/>
              <a:t>nested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3789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59483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About Lists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1524000"/>
          </a:xfrm>
        </p:spPr>
        <p:txBody>
          <a:bodyPr/>
          <a:lstStyle/>
          <a:p>
            <a:r>
              <a:rPr lang="en-US" altLang="en-US" smtClean="0"/>
              <a:t>A list that contains no elements is called an </a:t>
            </a:r>
            <a:r>
              <a:rPr lang="en-US" altLang="en-US" b="1" smtClean="0"/>
              <a:t>empty list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You can create one with empty brackets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You can assign list values to variables:</a:t>
            </a:r>
          </a:p>
          <a:p>
            <a:endParaRPr lang="en-US" altLang="en-US" smtClean="0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24200"/>
            <a:ext cx="7607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Lists are 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1981200"/>
            <a:ext cx="8382000" cy="838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mtClean="0"/>
              <a:t>For accessing the elements of a list we also use the bracket operator. </a:t>
            </a:r>
          </a:p>
          <a:p>
            <a:pPr>
              <a:spcBef>
                <a:spcPts val="600"/>
              </a:spcBef>
            </a:pPr>
            <a:r>
              <a:rPr lang="en-US" altLang="en-US" smtClean="0"/>
              <a:t>The expression inside the brackets specifies the index. 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658653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1488" y="29718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/>
              <a:t>Unlike strings, lists are mutable, which means that you can change the value of an element by using the bracket operator:</a:t>
            </a:r>
          </a:p>
        </p:txBody>
      </p:sp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394335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9" name="Picture 5" descr="http://www.greenteapress.com/thinkpython/html/thinkpython01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30035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mtClean="0"/>
              <a:t> operator works with lists too</a:t>
            </a: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70113"/>
            <a:ext cx="75580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3200" smtClean="0"/>
              <a:t>What is a string</a:t>
            </a:r>
          </a:p>
          <a:p>
            <a:pPr>
              <a:spcBef>
                <a:spcPts val="600"/>
              </a:spcBef>
            </a:pPr>
            <a:r>
              <a:rPr lang="en-US" altLang="en-US" sz="3200" smtClean="0"/>
              <a:t>String operations</a:t>
            </a:r>
          </a:p>
          <a:p>
            <a:pPr>
              <a:spcBef>
                <a:spcPts val="600"/>
              </a:spcBef>
            </a:pPr>
            <a:r>
              <a:rPr lang="en-US" altLang="en-US" sz="3200" smtClean="0"/>
              <a:t>Traversing strings</a:t>
            </a:r>
          </a:p>
          <a:p>
            <a:pPr>
              <a:spcBef>
                <a:spcPts val="600"/>
              </a:spcBef>
            </a:pPr>
            <a:r>
              <a:rPr lang="en-US" altLang="en-US" sz="3200" smtClean="0"/>
              <a:t>String slices</a:t>
            </a:r>
          </a:p>
          <a:p>
            <a:pPr>
              <a:spcBef>
                <a:spcPts val="600"/>
              </a:spcBef>
            </a:pPr>
            <a:r>
              <a:rPr lang="en-US" altLang="en-US" sz="3200" smtClean="0"/>
              <a:t>What is a list</a:t>
            </a:r>
          </a:p>
          <a:p>
            <a:pPr>
              <a:spcBef>
                <a:spcPts val="600"/>
              </a:spcBef>
            </a:pPr>
            <a:r>
              <a:rPr lang="en-US" altLang="en-US" sz="3200" smtClean="0"/>
              <a:t>Traversing a list</a:t>
            </a:r>
          </a:p>
          <a:p>
            <a:pPr>
              <a:spcBef>
                <a:spcPts val="600"/>
              </a:spcBef>
            </a:pPr>
            <a:r>
              <a:rPr lang="en-US" altLang="en-US" sz="3200" smtClean="0"/>
              <a:t>List operations</a:t>
            </a:r>
          </a:p>
          <a:p>
            <a:pPr>
              <a:spcBef>
                <a:spcPts val="600"/>
              </a:spcBef>
            </a:pPr>
            <a:r>
              <a:rPr lang="en-US" altLang="en-US" sz="3200" smtClean="0"/>
              <a:t>Lists slices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mtClean="0"/>
              <a:t> loop is good for traversing a list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762000"/>
          </a:xfrm>
        </p:spPr>
        <p:txBody>
          <a:bodyPr/>
          <a:lstStyle/>
          <a:p>
            <a:r>
              <a:rPr lang="en-US" altLang="en-US" smtClean="0"/>
              <a:t>If you want to write or update the elements, you need the indices. A common way to do that is to combine the functions 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mtClean="0"/>
              <a:t> and 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mtClean="0"/>
              <a:t>: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12825"/>
            <a:ext cx="4419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568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81000" y="358140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 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 loop over an empty list never executes the body:</a:t>
            </a:r>
          </a:p>
        </p:txBody>
      </p:sp>
      <p:pic>
        <p:nvPicPr>
          <p:cNvPr id="152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3962400"/>
            <a:ext cx="49006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381000" y="4932363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Nested list still counts as a single element. </a:t>
            </a:r>
          </a:p>
        </p:txBody>
      </p:sp>
      <p:pic>
        <p:nvPicPr>
          <p:cNvPr id="152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0"/>
            <a:ext cx="7877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8825" y="5667375"/>
            <a:ext cx="49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(0)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19238" y="5667375"/>
            <a:ext cx="496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(1)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09800" y="5667375"/>
            <a:ext cx="4495800" cy="400050"/>
            <a:chOff x="2209800" y="5667345"/>
            <a:chExt cx="4495800" cy="400170"/>
          </a:xfrm>
        </p:grpSpPr>
        <p:sp>
          <p:nvSpPr>
            <p:cNvPr id="42000" name="TextBox 13"/>
            <p:cNvSpPr txBox="1">
              <a:spLocks noChangeArrowheads="1"/>
            </p:cNvSpPr>
            <p:nvPr/>
          </p:nvSpPr>
          <p:spPr bwMode="auto">
            <a:xfrm>
              <a:off x="4223361" y="5667345"/>
              <a:ext cx="497252" cy="40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8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bg2"/>
                </a:buClr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Arial" panose="020B0604020202020204" pitchFamily="34" charset="0"/>
                <a:buChar char="+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</a:rPr>
                <a:t>(2)</a:t>
              </a:r>
            </a:p>
          </p:txBody>
        </p:sp>
        <p:cxnSp>
          <p:nvCxnSpPr>
            <p:cNvPr id="42001" name="Straight Connector 7"/>
            <p:cNvCxnSpPr>
              <a:cxnSpLocks noChangeShapeType="1"/>
            </p:cNvCxnSpPr>
            <p:nvPr/>
          </p:nvCxnSpPr>
          <p:spPr bwMode="auto">
            <a:xfrm>
              <a:off x="2209800" y="5667345"/>
              <a:ext cx="4495800" cy="0"/>
            </a:xfrm>
            <a:prstGeom prst="line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162800" y="5670550"/>
            <a:ext cx="1066800" cy="444500"/>
            <a:chOff x="7162800" y="5671190"/>
            <a:chExt cx="1066800" cy="443398"/>
          </a:xfrm>
        </p:grpSpPr>
        <p:sp>
          <p:nvSpPr>
            <p:cNvPr id="41998" name="TextBox 14"/>
            <p:cNvSpPr txBox="1">
              <a:spLocks noChangeArrowheads="1"/>
            </p:cNvSpPr>
            <p:nvPr/>
          </p:nvSpPr>
          <p:spPr bwMode="auto">
            <a:xfrm>
              <a:off x="7462734" y="5715000"/>
              <a:ext cx="497252" cy="39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8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bg2"/>
                </a:buClr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Arial" panose="020B0604020202020204" pitchFamily="34" charset="0"/>
                <a:buChar char="+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</a:rPr>
                <a:t>(3)</a:t>
              </a:r>
            </a:p>
          </p:txBody>
        </p:sp>
        <p:cxnSp>
          <p:nvCxnSpPr>
            <p:cNvPr id="41999" name="Straight Connector 17"/>
            <p:cNvCxnSpPr>
              <a:cxnSpLocks noChangeShapeType="1"/>
            </p:cNvCxnSpPr>
            <p:nvPr/>
          </p:nvCxnSpPr>
          <p:spPr bwMode="auto">
            <a:xfrm flipV="1">
              <a:off x="7162800" y="5671190"/>
              <a:ext cx="1066800" cy="3845"/>
            </a:xfrm>
            <a:prstGeom prst="line">
              <a:avLst/>
            </a:prstGeom>
            <a:noFill/>
            <a:ln w="38100" algn="ctr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9" grpId="0"/>
      <p:bldP spid="5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37550" cy="1143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/>
              <a:t> The + operator concatenates lists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33528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52400"/>
            <a:ext cx="8337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List Operators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3505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The * operator copies a list a given number of times</a:t>
            </a:r>
          </a:p>
        </p:txBody>
      </p:sp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563880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Built-in methods that operate on lists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3810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altLang="en-US" smtClean="0"/>
              <a:t> adds a new element to the end of a list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8000" y="2438400"/>
            <a:ext cx="838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extend</a:t>
            </a:r>
            <a:r>
              <a:rPr lang="en-US" altLang="en-US"/>
              <a:t> takes a list as an argument and appends all of the elements</a:t>
            </a:r>
          </a:p>
        </p:txBody>
      </p:sp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22575"/>
            <a:ext cx="39624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08000" y="4343400"/>
            <a:ext cx="838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altLang="en-US"/>
              <a:t> arranges the elements of the list from low to high</a:t>
            </a:r>
          </a:p>
        </p:txBody>
      </p:sp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43450"/>
            <a:ext cx="508476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149975"/>
            <a:ext cx="9144000" cy="708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List methods are all void; they modify the list and return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. </a:t>
            </a:r>
          </a:p>
          <a:p>
            <a:pPr eaLnBrk="1" hangingPunct="1">
              <a:defRPr/>
            </a:pPr>
            <a:r>
              <a:rPr lang="en-US" dirty="0"/>
              <a:t>If you write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t.sort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latin typeface="+mn-lt"/>
                <a:cs typeface="Courier New" pitchFamily="49" charset="0"/>
              </a:rPr>
              <a:t>, </a:t>
            </a:r>
            <a:r>
              <a:rPr lang="en-US" dirty="0"/>
              <a:t>you will be disappointed with the result.</a:t>
            </a:r>
          </a:p>
        </p:txBody>
      </p:sp>
      <p:pic>
        <p:nvPicPr>
          <p:cNvPr id="440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341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Deleting elements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4438"/>
            <a:ext cx="3795713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27363"/>
            <a:ext cx="44434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4724400"/>
            <a:ext cx="41322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Callout 1 (Border and Accent Bar) 3"/>
          <p:cNvSpPr/>
          <p:nvPr/>
        </p:nvSpPr>
        <p:spPr bwMode="auto">
          <a:xfrm>
            <a:off x="4699000" y="1214438"/>
            <a:ext cx="4292600" cy="693737"/>
          </a:xfrm>
          <a:prstGeom prst="accentBorderCallout1">
            <a:avLst>
              <a:gd name="adj1" fmla="val 18750"/>
              <a:gd name="adj2" fmla="val -8333"/>
              <a:gd name="adj3" fmla="val 61155"/>
              <a:gd name="adj4" fmla="val -37436"/>
            </a:avLst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If you know the index of the element you want, you can use 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pop</a:t>
            </a:r>
          </a:p>
        </p:txBody>
      </p:sp>
      <p:sp>
        <p:nvSpPr>
          <p:cNvPr id="8" name="Line Callout 1 (Border and Accent Bar) 7"/>
          <p:cNvSpPr/>
          <p:nvPr/>
        </p:nvSpPr>
        <p:spPr bwMode="auto">
          <a:xfrm>
            <a:off x="4714875" y="3387725"/>
            <a:ext cx="4292600" cy="692150"/>
          </a:xfrm>
          <a:prstGeom prst="accentBorderCallout1">
            <a:avLst>
              <a:gd name="adj1" fmla="val 18750"/>
              <a:gd name="adj2" fmla="val -8333"/>
              <a:gd name="adj3" fmla="val 18136"/>
              <a:gd name="adj4" fmla="val -41695"/>
            </a:avLst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If you don’t need the removed value, you can use the 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dirty="0"/>
              <a:t> operator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" name="Line Callout 1 (Border and Accent Bar) 8"/>
          <p:cNvSpPr/>
          <p:nvPr/>
        </p:nvSpPr>
        <p:spPr bwMode="auto">
          <a:xfrm>
            <a:off x="4672013" y="5068888"/>
            <a:ext cx="4294187" cy="950912"/>
          </a:xfrm>
          <a:prstGeom prst="accentBorderCallout1">
            <a:avLst>
              <a:gd name="adj1" fmla="val 18750"/>
              <a:gd name="adj2" fmla="val -8333"/>
              <a:gd name="adj3" fmla="val 17125"/>
              <a:gd name="adj4" fmla="val -24881"/>
            </a:avLst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If you know the element you want to remove (</a:t>
            </a:r>
            <a:r>
              <a:rPr lang="en-US" i="1" dirty="0"/>
              <a:t>but not the index</a:t>
            </a:r>
            <a:r>
              <a:rPr lang="en-US" dirty="0"/>
              <a:t>), you can use 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slice operator also works on 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382000" cy="381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mtClean="0"/>
              <a:t>If you omit both, the slice is a copy of the whole list.</a:t>
            </a: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6424613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58277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Content Placeholder 3"/>
          <p:cNvSpPr txBox="1">
            <a:spLocks/>
          </p:cNvSpPr>
          <p:nvPr/>
        </p:nvSpPr>
        <p:spPr bwMode="auto">
          <a:xfrm>
            <a:off x="611188" y="1089025"/>
            <a:ext cx="838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/>
              <a:t>If you omit the first index, the slice starts at the beginning. </a:t>
            </a:r>
          </a:p>
          <a:p>
            <a:pPr>
              <a:spcBef>
                <a:spcPts val="600"/>
              </a:spcBef>
            </a:pPr>
            <a:r>
              <a:rPr lang="en-US" altLang="en-US"/>
              <a:t>If you omit the second, the slice goes to the end.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37550" cy="1219200"/>
          </a:xfrm>
        </p:spPr>
        <p:txBody>
          <a:bodyPr/>
          <a:lstStyle/>
          <a:p>
            <a:r>
              <a:rPr lang="en-US" altLang="en-US" smtClean="0"/>
              <a:t>An assignment statement</a:t>
            </a:r>
            <a:br>
              <a:rPr lang="en-US" altLang="en-US" smtClean="0"/>
            </a:br>
            <a:r>
              <a:rPr lang="en-US" altLang="en-US" smtClean="0"/>
              <a:t>can update multiple elements</a:t>
            </a: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24000"/>
            <a:ext cx="6592887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ea typeface="ＭＳ Ｐゴシック" pitchFamily="34" charset="-128"/>
              </a:rPr>
              <a:t>Assignments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1225550"/>
            <a:ext cx="8229600" cy="4648200"/>
          </a:xfrm>
        </p:spPr>
        <p:txBody>
          <a:bodyPr/>
          <a:lstStyle/>
          <a:p>
            <a:r>
              <a:rPr lang="en-US" altLang="en-US" sz="2800" dirty="0" smtClean="0"/>
              <a:t>Check the </a:t>
            </a:r>
            <a:r>
              <a:rPr lang="en-US" altLang="en-US" sz="2800" b="1" dirty="0" smtClean="0"/>
              <a:t>class website </a:t>
            </a:r>
            <a:r>
              <a:rPr lang="en-US" altLang="en-US" sz="2800" dirty="0" smtClean="0"/>
              <a:t>for any new </a:t>
            </a:r>
            <a:r>
              <a:rPr lang="en-US" altLang="en-US" sz="2800" b="1" dirty="0" smtClean="0"/>
              <a:t>lab</a:t>
            </a:r>
            <a:endParaRPr lang="en-US" altLang="en-US" sz="2800" dirty="0" smtClean="0"/>
          </a:p>
          <a:p>
            <a:pPr lvl="1"/>
            <a:r>
              <a:rPr lang="en-US" altLang="en-US" sz="2600" dirty="0">
                <a:hlinkClick r:id="rId2"/>
              </a:rPr>
              <a:t>https://openlab.citytech.cuny.edu/emt1111</a:t>
            </a:r>
            <a:r>
              <a:rPr lang="en-US" altLang="en-US" sz="2600" dirty="0" smtClean="0">
                <a:hlinkClick r:id="rId2"/>
              </a:rPr>
              <a:t>/</a:t>
            </a:r>
            <a:endParaRPr lang="en-US" altLang="en-US" sz="2600" dirty="0" smtClean="0"/>
          </a:p>
          <a:p>
            <a:r>
              <a:rPr lang="en-US" altLang="en-US" sz="2800" dirty="0" smtClean="0"/>
              <a:t>Check </a:t>
            </a:r>
            <a:r>
              <a:rPr lang="en-US" altLang="en-US" sz="2800" b="1" dirty="0" smtClean="0"/>
              <a:t>Blackboard</a:t>
            </a:r>
            <a:r>
              <a:rPr lang="en-US" altLang="en-US" sz="2800" dirty="0" smtClean="0"/>
              <a:t> for any new </a:t>
            </a:r>
            <a:r>
              <a:rPr lang="en-US" altLang="en-US" sz="2800" b="1" dirty="0" smtClean="0"/>
              <a:t>quiz</a:t>
            </a:r>
            <a:endParaRPr lang="en-US" altLang="en-US" sz="2800" dirty="0" smtClean="0"/>
          </a:p>
          <a:p>
            <a:pPr lvl="1"/>
            <a:r>
              <a:rPr lang="en-US" altLang="en-US" sz="2600" dirty="0">
                <a:hlinkClick r:id="rId3"/>
              </a:rPr>
              <a:t>https://</a:t>
            </a:r>
            <a:r>
              <a:rPr lang="en-US" altLang="en-US" sz="2600" dirty="0" smtClean="0">
                <a:hlinkClick r:id="rId3"/>
              </a:rPr>
              <a:t>cunyportal.cuny.edu</a:t>
            </a:r>
            <a:endParaRPr lang="en-US" altLang="en-US" sz="2600" dirty="0" smtClean="0"/>
          </a:p>
          <a:p>
            <a:r>
              <a:rPr lang="es-PR" altLang="en-US" sz="2800" dirty="0" err="1" smtClean="0"/>
              <a:t>Study</a:t>
            </a:r>
            <a:r>
              <a:rPr lang="es-PR" altLang="en-US" sz="2800" dirty="0" smtClean="0"/>
              <a:t> </a:t>
            </a:r>
            <a:r>
              <a:rPr lang="es-PR" altLang="en-US" sz="2800" dirty="0" err="1" smtClean="0"/>
              <a:t>for</a:t>
            </a:r>
            <a:r>
              <a:rPr lang="es-PR" altLang="en-US" sz="2800" dirty="0" smtClean="0"/>
              <a:t> </a:t>
            </a:r>
            <a:r>
              <a:rPr lang="es-PR" altLang="en-US" sz="2800" dirty="0" err="1" smtClean="0"/>
              <a:t>midterm</a:t>
            </a:r>
            <a:r>
              <a:rPr lang="es-PR" altLang="en-US" sz="2800" dirty="0" smtClean="0"/>
              <a:t> </a:t>
            </a:r>
            <a:r>
              <a:rPr lang="es-PR" altLang="en-US" sz="2800" smtClean="0"/>
              <a:t>exam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319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string is a sequence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762000"/>
          </a:xfrm>
        </p:spPr>
        <p:txBody>
          <a:bodyPr/>
          <a:lstStyle/>
          <a:p>
            <a:r>
              <a:rPr lang="en-US" altLang="en-US" smtClean="0"/>
              <a:t>A string is a </a:t>
            </a:r>
            <a:r>
              <a:rPr lang="en-US" altLang="en-US" b="1" smtClean="0"/>
              <a:t>sequence</a:t>
            </a:r>
            <a:r>
              <a:rPr lang="en-US" altLang="en-US" smtClean="0"/>
              <a:t> of characters. </a:t>
            </a:r>
          </a:p>
          <a:p>
            <a:r>
              <a:rPr lang="en-US" altLang="en-US" smtClean="0"/>
              <a:t>You can access the characters one at a time with the bracket operator:</a:t>
            </a:r>
          </a:p>
          <a:p>
            <a:endParaRPr lang="en-US" altLang="en-US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420052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Callout 1 (Border and Accent Bar) 3"/>
          <p:cNvSpPr/>
          <p:nvPr/>
        </p:nvSpPr>
        <p:spPr bwMode="auto">
          <a:xfrm>
            <a:off x="5600700" y="2667000"/>
            <a:ext cx="3086100" cy="1295400"/>
          </a:xfrm>
          <a:prstGeom prst="accentBorderCallout1">
            <a:avLst>
              <a:gd name="adj1" fmla="val 18750"/>
              <a:gd name="adj2" fmla="val -8333"/>
              <a:gd name="adj3" fmla="val 41244"/>
              <a:gd name="adj4" fmla="val -25701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This statement selects character number 1 from fruit and assigns it to letter.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Line Callout 1 (Border and Accent Bar) 5"/>
          <p:cNvSpPr/>
          <p:nvPr/>
        </p:nvSpPr>
        <p:spPr bwMode="auto">
          <a:xfrm>
            <a:off x="5600700" y="4267200"/>
            <a:ext cx="3238500" cy="1905000"/>
          </a:xfrm>
          <a:prstGeom prst="accentBorderCallout1">
            <a:avLst>
              <a:gd name="adj1" fmla="val 18750"/>
              <a:gd name="adj2" fmla="val -8333"/>
              <a:gd name="adj3" fmla="val -48603"/>
              <a:gd name="adj4" fmla="val -33602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expression in brackets is called an </a:t>
            </a:r>
            <a:r>
              <a:rPr lang="en-US" b="1" dirty="0"/>
              <a:t>index</a:t>
            </a:r>
            <a:r>
              <a:rPr lang="en-US" dirty="0"/>
              <a:t>. The index indicates which character in the sequence you want (hence the name).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Line Callout 1 (Border and Accent Bar) 6"/>
          <p:cNvSpPr/>
          <p:nvPr/>
        </p:nvSpPr>
        <p:spPr bwMode="auto">
          <a:xfrm>
            <a:off x="1524000" y="4800600"/>
            <a:ext cx="2743200" cy="990600"/>
          </a:xfrm>
          <a:prstGeom prst="accentBorderCallout1">
            <a:avLst>
              <a:gd name="adj1" fmla="val 18750"/>
              <a:gd name="adj2" fmla="val -8333"/>
              <a:gd name="adj3" fmla="val -84458"/>
              <a:gd name="adj4" fmla="val -19209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But you might not get what you expect. Why?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Indexes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762000"/>
          </a:xfrm>
        </p:spPr>
        <p:txBody>
          <a:bodyPr/>
          <a:lstStyle/>
          <a:p>
            <a:r>
              <a:rPr lang="en-US" altLang="en-US" smtClean="0"/>
              <a:t>In Python the </a:t>
            </a:r>
            <a:r>
              <a:rPr lang="en-US" altLang="en-US" b="1" smtClean="0">
                <a:solidFill>
                  <a:schemeClr val="tx1"/>
                </a:solidFill>
              </a:rPr>
              <a:t>index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is an offset from the beginning of the string, and the </a:t>
            </a:r>
            <a:r>
              <a:rPr lang="en-US" altLang="en-US" smtClean="0">
                <a:solidFill>
                  <a:schemeClr val="tx1"/>
                </a:solidFill>
              </a:rPr>
              <a:t>offset of the first letter is </a:t>
            </a:r>
            <a:r>
              <a:rPr lang="en-US" altLang="en-US" b="1" smtClean="0">
                <a:solidFill>
                  <a:schemeClr val="tx1"/>
                </a:solidFill>
              </a:rPr>
              <a:t>zero</a:t>
            </a:r>
            <a:r>
              <a:rPr lang="en-US" altLang="en-US" smtClean="0"/>
              <a:t>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46288"/>
            <a:ext cx="4400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42900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>
              <a:spcBef>
                <a:spcPct val="8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+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You can use any expression, including variables and operators, as an index, but this value has to be an integer. Otherwise you get an error:</a:t>
            </a:r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5800"/>
            <a:ext cx="78613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37550" cy="11430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Strings have length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7620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mtClean="0"/>
              <a:t> is a built-in function that returns the number of characters in a string</a:t>
            </a:r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79650"/>
            <a:ext cx="3657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3340100"/>
            <a:ext cx="6230937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5181600"/>
            <a:ext cx="4152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have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1524000"/>
          </a:xfrm>
        </p:spPr>
        <p:txBody>
          <a:bodyPr/>
          <a:lstStyle/>
          <a:p>
            <a:r>
              <a:rPr lang="en-US" altLang="en-US" smtClean="0"/>
              <a:t>A </a:t>
            </a:r>
            <a:r>
              <a:rPr lang="en-US" altLang="en-US" b="1" smtClean="0"/>
              <a:t>method</a:t>
            </a:r>
            <a:r>
              <a:rPr lang="en-US" altLang="en-US" smtClean="0"/>
              <a:t> is another word for a function. </a:t>
            </a:r>
          </a:p>
          <a:p>
            <a:r>
              <a:rPr lang="en-US" altLang="en-US" smtClean="0"/>
              <a:t>For example, the method </a:t>
            </a:r>
            <a:r>
              <a:rPr lang="en-US" altLang="en-US" b="1" smtClean="0"/>
              <a:t>upper</a:t>
            </a:r>
            <a:r>
              <a:rPr lang="en-US" altLang="en-US" smtClean="0"/>
              <a:t> takes a string and returns a new string with all uppercase letters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95613"/>
            <a:ext cx="493236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Many methods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90600" y="5334000"/>
            <a:ext cx="7162800" cy="609600"/>
          </a:xfrm>
        </p:spPr>
        <p:txBody>
          <a:bodyPr/>
          <a:lstStyle/>
          <a:p>
            <a:r>
              <a:rPr lang="en-US" altLang="en-US" smtClean="0">
                <a:hlinkClick r:id="rId2"/>
              </a:rPr>
              <a:t>http://pguides.net/python-tutorial/python-string-methods/</a:t>
            </a:r>
            <a:endParaRPr lang="en-US" altLang="en-US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014913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have special operators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762000"/>
          </a:xfrm>
        </p:spPr>
        <p:txBody>
          <a:bodyPr/>
          <a:lstStyle/>
          <a:p>
            <a:r>
              <a:rPr lang="en-US" altLang="en-US" smtClean="0"/>
              <a:t>The word </a:t>
            </a:r>
            <a:r>
              <a:rPr lang="en-US" altLang="en-US" b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mtClean="0"/>
              <a:t> is a Boolean operator that takes two strings and returns True if the first string is as a substring of the second one</a:t>
            </a: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905000"/>
            <a:ext cx="3535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48050"/>
            <a:ext cx="2590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9718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>
              <a:spcBef>
                <a:spcPct val="8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+mn-cs"/>
              </a:rPr>
              <a:t>You can concatenate strings using the + sign</a:t>
            </a:r>
          </a:p>
        </p:txBody>
      </p:sp>
      <p:pic>
        <p:nvPicPr>
          <p:cNvPr id="2970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3276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41148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>
              <a:spcBef>
                <a:spcPct val="8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+mn-cs"/>
              </a:rPr>
              <a:t>You can repeatedly copy a string using the * 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CET4773-CityTech</Template>
  <TotalTime>2524</TotalTime>
  <Words>638</Words>
  <Application>Microsoft Office PowerPoint</Application>
  <PresentationFormat>On-screen Show (4:3)</PresentationFormat>
  <Paragraphs>102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Courier New</vt:lpstr>
      <vt:lpstr>Wingdings</vt:lpstr>
      <vt:lpstr>blank</vt:lpstr>
      <vt:lpstr>Custom Design</vt:lpstr>
      <vt:lpstr>String and Lists</vt:lpstr>
      <vt:lpstr>Outline</vt:lpstr>
      <vt:lpstr>Strings</vt:lpstr>
      <vt:lpstr>A string is a sequence</vt:lpstr>
      <vt:lpstr>Indexes</vt:lpstr>
      <vt:lpstr> Strings have length</vt:lpstr>
      <vt:lpstr>Strings have methods</vt:lpstr>
      <vt:lpstr>Many methods</vt:lpstr>
      <vt:lpstr>Strings have special operators</vt:lpstr>
      <vt:lpstr>Strings Are Comparable</vt:lpstr>
      <vt:lpstr>The Traversal Pattern</vt:lpstr>
      <vt:lpstr>Traversal Example</vt:lpstr>
      <vt:lpstr>A segment of a string is called a slice</vt:lpstr>
      <vt:lpstr>Strings are immutable</vt:lpstr>
      <vt:lpstr>Lists</vt:lpstr>
      <vt:lpstr>A list is a sequence</vt:lpstr>
      <vt:lpstr>More About Lists</vt:lpstr>
      <vt:lpstr>Lists are mutable</vt:lpstr>
      <vt:lpstr>The in operator works with lists too</vt:lpstr>
      <vt:lpstr>A for loop is good for traversing a list</vt:lpstr>
      <vt:lpstr> The + operator concatenates lists</vt:lpstr>
      <vt:lpstr>Built-in methods that operate on lists</vt:lpstr>
      <vt:lpstr>Deleting elements</vt:lpstr>
      <vt:lpstr>The slice operator also works on lists</vt:lpstr>
      <vt:lpstr>An assignment statement can update multiple elements</vt:lpstr>
      <vt:lpstr>Assignments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Ben Mendoza</cp:lastModifiedBy>
  <cp:revision>155</cp:revision>
  <dcterms:created xsi:type="dcterms:W3CDTF">2011-10-25T03:06:30Z</dcterms:created>
  <dcterms:modified xsi:type="dcterms:W3CDTF">2015-01-16T21:07:39Z</dcterms:modified>
</cp:coreProperties>
</file>