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7" r:id="rId2"/>
  </p:sldMasterIdLst>
  <p:notesMasterIdLst>
    <p:notesMasterId r:id="rId25"/>
  </p:notesMasterIdLst>
  <p:sldIdLst>
    <p:sldId id="256" r:id="rId3"/>
    <p:sldId id="257" r:id="rId4"/>
    <p:sldId id="260" r:id="rId5"/>
    <p:sldId id="262" r:id="rId6"/>
    <p:sldId id="329" r:id="rId7"/>
    <p:sldId id="258" r:id="rId8"/>
    <p:sldId id="261" r:id="rId9"/>
    <p:sldId id="264" r:id="rId10"/>
    <p:sldId id="265" r:id="rId11"/>
    <p:sldId id="330" r:id="rId12"/>
    <p:sldId id="331" r:id="rId13"/>
    <p:sldId id="332" r:id="rId14"/>
    <p:sldId id="33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2" r:id="rId23"/>
    <p:sldId id="334" r:id="rId24"/>
  </p:sldIdLst>
  <p:sldSz cx="9144000" cy="6858000" type="screen4x3"/>
  <p:notesSz cx="7302500" cy="95885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29" autoAdjust="0"/>
  </p:normalViewPr>
  <p:slideViewPr>
    <p:cSldViewPr>
      <p:cViewPr varScale="1">
        <p:scale>
          <a:sx n="65" d="100"/>
          <a:sy n="65" d="100"/>
        </p:scale>
        <p:origin x="-13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l" defTabSz="9652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388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54538"/>
            <a:ext cx="5842000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7488"/>
            <a:ext cx="316388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l" defTabSz="9652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7488"/>
            <a:ext cx="316388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C8B73D5-33F8-4860-9993-7901974FB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AE8E58-0539-4D5F-A4B4-0CA5291FFC0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476EE94-42A6-4DE7-8F91-342891594CB5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9DD4F0-9E01-4B69-919C-276132BB5C71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A0290E-725F-4B10-BACF-DDE59E011328}" type="slidenum">
              <a:rPr lang="en-US" smtClean="0">
                <a:latin typeface="Times New Roman" pitchFamily="18" charset="0"/>
              </a:rPr>
              <a:pPr/>
              <a:t>17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685800" y="5257800"/>
            <a:ext cx="78311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685800" y="1663700"/>
            <a:ext cx="78311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" name="Picture 5" descr="city_tech_logo_ban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40386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network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676400"/>
            <a:ext cx="3200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6400800" y="4343400"/>
            <a:ext cx="2133600" cy="838200"/>
            <a:chOff x="4032" y="2736"/>
            <a:chExt cx="1344" cy="528"/>
          </a:xfrm>
        </p:grpSpPr>
        <p:pic>
          <p:nvPicPr>
            <p:cNvPr id="8" name="Picture 0" descr="CityTech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 l="6557" t="8000" r="1639" b="3999"/>
            <a:stretch>
              <a:fillRect/>
            </a:stretch>
          </p:blipFill>
          <p:spPr bwMode="auto">
            <a:xfrm>
              <a:off x="4032" y="2736"/>
              <a:ext cx="1344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Line 9"/>
            <p:cNvSpPr>
              <a:spLocks noChangeShapeType="1"/>
            </p:cNvSpPr>
            <p:nvPr userDrawn="1"/>
          </p:nvSpPr>
          <p:spPr bwMode="auto">
            <a:xfrm>
              <a:off x="4036" y="3264"/>
              <a:ext cx="1336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5257800" cy="20002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Title prefered for this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94EFDD-BCA9-4850-BB6A-41C07EF79AAD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7F3C595-8AEF-4A55-912B-9721CF79A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A4DB9-4979-4DCE-99E0-16DF0D080525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96734-AD3A-46D4-9DC1-66A942229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4CA1C-7D36-4452-8B44-54028E64E438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44B54-4832-4D71-A236-40F990F95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DE487-F8A6-40F9-A53D-D220D8ADAA74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02D26-F155-4821-ADB1-B3BB72360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76A80-4302-4AE3-A93F-4D1836CF641F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B3E9C-9CB4-40C6-BF99-CBD4196F2F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934C-FBC6-4B76-933A-D7EE1A514B76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CA0C9-BB04-4103-8534-D7A395A5A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91897-2B50-4B0E-A22B-EB35B8163895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D32D1-0D82-4078-A948-4DDE5C7B7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D7B52-E2E5-49B6-8C7A-DA90741B19E5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1111C-8DBE-488B-9DFD-33C84581F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05E7A-8BE8-4C9A-BDD3-62A4D53D9CFE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0EC04-67BE-4A0A-9B89-A052F3E0E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AB43A-3D08-4157-BFFB-37D526C65043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36D3A-9EE3-4D72-B385-275A1837B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048A-EE36-4770-AD39-F5B19E171134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079C4-5A2D-4AA4-9EC1-491F21E6A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0CE78-9588-4AD7-8A4B-34F776B99900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CE46-10DF-4E69-B814-6D8BB71EC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586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accent6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j0441471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-228600"/>
            <a:ext cx="8991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09800" y="685800"/>
            <a:ext cx="4648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nection"/>
          <p:cNvPicPr>
            <a:picLocks noChangeAspect="1" noChangeArrowheads="1"/>
          </p:cNvPicPr>
          <p:nvPr/>
        </p:nvPicPr>
        <p:blipFill>
          <a:blip r:embed="rId19" cstate="print"/>
          <a:srcRect t="8000"/>
          <a:stretch>
            <a:fillRect/>
          </a:stretch>
        </p:blipFill>
        <p:spPr bwMode="auto">
          <a:xfrm>
            <a:off x="7086600" y="0"/>
            <a:ext cx="16764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3375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685800" y="990600"/>
            <a:ext cx="78311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305800" y="6477000"/>
            <a:ext cx="584200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fld id="{36407311-766C-4574-AF90-228B4739F2D7}" type="slidenum">
              <a:rPr lang="en-US" sz="1200">
                <a:solidFill>
                  <a:schemeClr val="bg2"/>
                </a:solidFill>
              </a:rPr>
              <a:pPr/>
              <a:t>‹#›</a:t>
            </a:fld>
            <a:endParaRPr lang="en-US" sz="1200">
              <a:solidFill>
                <a:schemeClr val="bg2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6111875"/>
            <a:ext cx="783113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76200" y="6172200"/>
            <a:ext cx="1447800" cy="609600"/>
            <a:chOff x="4032" y="2736"/>
            <a:chExt cx="1344" cy="528"/>
          </a:xfrm>
        </p:grpSpPr>
        <p:pic>
          <p:nvPicPr>
            <p:cNvPr id="1034" name="Picture 0" descr="CityTech.JPG"/>
            <p:cNvPicPr>
              <a:picLocks noChangeAspect="1" noChangeArrowheads="1"/>
            </p:cNvPicPr>
            <p:nvPr userDrawn="1"/>
          </p:nvPicPr>
          <p:blipFill>
            <a:blip r:embed="rId20" cstate="print"/>
            <a:srcRect l="6557" t="8000" r="1639" b="3999"/>
            <a:stretch>
              <a:fillRect/>
            </a:stretch>
          </p:blipFill>
          <p:spPr bwMode="auto">
            <a:xfrm>
              <a:off x="4032" y="2736"/>
              <a:ext cx="1344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5" name="Line 10"/>
            <p:cNvSpPr>
              <a:spLocks noChangeShapeType="1"/>
            </p:cNvSpPr>
            <p:nvPr userDrawn="1"/>
          </p:nvSpPr>
          <p:spPr bwMode="auto">
            <a:xfrm>
              <a:off x="4036" y="3264"/>
              <a:ext cx="1336" cy="0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477000"/>
            <a:ext cx="6248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57" r:id="rId2"/>
    <p:sldLayoutId id="2147483858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  <p:sldLayoutId id="2147483884" r:id="rId1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9pPr>
    </p:titleStyle>
    <p:bodyStyle>
      <a:lvl1pPr marL="225425" indent="-225425" algn="l" rtl="0" eaLnBrk="0" fontAlgn="base" hangingPunct="0">
        <a:spcBef>
          <a:spcPct val="8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569913" indent="-230188" algn="l" rtl="0" eaLnBrk="0" fontAlgn="base" hangingPunct="0">
        <a:spcBef>
          <a:spcPct val="30000"/>
        </a:spcBef>
        <a:spcAft>
          <a:spcPct val="0"/>
        </a:spcAft>
        <a:buClr>
          <a:schemeClr val="bg2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2pPr>
      <a:lvl3pPr marL="912813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+"/>
        <a:defRPr sz="1600">
          <a:solidFill>
            <a:schemeClr val="tx1"/>
          </a:solidFill>
          <a:latin typeface="+mn-lt"/>
        </a:defRPr>
      </a:lvl3pPr>
      <a:lvl4pPr marL="1255713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4pPr>
      <a:lvl5pPr marL="1598613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5pPr>
      <a:lvl6pPr marL="2055813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6pPr>
      <a:lvl7pPr marL="2513013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7pPr>
      <a:lvl8pPr marL="2970213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8pPr>
      <a:lvl9pPr marL="3427413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FD430E-860E-40A1-9B45-6F830F14FF98}" type="datetimeFigureOut">
              <a:rPr lang="en-US"/>
              <a:pPr>
                <a:defRPr/>
              </a:pPr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17ECE35-B8E9-42A1-BA46-2B38419D9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9297C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297CF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297CF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297CF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9297CF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297CF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297CF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297CF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297CF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9297C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Control Flow (Python)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3886200"/>
            <a:ext cx="6400800" cy="1752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 smtClean="0"/>
              <a:t>Dr. José M. Reyes Álamo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Python Selection, Chained Conditionals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if </a:t>
            </a:r>
            <a:r>
              <a:rPr lang="en-US" i="1" dirty="0" smtClean="0"/>
              <a:t>Boolean expression 1</a:t>
            </a:r>
            <a:r>
              <a:rPr lang="en-US" dirty="0" smtClean="0"/>
              <a:t>:	</a:t>
            </a:r>
          </a:p>
          <a:p>
            <a:pPr>
              <a:buFontTx/>
              <a:buNone/>
            </a:pPr>
            <a:r>
              <a:rPr lang="en-US" dirty="0" smtClean="0"/>
              <a:t>		body1</a:t>
            </a:r>
          </a:p>
          <a:p>
            <a:pPr>
              <a:buFontTx/>
              <a:buNone/>
            </a:pPr>
            <a:r>
              <a:rPr lang="en-US" dirty="0" err="1" smtClean="0"/>
              <a:t>elif</a:t>
            </a:r>
            <a:r>
              <a:rPr lang="en-US" dirty="0" smtClean="0"/>
              <a:t> </a:t>
            </a:r>
            <a:r>
              <a:rPr lang="en-US" i="1" dirty="0" smtClean="0"/>
              <a:t>Boolean expression 2</a:t>
            </a:r>
            <a:r>
              <a:rPr lang="en-US" dirty="0" smtClean="0"/>
              <a:t> :</a:t>
            </a:r>
          </a:p>
          <a:p>
            <a:pPr>
              <a:buFontTx/>
              <a:buNone/>
            </a:pPr>
            <a:r>
              <a:rPr lang="en-US" dirty="0" smtClean="0"/>
              <a:t>		body2</a:t>
            </a:r>
          </a:p>
          <a:p>
            <a:pPr>
              <a:buFontTx/>
              <a:buNone/>
            </a:pPr>
            <a:r>
              <a:rPr lang="en-US" dirty="0" smtClean="0"/>
              <a:t>else :</a:t>
            </a:r>
          </a:p>
          <a:p>
            <a:pPr>
              <a:buFontTx/>
              <a:buNone/>
            </a:pPr>
            <a:r>
              <a:rPr lang="en-US" dirty="0" smtClean="0"/>
              <a:t>		</a:t>
            </a:r>
            <a:r>
              <a:rPr lang="en-US" dirty="0" err="1" smtClean="0"/>
              <a:t>bodyFalse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114800" y="1219200"/>
            <a:ext cx="5029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38138" indent="-338138" algn="l" eaLnBrk="0" hangingPunct="0"/>
            <a:r>
              <a:rPr lang="en-US" sz="2800" dirty="0" smtClean="0"/>
              <a:t>Python evaluates the Boolean expression 1:</a:t>
            </a:r>
            <a:endParaRPr lang="en-US" sz="2800" dirty="0"/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expression 1 is True</a:t>
            </a:r>
            <a:r>
              <a:rPr lang="en-US" sz="2800" dirty="0"/>
              <a:t>, </a:t>
            </a:r>
            <a:r>
              <a:rPr lang="en-US" sz="2800" dirty="0" smtClean="0"/>
              <a:t>runs body1</a:t>
            </a:r>
            <a:endParaRPr lang="en-US" sz="2800" dirty="0"/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expression 1 is False</a:t>
            </a:r>
            <a:r>
              <a:rPr lang="en-US" sz="2800" dirty="0"/>
              <a:t>, </a:t>
            </a:r>
            <a:r>
              <a:rPr lang="en-US" sz="2800" dirty="0" smtClean="0"/>
              <a:t>checks expression 2</a:t>
            </a:r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expression 2 is True, runs body2</a:t>
            </a:r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expression2 is False, runs </a:t>
            </a:r>
            <a:r>
              <a:rPr lang="en-US" sz="2800" dirty="0" err="1" smtClean="0"/>
              <a:t>bodyFalse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Conditionals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if x &lt; y:</a:t>
            </a:r>
          </a:p>
          <a:p>
            <a:pPr>
              <a:buNone/>
            </a:pPr>
            <a:r>
              <a:rPr lang="en-US" sz="2400" dirty="0" smtClean="0"/>
              <a:t>    print 'x is less than y'</a:t>
            </a:r>
          </a:p>
          <a:p>
            <a:pPr>
              <a:buNone/>
            </a:pPr>
            <a:r>
              <a:rPr lang="en-US" sz="2400" dirty="0" err="1" smtClean="0"/>
              <a:t>elif</a:t>
            </a:r>
            <a:r>
              <a:rPr lang="en-US" sz="2400" dirty="0" smtClean="0"/>
              <a:t> x &gt; y:</a:t>
            </a:r>
          </a:p>
          <a:p>
            <a:pPr>
              <a:buNone/>
            </a:pPr>
            <a:r>
              <a:rPr lang="en-US" sz="2400" dirty="0" smtClean="0"/>
              <a:t>    print 'x is greater than y'</a:t>
            </a:r>
          </a:p>
          <a:p>
            <a:pPr>
              <a:buNone/>
            </a:pPr>
            <a:r>
              <a:rPr lang="en-US" sz="2400" dirty="0" smtClean="0"/>
              <a:t>else:</a:t>
            </a:r>
          </a:p>
          <a:p>
            <a:pPr>
              <a:buNone/>
            </a:pPr>
            <a:r>
              <a:rPr lang="en-US" sz="2400" dirty="0" smtClean="0"/>
              <a:t>    print 'x and y are equal'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Python Selection, Nested Conditionals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if </a:t>
            </a:r>
            <a:r>
              <a:rPr lang="en-US" i="1" dirty="0" smtClean="0"/>
              <a:t>Boolean expression 1</a:t>
            </a:r>
            <a:r>
              <a:rPr lang="en-US" dirty="0" smtClean="0"/>
              <a:t>:	</a:t>
            </a:r>
          </a:p>
          <a:p>
            <a:pPr>
              <a:buFontTx/>
              <a:buNone/>
            </a:pPr>
            <a:r>
              <a:rPr lang="en-US" dirty="0" smtClean="0"/>
              <a:t>		if </a:t>
            </a:r>
            <a:r>
              <a:rPr lang="en-US" i="1" dirty="0" smtClean="0"/>
              <a:t>Boolean expression 2</a:t>
            </a:r>
            <a:r>
              <a:rPr lang="en-US" dirty="0" smtClean="0"/>
              <a:t> :</a:t>
            </a:r>
          </a:p>
          <a:p>
            <a:pPr>
              <a:buFontTx/>
              <a:buNone/>
            </a:pPr>
            <a:r>
              <a:rPr lang="en-US" dirty="0" smtClean="0"/>
              <a:t>			body2</a:t>
            </a:r>
          </a:p>
          <a:p>
            <a:pPr>
              <a:buFontTx/>
              <a:buNone/>
            </a:pPr>
            <a:r>
              <a:rPr lang="en-US" dirty="0" smtClean="0"/>
              <a:t>		else :</a:t>
            </a:r>
          </a:p>
          <a:p>
            <a:pPr>
              <a:buFontTx/>
              <a:buNone/>
            </a:pPr>
            <a:r>
              <a:rPr lang="en-US" dirty="0" smtClean="0"/>
              <a:t>			body2False</a:t>
            </a:r>
          </a:p>
          <a:p>
            <a:pPr>
              <a:buFontTx/>
              <a:buNone/>
            </a:pPr>
            <a:r>
              <a:rPr lang="en-US" dirty="0" smtClean="0"/>
              <a:t>else:</a:t>
            </a:r>
          </a:p>
          <a:p>
            <a:pPr>
              <a:buFontTx/>
              <a:buNone/>
            </a:pPr>
            <a:r>
              <a:rPr lang="en-US" dirty="0" smtClean="0"/>
              <a:t>		body1False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114800" y="1219200"/>
            <a:ext cx="5029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38138" indent="-338138" algn="l" eaLnBrk="0" hangingPunct="0"/>
            <a:r>
              <a:rPr lang="en-US" sz="2800" dirty="0" smtClean="0"/>
              <a:t>Python evaluates the Boolean expression 1:</a:t>
            </a:r>
            <a:endParaRPr lang="en-US" sz="2800" dirty="0"/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expression 1 is True</a:t>
            </a:r>
            <a:r>
              <a:rPr lang="en-US" sz="2800" dirty="0"/>
              <a:t>, </a:t>
            </a:r>
            <a:r>
              <a:rPr lang="en-US" sz="2800" dirty="0" smtClean="0"/>
              <a:t>it evaluates expression 2</a:t>
            </a:r>
            <a:endParaRPr lang="en-US" sz="2800" dirty="0"/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expression 2 is True, executes body2</a:t>
            </a:r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expression 2 is False, executes body2False</a:t>
            </a:r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expression1 is False, runs body1False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Conditionals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if x == y:</a:t>
            </a:r>
          </a:p>
          <a:p>
            <a:pPr>
              <a:buNone/>
            </a:pPr>
            <a:r>
              <a:rPr lang="en-US" sz="2400" dirty="0" smtClean="0"/>
              <a:t>    print 'x and y are equal'</a:t>
            </a:r>
          </a:p>
          <a:p>
            <a:pPr>
              <a:buNone/>
            </a:pPr>
            <a:r>
              <a:rPr lang="en-US" sz="2400" dirty="0" smtClean="0"/>
              <a:t>else:</a:t>
            </a:r>
          </a:p>
          <a:p>
            <a:pPr>
              <a:buNone/>
            </a:pPr>
            <a:r>
              <a:rPr lang="en-US" sz="2400" dirty="0" smtClean="0"/>
              <a:t>    if x &lt; y:</a:t>
            </a:r>
          </a:p>
          <a:p>
            <a:pPr>
              <a:buNone/>
            </a:pPr>
            <a:r>
              <a:rPr lang="en-US" sz="2400" dirty="0" smtClean="0"/>
              <a:t>        print 'x is less than y'</a:t>
            </a:r>
          </a:p>
          <a:p>
            <a:pPr>
              <a:buNone/>
            </a:pPr>
            <a:r>
              <a:rPr lang="en-US" sz="2400" dirty="0" smtClean="0"/>
              <a:t>    else:</a:t>
            </a:r>
          </a:p>
          <a:p>
            <a:pPr>
              <a:buNone/>
            </a:pPr>
            <a:r>
              <a:rPr lang="en-US" sz="2400" dirty="0" smtClean="0"/>
              <a:t>        print 'x is greater than y'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mtClean="0"/>
              <a:t>Repetition: A Quick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Repetition Statements (Loops)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Besides selecting which statements to execute, a fundamental need in a program is repetition</a:t>
            </a:r>
          </a:p>
          <a:p>
            <a:pPr lvl="1"/>
            <a:r>
              <a:rPr lang="en-US" sz="2400" dirty="0" smtClean="0"/>
              <a:t>repeat a set of statements under certain conditions</a:t>
            </a:r>
          </a:p>
          <a:p>
            <a:r>
              <a:rPr lang="en-US" sz="2800" dirty="0" smtClean="0"/>
              <a:t>With sequential, selection, and repetition, we have the fundamental programming statements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While and For Statements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b="1" dirty="0" smtClean="0"/>
              <a:t>while</a:t>
            </a:r>
            <a:r>
              <a:rPr lang="en-US" sz="2800" dirty="0" smtClean="0"/>
              <a:t> loop is the general repetition statement. It repeats a set of statements while the condition is True.</a:t>
            </a:r>
          </a:p>
          <a:p>
            <a:r>
              <a:rPr lang="en-US" sz="2800" dirty="0" smtClean="0"/>
              <a:t>The </a:t>
            </a:r>
            <a:r>
              <a:rPr lang="en-US" sz="2800" b="1" dirty="0" smtClean="0"/>
              <a:t>for</a:t>
            </a:r>
            <a:r>
              <a:rPr lang="en-US" sz="2800" dirty="0" smtClean="0"/>
              <a:t> loop is useful for </a:t>
            </a:r>
            <a:r>
              <a:rPr lang="en-US" sz="2800" dirty="0" smtClean="0"/>
              <a:t>iterating through the </a:t>
            </a:r>
            <a:r>
              <a:rPr lang="en-US" sz="2800" dirty="0" smtClean="0"/>
              <a:t>elements of data structure, one at a time. </a:t>
            </a:r>
            <a:endParaRPr lang="en-US" sz="2800" dirty="0" smtClean="0"/>
          </a:p>
          <a:p>
            <a:pPr lvl="1"/>
            <a:r>
              <a:rPr lang="en-US" sz="2600" dirty="0" smtClean="0"/>
              <a:t>We </a:t>
            </a:r>
            <a:r>
              <a:rPr lang="en-US" sz="2600" dirty="0" smtClean="0"/>
              <a:t>will study the </a:t>
            </a:r>
            <a:r>
              <a:rPr lang="en-US" sz="2600" b="1" dirty="0" smtClean="0"/>
              <a:t>for </a:t>
            </a:r>
            <a:r>
              <a:rPr lang="en-US" sz="2600" dirty="0" smtClean="0"/>
              <a:t>loop later 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 anchor="t"/>
          <a:lstStyle/>
          <a:p>
            <a:r>
              <a:rPr lang="en-US" b="1" smtClean="0"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smtClean="0">
                <a:ea typeface="ＭＳ Ｐゴシック" pitchFamily="34" charset="-128"/>
              </a:rPr>
              <a:t> Loop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sz="2800" dirty="0" smtClean="0">
                <a:ea typeface="ＭＳ Ｐゴシック" pitchFamily="34" charset="-128"/>
              </a:rPr>
              <a:t>Characteristics:</a:t>
            </a:r>
          </a:p>
          <a:p>
            <a:pPr lvl="1"/>
            <a:r>
              <a:rPr lang="en-US" sz="2400" dirty="0" smtClean="0"/>
              <a:t>test the Boolean expression before entering the loop</a:t>
            </a:r>
          </a:p>
          <a:p>
            <a:pPr lvl="1"/>
            <a:r>
              <a:rPr lang="en-US" sz="2400" dirty="0" smtClean="0"/>
              <a:t>test the Boolean expression before each iteration of the </a:t>
            </a:r>
            <a:r>
              <a:rPr lang="en-US" sz="2400" dirty="0" smtClean="0"/>
              <a:t>loop</a:t>
            </a: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ea typeface="ＭＳ Ｐゴシック" pitchFamily="34" charset="-128"/>
              </a:rPr>
              <a:t>Syntax: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ea typeface="ＭＳ Ｐゴシック" pitchFamily="34" charset="-128"/>
              </a:rPr>
              <a:t>while Boolean </a:t>
            </a:r>
            <a:r>
              <a:rPr lang="en-US" sz="2800" dirty="0" smtClean="0">
                <a:ea typeface="ＭＳ Ｐゴシック" pitchFamily="34" charset="-128"/>
              </a:rPr>
              <a:t>expression: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ea typeface="ＭＳ Ｐゴシック" pitchFamily="34" charset="-128"/>
              </a:rPr>
              <a:t>		loop </a:t>
            </a:r>
            <a:r>
              <a:rPr lang="en-US" sz="2800" dirty="0" smtClean="0">
                <a:ea typeface="ＭＳ Ｐゴシック" pitchFamily="34" charset="-128"/>
              </a:rPr>
              <a:t>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1" y="381000"/>
            <a:ext cx="3227078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799" y="5562600"/>
            <a:ext cx="2887837" cy="291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6705600" cy="1143000"/>
          </a:xfrm>
        </p:spPr>
        <p:txBody>
          <a:bodyPr anchor="t"/>
          <a:lstStyle/>
          <a:p>
            <a:r>
              <a:rPr lang="en-US" sz="4000" dirty="0" smtClean="0"/>
              <a:t>Repeat While the Boolean Expression is True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382000" cy="4144963"/>
          </a:xfrm>
        </p:spPr>
        <p:txBody>
          <a:bodyPr/>
          <a:lstStyle/>
          <a:p>
            <a:r>
              <a:rPr lang="en-US" sz="2800" b="1" dirty="0" smtClean="0"/>
              <a:t>while</a:t>
            </a:r>
            <a:r>
              <a:rPr lang="en-US" sz="2800" dirty="0" smtClean="0"/>
              <a:t> loop will repeat the statements in the body while the Boolean expression is True</a:t>
            </a:r>
          </a:p>
          <a:p>
            <a:r>
              <a:rPr lang="en-US" sz="2800" b="1" dirty="0" smtClean="0"/>
              <a:t>If the Boolean expression never changes </a:t>
            </a:r>
            <a:r>
              <a:rPr lang="en-US" sz="2800" dirty="0" smtClean="0"/>
              <a:t>during the course of the loop, the loop will </a:t>
            </a:r>
            <a:r>
              <a:rPr lang="en-US" sz="2800" b="1" dirty="0" smtClean="0"/>
              <a:t>continue forever</a:t>
            </a:r>
            <a:r>
              <a:rPr lang="en-US" sz="2800" dirty="0" smtClean="0"/>
              <a:t>.</a:t>
            </a:r>
          </a:p>
        </p:txBody>
      </p:sp>
      <p:sp>
        <p:nvSpPr>
          <p:cNvPr id="37892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828800" y="6553200"/>
            <a:ext cx="6629400" cy="3048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The Practice of Computing Using Python, Punch, Enbody, © 2011 Pearson Addison-Wesley. All rights reserved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Sequential statements</a:t>
            </a:r>
          </a:p>
          <a:p>
            <a:r>
              <a:rPr lang="en-US" sz="2800" dirty="0" smtClean="0"/>
              <a:t>Decision statements</a:t>
            </a:r>
          </a:p>
          <a:p>
            <a:r>
              <a:rPr lang="en-US" sz="2800" dirty="0" smtClean="0"/>
              <a:t>Repetition statements (loops)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8129" name="Subtit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8290632" cy="4012210"/>
          </a:xfrm>
          <a:prstGeom prst="rect">
            <a:avLst/>
          </a:prstGeom>
          <a:noFill/>
          <a:ln w="9525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37550" cy="914400"/>
          </a:xfrm>
        </p:spPr>
        <p:txBody>
          <a:bodyPr anchor="t"/>
          <a:lstStyle/>
          <a:p>
            <a:r>
              <a:rPr lang="en-US" dirty="0" smtClean="0">
                <a:ea typeface="ＭＳ Ｐゴシック" pitchFamily="34" charset="-128"/>
              </a:rPr>
              <a:t>General Approach to a </a:t>
            </a:r>
            <a:r>
              <a:rPr lang="en-US" i="1" dirty="0" smtClean="0">
                <a:ea typeface="ＭＳ Ｐゴシック" pitchFamily="34" charset="-128"/>
              </a:rPr>
              <a:t>while </a:t>
            </a:r>
            <a:r>
              <a:rPr lang="en-US" dirty="0" smtClean="0">
                <a:ea typeface="ＭＳ Ｐゴシック" pitchFamily="34" charset="-128"/>
              </a:rPr>
              <a:t>Loop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34" charset="-128"/>
              </a:rPr>
              <a:t>Outside the </a:t>
            </a:r>
            <a:r>
              <a:rPr lang="en-US" sz="2800" dirty="0" smtClean="0">
                <a:ea typeface="ＭＳ Ｐゴシック" pitchFamily="34" charset="-128"/>
              </a:rPr>
              <a:t>loop: </a:t>
            </a:r>
            <a:r>
              <a:rPr lang="en-US" sz="2800" dirty="0" smtClean="0">
                <a:ea typeface="ＭＳ Ｐゴシック" pitchFamily="34" charset="-128"/>
              </a:rPr>
              <a:t>initialize the Boolean expression</a:t>
            </a:r>
          </a:p>
          <a:p>
            <a:r>
              <a:rPr lang="en-US" sz="2800" dirty="0" smtClean="0">
                <a:ea typeface="ＭＳ Ｐゴシック" pitchFamily="34" charset="-128"/>
              </a:rPr>
              <a:t>Inside the </a:t>
            </a:r>
            <a:r>
              <a:rPr lang="en-US" sz="2800" dirty="0" smtClean="0">
                <a:ea typeface="ＭＳ Ｐゴシック" pitchFamily="34" charset="-128"/>
              </a:rPr>
              <a:t>loop: perform </a:t>
            </a:r>
            <a:r>
              <a:rPr lang="en-US" sz="2800" dirty="0" smtClean="0">
                <a:ea typeface="ＭＳ Ｐゴシック" pitchFamily="34" charset="-128"/>
              </a:rPr>
              <a:t>some operations which changes the state of the program, eventually leading the Boolean expression to become False, exiting the loop</a:t>
            </a:r>
          </a:p>
          <a:p>
            <a:r>
              <a:rPr lang="en-US" sz="2800" dirty="0" smtClean="0">
                <a:ea typeface="ＭＳ Ｐゴシック" pitchFamily="34" charset="-128"/>
              </a:rPr>
              <a:t>Need </a:t>
            </a:r>
            <a:r>
              <a:rPr lang="en-US" sz="2800" dirty="0" smtClean="0">
                <a:ea typeface="ＭＳ Ｐゴシック" pitchFamily="34" charset="-128"/>
              </a:rPr>
              <a:t>them both</a:t>
            </a:r>
            <a:r>
              <a:rPr lang="en-US" sz="2800" dirty="0" smtClean="0">
                <a:ea typeface="ＭＳ Ｐゴシック" pitchFamily="34" charset="-128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OpenLab</a:t>
            </a:r>
            <a:r>
              <a:rPr lang="en-US" b="1" dirty="0" smtClean="0"/>
              <a:t> and Blackboard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Check </a:t>
            </a:r>
            <a:r>
              <a:rPr lang="en-US" sz="2800" b="1" dirty="0" err="1" smtClean="0"/>
              <a:t>OpenLab</a:t>
            </a:r>
            <a:r>
              <a:rPr lang="en-US" sz="2800" dirty="0" smtClean="0"/>
              <a:t> for any new </a:t>
            </a:r>
            <a:r>
              <a:rPr lang="en-US" sz="2800" b="1" dirty="0" smtClean="0"/>
              <a:t>lab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Check </a:t>
            </a:r>
            <a:r>
              <a:rPr lang="en-US" sz="2800" b="1" dirty="0" smtClean="0"/>
              <a:t>Blackboard</a:t>
            </a:r>
            <a:r>
              <a:rPr lang="en-US" sz="2800" dirty="0" smtClean="0"/>
              <a:t> for any new </a:t>
            </a:r>
            <a:r>
              <a:rPr lang="en-US" sz="2800" b="1" dirty="0" smtClean="0"/>
              <a:t>quiz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143000"/>
            <a:ext cx="34194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4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0000" y="5791200"/>
            <a:ext cx="41910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Sequential Statements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3581400" cy="4525963"/>
          </a:xfrm>
        </p:spPr>
        <p:txBody>
          <a:bodyPr/>
          <a:lstStyle/>
          <a:p>
            <a:r>
              <a:rPr lang="en-US" sz="2800" dirty="0" smtClean="0"/>
              <a:t>Statements are executed one after the other in descending order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Relational Operators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Less than: &lt;</a:t>
            </a:r>
          </a:p>
          <a:p>
            <a:r>
              <a:rPr lang="en-US" sz="2400" dirty="0" smtClean="0"/>
              <a:t>Greater than: &gt;</a:t>
            </a:r>
          </a:p>
          <a:p>
            <a:r>
              <a:rPr lang="en-US" sz="2400" dirty="0" smtClean="0"/>
              <a:t>Equal to: ==       (Not the same as = )</a:t>
            </a:r>
          </a:p>
          <a:p>
            <a:r>
              <a:rPr lang="en-US" sz="2400" dirty="0" smtClean="0"/>
              <a:t>Not equal to: !=</a:t>
            </a:r>
          </a:p>
          <a:p>
            <a:r>
              <a:rPr lang="en-US" sz="2400" dirty="0" smtClean="0"/>
              <a:t>Less than or equal to: &lt;=</a:t>
            </a:r>
          </a:p>
          <a:p>
            <a:r>
              <a:rPr lang="en-US" sz="2400" dirty="0" smtClean="0"/>
              <a:t>Greater than or equal to: &gt;=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AND – result is True if both conditions are true, False otherwise</a:t>
            </a:r>
          </a:p>
          <a:p>
            <a:pPr lvl="1"/>
            <a:r>
              <a:rPr lang="en-US" sz="2600" dirty="0" smtClean="0"/>
              <a:t>i.e. </a:t>
            </a:r>
            <a:r>
              <a:rPr lang="en-US" sz="2600" i="1" dirty="0" smtClean="0"/>
              <a:t>x &gt; 0 and x &lt; 10</a:t>
            </a:r>
          </a:p>
          <a:p>
            <a:r>
              <a:rPr lang="en-US" sz="2800" dirty="0" smtClean="0"/>
              <a:t>OR – result is True if either condition is true, False otherwise</a:t>
            </a:r>
          </a:p>
          <a:p>
            <a:pPr lvl="1"/>
            <a:r>
              <a:rPr lang="en-US" sz="2600" dirty="0" smtClean="0"/>
              <a:t>i.e. </a:t>
            </a:r>
            <a:r>
              <a:rPr lang="en-US" sz="2600" i="1" dirty="0" smtClean="0"/>
              <a:t>n == ‘a’ or n == ‘b’</a:t>
            </a:r>
          </a:p>
          <a:p>
            <a:r>
              <a:rPr lang="en-US" sz="2800" dirty="0" smtClean="0"/>
              <a:t>NOT – Negates a Boolean expression</a:t>
            </a:r>
          </a:p>
          <a:p>
            <a:pPr lvl="1"/>
            <a:r>
              <a:rPr lang="en-US" sz="2600" dirty="0" smtClean="0"/>
              <a:t>i.e. </a:t>
            </a:r>
            <a:r>
              <a:rPr lang="en-US" sz="2600" i="1" dirty="0" smtClean="0"/>
              <a:t>not (y &lt; 5)</a:t>
            </a:r>
            <a:endParaRPr lang="en-US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Selection Statements (Conditional)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1447800"/>
          </a:xfrm>
        </p:spPr>
        <p:txBody>
          <a:bodyPr/>
          <a:lstStyle/>
          <a:p>
            <a:r>
              <a:rPr lang="en-US" sz="2800" dirty="0" smtClean="0"/>
              <a:t>Selection statements allows a program to make </a:t>
            </a:r>
            <a:r>
              <a:rPr lang="en-US" sz="2800" dirty="0" smtClean="0"/>
              <a:t>choices</a:t>
            </a:r>
          </a:p>
          <a:p>
            <a:r>
              <a:rPr lang="en-US" sz="2800" dirty="0" smtClean="0"/>
              <a:t>Evaluate the Boolean condition (rendering True or False)</a:t>
            </a:r>
          </a:p>
          <a:p>
            <a:r>
              <a:rPr lang="en-US" sz="2800" dirty="0" smtClean="0"/>
              <a:t>If Boolean expression is True, execute all statements in the body</a:t>
            </a:r>
          </a:p>
          <a:p>
            <a:endParaRPr lang="en-US" sz="2800" dirty="0" smtClean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572000"/>
            <a:ext cx="5973763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34975"/>
            <a:ext cx="5373688" cy="577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2088" y="6397625"/>
            <a:ext cx="4106862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Warning About </a:t>
            </a:r>
            <a:r>
              <a:rPr lang="en-US" dirty="0" smtClean="0"/>
              <a:t>Indentation</a:t>
            </a:r>
            <a:endParaRPr 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Elements of the body must all be indented the same number of </a:t>
            </a:r>
            <a:r>
              <a:rPr lang="en-US" sz="2400" dirty="0" smtClean="0"/>
              <a:t>spaces or tabs</a:t>
            </a:r>
            <a:endParaRPr lang="en-US" sz="2400" dirty="0" smtClean="0"/>
          </a:p>
          <a:p>
            <a:r>
              <a:rPr lang="en-US" sz="2400" dirty="0" smtClean="0"/>
              <a:t>Python only recognizes the body when </a:t>
            </a:r>
            <a:r>
              <a:rPr lang="en-US" sz="2400" dirty="0" smtClean="0"/>
              <a:t>the lines of code are </a:t>
            </a:r>
            <a:r>
              <a:rPr lang="en-US" sz="2400" dirty="0" smtClean="0"/>
              <a:t>indented </a:t>
            </a:r>
            <a:r>
              <a:rPr lang="en-US" sz="2400" dirty="0" smtClean="0"/>
              <a:t>at the </a:t>
            </a:r>
            <a:r>
              <a:rPr lang="en-US" sz="2400" dirty="0" smtClean="0"/>
              <a:t>same </a:t>
            </a:r>
            <a:r>
              <a:rPr lang="en-US" sz="2400" dirty="0" smtClean="0"/>
              <a:t>level</a:t>
            </a:r>
            <a:endParaRPr lang="en-US" sz="2400" dirty="0" smtClean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657600"/>
            <a:ext cx="6827838" cy="1219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Python Selection, Round 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if </a:t>
            </a:r>
            <a:r>
              <a:rPr lang="en-US" dirty="0" smtClean="0"/>
              <a:t>Boolean expression</a:t>
            </a:r>
            <a:r>
              <a:rPr lang="en-US" dirty="0" smtClean="0"/>
              <a:t>:	</a:t>
            </a:r>
          </a:p>
          <a:p>
            <a:pPr>
              <a:buFontTx/>
              <a:buNone/>
            </a:pPr>
            <a:r>
              <a:rPr lang="en-US" dirty="0" smtClean="0"/>
              <a:t>		</a:t>
            </a:r>
            <a:r>
              <a:rPr lang="en-US" dirty="0" err="1" smtClean="0"/>
              <a:t>bodyTrue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else:</a:t>
            </a:r>
          </a:p>
          <a:p>
            <a:pPr>
              <a:buFontTx/>
              <a:buNone/>
            </a:pPr>
            <a:r>
              <a:rPr lang="en-US" dirty="0" smtClean="0"/>
              <a:t>		</a:t>
            </a:r>
            <a:r>
              <a:rPr lang="en-US" dirty="0" err="1" smtClean="0"/>
              <a:t>bodyFalse</a:t>
            </a:r>
            <a:endParaRPr lang="en-US" dirty="0" smtClean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114800" y="1219200"/>
            <a:ext cx="502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38138" indent="-338138" algn="l" eaLnBrk="0" hangingPunct="0"/>
            <a:r>
              <a:rPr lang="en-US" sz="2800" dirty="0" smtClean="0"/>
              <a:t>Python evaluates the Boolean expression:</a:t>
            </a:r>
            <a:endParaRPr lang="en-US" sz="2800" dirty="0"/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</a:t>
            </a:r>
            <a:r>
              <a:rPr lang="en-US" sz="2800" dirty="0" smtClean="0"/>
              <a:t>expression is True</a:t>
            </a:r>
            <a:r>
              <a:rPr lang="en-US" sz="2800" dirty="0"/>
              <a:t>, </a:t>
            </a:r>
            <a:r>
              <a:rPr lang="en-US" sz="2800" dirty="0" smtClean="0"/>
              <a:t>runs </a:t>
            </a:r>
            <a:r>
              <a:rPr lang="en-US" sz="2800" dirty="0" err="1" smtClean="0"/>
              <a:t>bodyTrue</a:t>
            </a:r>
            <a:endParaRPr lang="en-US" sz="2800" dirty="0"/>
          </a:p>
          <a:p>
            <a:pPr marL="338138" indent="-338138" algn="l" eaLnBrk="0" hangingPunct="0">
              <a:buFontTx/>
              <a:buChar char="•"/>
            </a:pPr>
            <a:r>
              <a:rPr lang="en-US" sz="2800" dirty="0" smtClean="0"/>
              <a:t>If </a:t>
            </a:r>
            <a:r>
              <a:rPr lang="en-US" sz="2800" dirty="0" smtClean="0"/>
              <a:t>expression is False</a:t>
            </a:r>
            <a:r>
              <a:rPr lang="en-US" sz="2800" dirty="0"/>
              <a:t>, </a:t>
            </a:r>
            <a:r>
              <a:rPr lang="en-US" sz="2800" dirty="0" smtClean="0"/>
              <a:t>runs </a:t>
            </a:r>
            <a:r>
              <a:rPr lang="en-US" sz="2800" dirty="0" err="1" smtClean="0"/>
              <a:t>bodyFalse</a:t>
            </a:r>
            <a:endParaRPr lang="en-US" sz="2800" dirty="0"/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267200"/>
            <a:ext cx="4926013" cy="1619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CET4773-CityTech</Template>
  <TotalTime>2048</TotalTime>
  <Words>673</Words>
  <Application>Microsoft Office PowerPoint</Application>
  <PresentationFormat>On-screen Show (4:3)</PresentationFormat>
  <Paragraphs>109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blank</vt:lpstr>
      <vt:lpstr>Custom Design</vt:lpstr>
      <vt:lpstr>Control Flow (Python)</vt:lpstr>
      <vt:lpstr>Control Flow</vt:lpstr>
      <vt:lpstr>Sequential Statements</vt:lpstr>
      <vt:lpstr>Relational Operators</vt:lpstr>
      <vt:lpstr>Logical Operator</vt:lpstr>
      <vt:lpstr>Selection Statements (Conditional)</vt:lpstr>
      <vt:lpstr>Slide 7</vt:lpstr>
      <vt:lpstr>Warning About Indentation</vt:lpstr>
      <vt:lpstr>Python Selection, Round 2</vt:lpstr>
      <vt:lpstr>Python Selection, Chained Conditionals</vt:lpstr>
      <vt:lpstr>Chained Conditionals Example</vt:lpstr>
      <vt:lpstr>Python Selection, Nested Conditionals</vt:lpstr>
      <vt:lpstr>Nested Conditionals Example</vt:lpstr>
      <vt:lpstr>Repetition: A Quick Overview</vt:lpstr>
      <vt:lpstr>Repetition Statements (Loops)</vt:lpstr>
      <vt:lpstr>While and For Statements</vt:lpstr>
      <vt:lpstr>while Loop</vt:lpstr>
      <vt:lpstr>Slide 18</vt:lpstr>
      <vt:lpstr>Repeat While the Boolean Expression is True</vt:lpstr>
      <vt:lpstr>Example</vt:lpstr>
      <vt:lpstr>General Approach to a while Loop</vt:lpstr>
      <vt:lpstr>OpenLab and Blackboard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</dc:creator>
  <cp:lastModifiedBy>JReyesAlamo</cp:lastModifiedBy>
  <cp:revision>164</cp:revision>
  <dcterms:created xsi:type="dcterms:W3CDTF">2011-10-25T03:06:30Z</dcterms:created>
  <dcterms:modified xsi:type="dcterms:W3CDTF">2013-02-11T19:49:52Z</dcterms:modified>
</cp:coreProperties>
</file>