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73" r:id="rId2"/>
  </p:sldMasterIdLst>
  <p:notesMasterIdLst>
    <p:notesMasterId r:id="rId9"/>
  </p:notesMasterIdLst>
  <p:sldIdLst>
    <p:sldId id="256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7304088" cy="9590088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30250" y="4556125"/>
            <a:ext cx="5840413" cy="431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37025" y="9107488"/>
            <a:ext cx="31623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7DC59B-22DE-47D7-873E-C3446FF33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24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45000"/>
              <a:buFont typeface="Wingdings" panose="05000000000000000000" pitchFamily="2" charset="2"/>
              <a:buNone/>
            </a:pPr>
            <a:fld id="{C3D67A2D-EDD5-4DA4-8C98-5EF78CA2ADCF}" type="slidenum">
              <a:rPr 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254125" y="719138"/>
            <a:ext cx="4795838" cy="35972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30250" y="4556125"/>
            <a:ext cx="5842000" cy="43132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6215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6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98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2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43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9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9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688" y="76200"/>
            <a:ext cx="2066925" cy="5819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150" y="76200"/>
            <a:ext cx="6053138" cy="5819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47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685800" y="5257800"/>
            <a:ext cx="78311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914400"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85800" y="1663700"/>
            <a:ext cx="78311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914400"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8" descr="city_tech_logo_bann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40386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network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764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6"/>
          <p:cNvGrpSpPr>
            <a:grpSpLocks/>
          </p:cNvGrpSpPr>
          <p:nvPr userDrawn="1"/>
        </p:nvGrpSpPr>
        <p:grpSpPr bwMode="auto">
          <a:xfrm>
            <a:off x="6400800" y="4343400"/>
            <a:ext cx="2133600" cy="838200"/>
            <a:chOff x="4032" y="2736"/>
            <a:chExt cx="1344" cy="528"/>
          </a:xfrm>
        </p:grpSpPr>
        <p:pic>
          <p:nvPicPr>
            <p:cNvPr id="9" name="Picture 0" descr="CityTech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 l="6557" t="8000" r="1639" b="3999"/>
            <a:stretch>
              <a:fillRect/>
            </a:stretch>
          </p:blipFill>
          <p:spPr bwMode="auto">
            <a:xfrm>
              <a:off x="4032" y="2736"/>
              <a:ext cx="134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Line 15"/>
            <p:cNvSpPr>
              <a:spLocks noChangeShapeType="1"/>
            </p:cNvSpPr>
            <p:nvPr userDrawn="1"/>
          </p:nvSpPr>
          <p:spPr bwMode="auto">
            <a:xfrm>
              <a:off x="4036" y="3264"/>
              <a:ext cx="1336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defTabSz="914400" eaLnBrk="1" hangingPunct="1"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44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5257800" cy="1470025"/>
          </a:xfrm>
        </p:spPr>
        <p:txBody>
          <a:bodyPr/>
          <a:lstStyle>
            <a:lvl1pPr>
              <a:defRPr smtClean="0">
                <a:latin typeface="Square721 BT" pitchFamily="34" charset="0"/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886200"/>
            <a:ext cx="5257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latin typeface="Square721 B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838133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Connection"/>
          <p:cNvPicPr>
            <a:picLocks noChangeAspect="1" noChangeArrowheads="1"/>
          </p:cNvPicPr>
          <p:nvPr userDrawn="1"/>
        </p:nvPicPr>
        <p:blipFill>
          <a:blip r:embed="rId2" cstate="print"/>
          <a:srcRect t="8000"/>
          <a:stretch>
            <a:fillRect/>
          </a:stretch>
        </p:blipFill>
        <p:spPr bwMode="auto">
          <a:xfrm>
            <a:off x="7086600" y="25400"/>
            <a:ext cx="1676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685800" y="1016000"/>
            <a:ext cx="78311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914400"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3962400" y="6350000"/>
            <a:ext cx="11176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914400" eaLnBrk="1" hangingPunct="1">
              <a:defRPr/>
            </a:pPr>
            <a:fld id="{626D2589-E65D-4FC1-8664-C7FAC1C9D06E}" type="slidenum">
              <a:rPr lang="en-US" sz="1200">
                <a:solidFill>
                  <a:srgbClr val="808080"/>
                </a:solidFill>
                <a:latin typeface="Arial" charset="0"/>
                <a:cs typeface="Arial" charset="0"/>
              </a:rPr>
              <a:pPr algn="ctr" defTabSz="914400" eaLnBrk="1" hangingPunct="1">
                <a:defRPr/>
              </a:pPr>
              <a:t>‹#›</a:t>
            </a:fld>
            <a:endParaRPr lang="en-US" sz="1200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685800" y="6137275"/>
            <a:ext cx="78311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914400"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8" name="Group 16"/>
          <p:cNvGrpSpPr>
            <a:grpSpLocks/>
          </p:cNvGrpSpPr>
          <p:nvPr userDrawn="1"/>
        </p:nvGrpSpPr>
        <p:grpSpPr bwMode="auto">
          <a:xfrm>
            <a:off x="76200" y="6197600"/>
            <a:ext cx="1447800" cy="609600"/>
            <a:chOff x="4032" y="2736"/>
            <a:chExt cx="1344" cy="528"/>
          </a:xfrm>
        </p:grpSpPr>
        <p:pic>
          <p:nvPicPr>
            <p:cNvPr id="9" name="Picture 0" descr="CityTech.JP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6557" t="8000" r="1639" b="3999"/>
            <a:stretch>
              <a:fillRect/>
            </a:stretch>
          </p:blipFill>
          <p:spPr bwMode="auto">
            <a:xfrm>
              <a:off x="4032" y="2736"/>
              <a:ext cx="134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Line 18"/>
            <p:cNvSpPr>
              <a:spLocks noChangeShapeType="1"/>
            </p:cNvSpPr>
            <p:nvPr userDrawn="1"/>
          </p:nvSpPr>
          <p:spPr bwMode="auto">
            <a:xfrm>
              <a:off x="4036" y="3264"/>
              <a:ext cx="133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defTabSz="914400" eaLnBrk="1" hangingPunct="1">
                <a:defRPr/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65150" y="0"/>
            <a:ext cx="7969250" cy="990600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09600" y="1143000"/>
            <a:ext cx="7924800" cy="4953000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19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3962400" y="6350000"/>
            <a:ext cx="11176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914400" eaLnBrk="1" hangingPunct="1">
              <a:defRPr/>
            </a:pPr>
            <a:fld id="{1B8E77F6-499E-467E-8402-589EFAA32BA7}" type="slidenum">
              <a:rPr lang="en-US" sz="1200">
                <a:solidFill>
                  <a:srgbClr val="808080"/>
                </a:solidFill>
                <a:latin typeface="Arial" charset="0"/>
                <a:cs typeface="Arial" charset="0"/>
              </a:rPr>
              <a:pPr algn="ctr" defTabSz="914400" eaLnBrk="1" hangingPunct="1">
                <a:defRPr/>
              </a:pPr>
              <a:t>‹#›</a:t>
            </a:fld>
            <a:endParaRPr lang="en-US" sz="1200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65150" y="0"/>
            <a:ext cx="7969250" cy="990600"/>
          </a:xfrm>
        </p:spPr>
        <p:txBody>
          <a:bodyPr anchor="b"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09600" y="1143000"/>
            <a:ext cx="7924800" cy="4953000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7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477000"/>
            <a:ext cx="6248400" cy="3238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charset="0"/>
                <a:cs typeface="Arial" charset="0"/>
              </a:defRPr>
            </a:lvl1pPr>
          </a:lstStyle>
          <a:p>
            <a:pPr defTabSz="914400" eaLnBrk="1" hangingPunct="1">
              <a:defRPr/>
            </a:pPr>
            <a:r>
              <a:rPr lang="en-US">
                <a:solidFill>
                  <a:srgbClr val="000000"/>
                </a:solidFill>
              </a:rPr>
              <a:t>CET 44773 : Microcomputer Interfacing (Networking)</a:t>
            </a:r>
          </a:p>
        </p:txBody>
      </p:sp>
    </p:spTree>
    <p:extLst>
      <p:ext uri="{BB962C8B-B14F-4D97-AF65-F5344CB8AC3E}">
        <p14:creationId xmlns:p14="http://schemas.microsoft.com/office/powerpoint/2010/main" val="213496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7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298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037013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371600"/>
            <a:ext cx="4038600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4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6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7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3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11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416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"/>
          <p:cNvSpPr>
            <a:spLocks noChangeShapeType="1"/>
          </p:cNvSpPr>
          <p:nvPr/>
        </p:nvSpPr>
        <p:spPr bwMode="auto">
          <a:xfrm>
            <a:off x="685800" y="5257800"/>
            <a:ext cx="7831138" cy="1588"/>
          </a:xfrm>
          <a:prstGeom prst="line">
            <a:avLst/>
          </a:prstGeom>
          <a:noFill/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685800" y="1663700"/>
            <a:ext cx="7831138" cy="1588"/>
          </a:xfrm>
          <a:prstGeom prst="line">
            <a:avLst/>
          </a:prstGeom>
          <a:noFill/>
          <a:ln w="9360" cap="sq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6238"/>
            <a:ext cx="403860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32004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054" name="Group 5"/>
          <p:cNvGrpSpPr>
            <a:grpSpLocks/>
          </p:cNvGrpSpPr>
          <p:nvPr/>
        </p:nvGrpSpPr>
        <p:grpSpPr bwMode="auto">
          <a:xfrm>
            <a:off x="6400800" y="4343400"/>
            <a:ext cx="2132013" cy="836613"/>
            <a:chOff x="4032" y="2736"/>
            <a:chExt cx="1343" cy="527"/>
          </a:xfrm>
        </p:grpSpPr>
        <p:pic>
          <p:nvPicPr>
            <p:cNvPr id="2057" name="Picture 6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51" t="8011" r="1642" b="4005"/>
            <a:stretch>
              <a:fillRect/>
            </a:stretch>
          </p:blipFill>
          <p:spPr bwMode="auto">
            <a:xfrm>
              <a:off x="4032" y="2736"/>
              <a:ext cx="1343" cy="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6551" t="8011" r="1642" b="4005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58" name="Line 7"/>
            <p:cNvSpPr>
              <a:spLocks noChangeShapeType="1"/>
            </p:cNvSpPr>
            <p:nvPr/>
          </p:nvSpPr>
          <p:spPr bwMode="auto">
            <a:xfrm>
              <a:off x="4036" y="3264"/>
              <a:ext cx="1335" cy="0"/>
            </a:xfrm>
            <a:prstGeom prst="line">
              <a:avLst/>
            </a:prstGeom>
            <a:noFill/>
            <a:ln w="38160" cap="sq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5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65150" y="76200"/>
            <a:ext cx="8228013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6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333399"/>
          </a:solidFill>
          <a:latin typeface="Square721 BT" charset="0"/>
          <a:ea typeface="Microsoft YaHei" panose="020B0503020204020204" pitchFamily="34" charset="-12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333399"/>
          </a:solidFill>
          <a:latin typeface="Square721 BT" charset="0"/>
          <a:ea typeface="Microsoft YaHei" panose="020B0503020204020204" pitchFamily="34" charset="-12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333399"/>
          </a:solidFill>
          <a:latin typeface="Square721 BT" charset="0"/>
          <a:ea typeface="Microsoft YaHei" panose="020B0503020204020204" pitchFamily="34" charset="-12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333399"/>
          </a:solidFill>
          <a:latin typeface="Square721 BT" charset="0"/>
          <a:ea typeface="Microsoft YaHei" panose="020B0503020204020204" pitchFamily="34" charset="-12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333399"/>
          </a:solidFill>
          <a:latin typeface="Square721 BT" charset="0"/>
          <a:ea typeface="Microsoft YaHei" panose="020B0503020204020204" pitchFamily="34" charset="-12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333399"/>
          </a:solidFill>
          <a:latin typeface="Square721 BT" charset="0"/>
          <a:ea typeface="Microsoft YaHei" panose="020B0503020204020204" pitchFamily="34" charset="-12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333399"/>
          </a:solidFill>
          <a:latin typeface="Square721 BT" charset="0"/>
          <a:ea typeface="Microsoft YaHei" panose="020B0503020204020204" pitchFamily="34" charset="-12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333399"/>
          </a:solidFill>
          <a:latin typeface="Square721 BT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5150" y="101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97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973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9pPr>
    </p:titleStyle>
    <p:bodyStyle>
      <a:lvl1pPr marL="225425" indent="-225425" algn="l" rtl="0" eaLnBrk="0" fontAlgn="base" hangingPunct="0">
        <a:spcBef>
          <a:spcPts val="600"/>
        </a:spcBef>
        <a:spcAft>
          <a:spcPct val="0"/>
        </a:spcAft>
        <a:buChar char="•"/>
        <a:defRPr sz="2800">
          <a:solidFill>
            <a:schemeClr val="accent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9913" indent="-230188" algn="l" rtl="0" eaLnBrk="0" fontAlgn="base" hangingPunct="0">
        <a:spcBef>
          <a:spcPts val="600"/>
        </a:spcBef>
        <a:spcAft>
          <a:spcPct val="0"/>
        </a:spcAft>
        <a:buClr>
          <a:schemeClr val="bg2"/>
        </a:buClr>
        <a:buFont typeface="Arial" pitchFamily="34" charset="0"/>
        <a:buChar char="–"/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912813" indent="-228600" algn="l" rtl="0" eaLnBrk="0" fontAlgn="base" hangingPunct="0">
        <a:spcBef>
          <a:spcPts val="600"/>
        </a:spcBef>
        <a:spcAft>
          <a:spcPct val="0"/>
        </a:spcAft>
        <a:buClr>
          <a:schemeClr val="bg2"/>
        </a:buClr>
        <a:buFont typeface="Arial" pitchFamily="34" charset="0"/>
        <a:buChar char="+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255713" indent="-228600" algn="l" rtl="0" eaLnBrk="0" fontAlgn="base" hangingPunct="0">
        <a:spcBef>
          <a:spcPts val="6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598613" indent="-228600" algn="l" rtl="0" eaLnBrk="0" fontAlgn="base" hangingPunct="0">
        <a:spcBef>
          <a:spcPts val="6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0558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85800" y="1752600"/>
            <a:ext cx="83058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200" b="1" dirty="0">
                <a:solidFill>
                  <a:srgbClr val="333399"/>
                </a:solidFill>
                <a:latin typeface="Square721 BT" charset="0"/>
              </a:rPr>
              <a:t>EMT1111 </a:t>
            </a:r>
            <a:br>
              <a:rPr lang="en-US" sz="3200" b="1" dirty="0">
                <a:solidFill>
                  <a:srgbClr val="333399"/>
                </a:solidFill>
                <a:latin typeface="Square721 BT" charset="0"/>
              </a:rPr>
            </a:br>
            <a:r>
              <a:rPr lang="en-US" sz="3200" b="1" dirty="0">
                <a:solidFill>
                  <a:srgbClr val="333399"/>
                </a:solidFill>
                <a:latin typeface="Square721 BT" charset="0"/>
              </a:rPr>
              <a:t>Logic and Problem Solving</a:t>
            </a:r>
            <a:r>
              <a:rPr lang="en-US" sz="2800" b="1" dirty="0">
                <a:solidFill>
                  <a:srgbClr val="333399"/>
                </a:solidFill>
                <a:latin typeface="Square721 BT" charset="0"/>
              </a:rPr>
              <a:t> </a:t>
            </a:r>
            <a:br>
              <a:rPr lang="en-US" sz="2800" b="1" dirty="0">
                <a:solidFill>
                  <a:srgbClr val="333399"/>
                </a:solidFill>
                <a:latin typeface="Square721 BT" charset="0"/>
              </a:rPr>
            </a:br>
            <a:endParaRPr lang="en-US" sz="2800" b="1" dirty="0">
              <a:solidFill>
                <a:srgbClr val="333399"/>
              </a:solidFill>
              <a:latin typeface="Square721 BT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85800" y="4038600"/>
            <a:ext cx="64008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050"/>
              </a:spcBef>
              <a:buClrTx/>
              <a:buFontTx/>
              <a:buNone/>
            </a:pPr>
            <a:r>
              <a:rPr lang="en-US" sz="2800" dirty="0">
                <a:solidFill>
                  <a:srgbClr val="0000FF"/>
                </a:solidFill>
                <a:latin typeface="Square721 BT" charset="0"/>
              </a:rPr>
              <a:t>Dr. José M. Reyes Álamo</a:t>
            </a:r>
          </a:p>
          <a:p>
            <a:pPr eaLnBrk="1" hangingPunct="1">
              <a:spcBef>
                <a:spcPts val="1050"/>
              </a:spcBef>
              <a:buClrTx/>
              <a:buFontTx/>
              <a:buNone/>
            </a:pPr>
            <a:r>
              <a:rPr lang="en-US" sz="2800" dirty="0" smtClean="0">
                <a:solidFill>
                  <a:srgbClr val="0000FF"/>
                </a:solidFill>
                <a:latin typeface="Square721 BT" charset="0"/>
              </a:rPr>
              <a:t>Final Exam Topics</a:t>
            </a:r>
            <a:endParaRPr lang="en-US" sz="2800" dirty="0">
              <a:solidFill>
                <a:srgbClr val="0000FF"/>
              </a:solidFill>
              <a:latin typeface="Square721 BT" charset="0"/>
            </a:endParaRPr>
          </a:p>
          <a:p>
            <a:pPr eaLnBrk="1" hangingPunct="1">
              <a:spcBef>
                <a:spcPts val="1050"/>
              </a:spcBef>
              <a:buClrTx/>
              <a:buFontTx/>
              <a:buNone/>
            </a:pPr>
            <a:endParaRPr lang="en-US" sz="2800" dirty="0">
              <a:solidFill>
                <a:srgbClr val="0000FF"/>
              </a:solidFill>
              <a:latin typeface="Square721 B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Square721 BT"/>
              </a:rPr>
              <a:t>Computer Concepts</a:t>
            </a:r>
            <a:endParaRPr lang="en-US" dirty="0" smtClean="0">
              <a:latin typeface="Square721 B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is computation?</a:t>
            </a:r>
          </a:p>
          <a:p>
            <a:r>
              <a:rPr lang="en-US" dirty="0" smtClean="0"/>
              <a:t>What is a computer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a program?</a:t>
            </a:r>
          </a:p>
          <a:p>
            <a:r>
              <a:rPr lang="en-US" dirty="0" smtClean="0"/>
              <a:t>Types of programs</a:t>
            </a:r>
            <a:endParaRPr lang="en-US" dirty="0" smtClean="0"/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Software</a:t>
            </a:r>
          </a:p>
          <a:p>
            <a:r>
              <a:rPr lang="en-US" dirty="0" smtClean="0"/>
              <a:t>Bits and Bytes</a:t>
            </a:r>
          </a:p>
          <a:p>
            <a:r>
              <a:rPr lang="en-US" dirty="0" smtClean="0"/>
              <a:t>Data (storing and transmitting)</a:t>
            </a:r>
          </a:p>
          <a:p>
            <a:r>
              <a:rPr lang="en-US" dirty="0" smtClean="0"/>
              <a:t>Programming </a:t>
            </a:r>
            <a:r>
              <a:rPr lang="en-US" dirty="0" smtClean="0"/>
              <a:t>Languages (interpreted vs. compiled)</a:t>
            </a:r>
            <a:endParaRPr lang="en-US" dirty="0" smtClean="0"/>
          </a:p>
          <a:p>
            <a:r>
              <a:rPr lang="en-US" dirty="0" smtClean="0"/>
              <a:t>Computer Networks</a:t>
            </a:r>
          </a:p>
        </p:txBody>
      </p:sp>
    </p:spTree>
    <p:extLst>
      <p:ext uri="{BB962C8B-B14F-4D97-AF65-F5344CB8AC3E}">
        <p14:creationId xmlns:p14="http://schemas.microsoft.com/office/powerpoint/2010/main" val="1489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Square721 BT"/>
              </a:rPr>
              <a:t>Python</a:t>
            </a:r>
            <a:endParaRPr lang="en-US" dirty="0" smtClean="0">
              <a:latin typeface="Square721 B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Interactive vs. scripting mode</a:t>
            </a:r>
          </a:p>
          <a:p>
            <a:r>
              <a:rPr lang="en-US" dirty="0" smtClean="0"/>
              <a:t>Variables</a:t>
            </a:r>
          </a:p>
          <a:p>
            <a:r>
              <a:rPr lang="en-US" dirty="0" smtClean="0"/>
              <a:t>Input/</a:t>
            </a:r>
            <a:r>
              <a:rPr lang="en-US" dirty="0" smtClean="0"/>
              <a:t>output statements</a:t>
            </a:r>
          </a:p>
          <a:p>
            <a:r>
              <a:rPr lang="en-US" dirty="0" smtClean="0"/>
              <a:t>Operators</a:t>
            </a:r>
          </a:p>
          <a:p>
            <a:r>
              <a:rPr lang="en-US" dirty="0" smtClean="0"/>
              <a:t>Data Types</a:t>
            </a:r>
          </a:p>
          <a:p>
            <a:r>
              <a:rPr lang="en-US" dirty="0" smtClean="0"/>
              <a:t>Relation Operators</a:t>
            </a:r>
          </a:p>
          <a:p>
            <a:r>
              <a:rPr lang="en-US" dirty="0" smtClean="0"/>
              <a:t>Logical Operators</a:t>
            </a:r>
          </a:p>
          <a:p>
            <a:r>
              <a:rPr lang="en-US" dirty="0" smtClean="0"/>
              <a:t>Sequential Statements</a:t>
            </a:r>
          </a:p>
          <a:p>
            <a:r>
              <a:rPr lang="en-US" dirty="0" smtClean="0"/>
              <a:t>Repetition Statements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87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Square721 BT"/>
              </a:rPr>
              <a:t>Python</a:t>
            </a:r>
            <a:endParaRPr lang="en-US" dirty="0" smtClean="0">
              <a:latin typeface="Square721 B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Functions and Procedures</a:t>
            </a:r>
          </a:p>
          <a:p>
            <a:r>
              <a:rPr lang="en-US" dirty="0" smtClean="0"/>
              <a:t>Abstraction and how it is useful</a:t>
            </a:r>
          </a:p>
          <a:p>
            <a:r>
              <a:rPr lang="en-US" dirty="0" smtClean="0"/>
              <a:t>Parameters and Arguments</a:t>
            </a:r>
          </a:p>
          <a:p>
            <a:r>
              <a:rPr lang="en-US" dirty="0" smtClean="0"/>
              <a:t>Strings and its operations</a:t>
            </a:r>
          </a:p>
          <a:p>
            <a:r>
              <a:rPr lang="en-US" dirty="0" smtClean="0"/>
              <a:t>Lists and its operations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48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Square721 BT"/>
              </a:rPr>
              <a:t>AppInventor</a:t>
            </a:r>
            <a:endParaRPr lang="en-US" dirty="0" smtClean="0">
              <a:latin typeface="Square721 B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is </a:t>
            </a:r>
            <a:r>
              <a:rPr lang="en-US" dirty="0" err="1" smtClean="0"/>
              <a:t>AppInventor</a:t>
            </a:r>
            <a:endParaRPr lang="en-US" dirty="0" smtClean="0"/>
          </a:p>
          <a:p>
            <a:pPr eaLnBrk="1" hangingPunct="1"/>
            <a:r>
              <a:rPr lang="en-US" dirty="0" smtClean="0"/>
              <a:t>Event </a:t>
            </a:r>
            <a:r>
              <a:rPr lang="en-US" dirty="0"/>
              <a:t>Driven Programming</a:t>
            </a:r>
          </a:p>
          <a:p>
            <a:pPr eaLnBrk="1" hangingPunct="1"/>
            <a:r>
              <a:rPr lang="en-US" dirty="0"/>
              <a:t>Components and properties</a:t>
            </a:r>
          </a:p>
          <a:p>
            <a:pPr eaLnBrk="1" hangingPunct="1"/>
            <a:r>
              <a:rPr lang="en-US" dirty="0"/>
              <a:t>Events and event handlers</a:t>
            </a:r>
          </a:p>
          <a:p>
            <a:pPr eaLnBrk="1" hangingPunct="1"/>
            <a:r>
              <a:rPr lang="en-US" dirty="0"/>
              <a:t>Variables</a:t>
            </a:r>
          </a:p>
          <a:p>
            <a:pPr eaLnBrk="1" hangingPunct="1"/>
            <a:r>
              <a:rPr lang="en-US" dirty="0"/>
              <a:t>Operators</a:t>
            </a:r>
          </a:p>
          <a:p>
            <a:pPr marL="0" indent="0" eaLnBrk="1" hangingPunct="1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999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Square721 BT"/>
              </a:rPr>
              <a:t>AppInventor</a:t>
            </a:r>
            <a:endParaRPr lang="en-US" dirty="0" smtClean="0">
              <a:latin typeface="Square721 B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Canvas</a:t>
            </a:r>
            <a:endParaRPr lang="en-US" dirty="0"/>
          </a:p>
          <a:p>
            <a:pPr eaLnBrk="1" hangingPunct="1"/>
            <a:r>
              <a:rPr lang="es-PR" dirty="0" err="1"/>
              <a:t>Boolean</a:t>
            </a:r>
            <a:r>
              <a:rPr lang="es-PR" dirty="0"/>
              <a:t> </a:t>
            </a:r>
            <a:r>
              <a:rPr lang="es-PR" dirty="0" err="1"/>
              <a:t>Expressions</a:t>
            </a:r>
            <a:endParaRPr lang="es-PR" dirty="0"/>
          </a:p>
          <a:p>
            <a:pPr eaLnBrk="1" hangingPunct="1"/>
            <a:r>
              <a:rPr lang="es-PR" dirty="0" err="1"/>
              <a:t>If</a:t>
            </a:r>
            <a:r>
              <a:rPr lang="es-PR" dirty="0"/>
              <a:t>, </a:t>
            </a:r>
            <a:r>
              <a:rPr lang="es-PR" dirty="0" err="1"/>
              <a:t>If</a:t>
            </a:r>
            <a:r>
              <a:rPr lang="es-PR" dirty="0"/>
              <a:t>/</a:t>
            </a:r>
            <a:r>
              <a:rPr lang="es-PR" dirty="0" err="1"/>
              <a:t>Else</a:t>
            </a:r>
            <a:r>
              <a:rPr lang="es-PR" dirty="0"/>
              <a:t> </a:t>
            </a:r>
            <a:r>
              <a:rPr lang="es-PR" dirty="0" err="1"/>
              <a:t>Statements</a:t>
            </a:r>
            <a:endParaRPr lang="es-PR" dirty="0"/>
          </a:p>
          <a:p>
            <a:pPr eaLnBrk="1" hangingPunct="1">
              <a:buClr>
                <a:schemeClr val="accent2"/>
              </a:buClr>
            </a:pPr>
            <a:r>
              <a:rPr lang="en-US" dirty="0"/>
              <a:t>Loops</a:t>
            </a:r>
          </a:p>
          <a:p>
            <a:pPr eaLnBrk="1" hangingPunct="1">
              <a:buClr>
                <a:schemeClr val="accent2"/>
              </a:buClr>
            </a:pPr>
            <a:r>
              <a:rPr lang="en-US" dirty="0"/>
              <a:t>Databases</a:t>
            </a:r>
          </a:p>
          <a:p>
            <a:pPr eaLnBrk="1" hangingPunct="1">
              <a:buClr>
                <a:schemeClr val="accent2"/>
              </a:buClr>
            </a:pPr>
            <a:r>
              <a:rPr lang="en-US" dirty="0"/>
              <a:t>Procedures</a:t>
            </a:r>
          </a:p>
          <a:p>
            <a:pPr eaLnBrk="1" hangingPunct="1">
              <a:buClr>
                <a:schemeClr val="accent2"/>
              </a:buClr>
            </a:pPr>
            <a:r>
              <a:rPr lang="en-US" dirty="0" smtClean="0"/>
              <a:t>Lists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11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Square721 BT"/>
        <a:ea typeface="Microsoft YaHei"/>
        <a:cs typeface=""/>
      </a:majorFont>
      <a:minorFont>
        <a:latin typeface="Square721 BT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17945</TotalTime>
  <Words>121</Words>
  <Application>Microsoft Office PowerPoint</Application>
  <PresentationFormat>On-screen Show (4:3)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Microsoft YaHei</vt:lpstr>
      <vt:lpstr>Times New Roman</vt:lpstr>
      <vt:lpstr>Square721 BT</vt:lpstr>
      <vt:lpstr>Wingdings</vt:lpstr>
      <vt:lpstr>Eurostile</vt:lpstr>
      <vt:lpstr>MS PGothic</vt:lpstr>
      <vt:lpstr>Office Theme</vt:lpstr>
      <vt:lpstr>2_blank</vt:lpstr>
      <vt:lpstr>PowerPoint Presentation</vt:lpstr>
      <vt:lpstr>Computer Concepts</vt:lpstr>
      <vt:lpstr>Python</vt:lpstr>
      <vt:lpstr>Python</vt:lpstr>
      <vt:lpstr>AppInventor</vt:lpstr>
      <vt:lpstr>AppInventor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Templete</dc:title>
  <dc:creator>Benito Mendoza</dc:creator>
  <cp:lastModifiedBy>José Reyes Álamo</cp:lastModifiedBy>
  <cp:revision>471</cp:revision>
  <cp:lastPrinted>1601-01-01T00:00:00Z</cp:lastPrinted>
  <dcterms:created xsi:type="dcterms:W3CDTF">2008-08-27T22:57:45Z</dcterms:created>
  <dcterms:modified xsi:type="dcterms:W3CDTF">2013-12-09T16:00:47Z</dcterms:modified>
</cp:coreProperties>
</file>