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</p:sldMasterIdLst>
  <p:notesMasterIdLst>
    <p:notesMasterId r:id="rId30"/>
  </p:notesMasterIdLst>
  <p:sldIdLst>
    <p:sldId id="256" r:id="rId3"/>
    <p:sldId id="329" r:id="rId4"/>
    <p:sldId id="331" r:id="rId5"/>
    <p:sldId id="325" r:id="rId6"/>
    <p:sldId id="332" r:id="rId7"/>
    <p:sldId id="334" r:id="rId8"/>
    <p:sldId id="333" r:id="rId9"/>
    <p:sldId id="335" r:id="rId10"/>
    <p:sldId id="336" r:id="rId11"/>
    <p:sldId id="338" r:id="rId12"/>
    <p:sldId id="340" r:id="rId13"/>
    <p:sldId id="341" r:id="rId14"/>
    <p:sldId id="344" r:id="rId15"/>
    <p:sldId id="349" r:id="rId16"/>
    <p:sldId id="337" r:id="rId17"/>
    <p:sldId id="345" r:id="rId18"/>
    <p:sldId id="346" r:id="rId19"/>
    <p:sldId id="347" r:id="rId20"/>
    <p:sldId id="343" r:id="rId21"/>
    <p:sldId id="356" r:id="rId22"/>
    <p:sldId id="353" r:id="rId23"/>
    <p:sldId id="358" r:id="rId24"/>
    <p:sldId id="361" r:id="rId25"/>
    <p:sldId id="364" r:id="rId26"/>
    <p:sldId id="366" r:id="rId27"/>
    <p:sldId id="369" r:id="rId28"/>
    <p:sldId id="367" r:id="rId29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204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1880F0-4F76-430D-9C36-546A90469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9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3525B1-5B7C-47E3-A52B-65857E3C490A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4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CF9191-4107-4F1A-8A9D-5C0BA2F56832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3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1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8A50DC-6E63-4165-8C59-91872B87F067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10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0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A3EEFF-D9DA-45C2-886B-AF906D098B14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11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5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90600"/>
            <a:fld id="{81745D00-198B-4B8F-89C9-1DAF798F10C4}" type="slidenum">
              <a:rPr lang="en-US" smtClean="0">
                <a:latin typeface="Arial" pitchFamily="34" charset="0"/>
                <a:cs typeface="Arial" pitchFamily="34" charset="0"/>
              </a:rPr>
              <a:pPr defTabSz="990600"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9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5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685800" y="5257800"/>
            <a:ext cx="78311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85800" y="1663700"/>
            <a:ext cx="78311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city_tech_logo_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4038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etwo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400800" y="4343400"/>
            <a:ext cx="2133600" cy="838200"/>
            <a:chOff x="4032" y="2736"/>
            <a:chExt cx="1344" cy="528"/>
          </a:xfrm>
        </p:grpSpPr>
        <p:pic>
          <p:nvPicPr>
            <p:cNvPr id="8" name="Picture 0" descr="CityTech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6557" t="8000" r="1639" b="3999"/>
            <a:stretch>
              <a:fillRect/>
            </a:stretch>
          </p:blipFill>
          <p:spPr bwMode="auto">
            <a:xfrm>
              <a:off x="4032" y="2736"/>
              <a:ext cx="134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9"/>
            <p:cNvSpPr>
              <a:spLocks noChangeShapeType="1"/>
            </p:cNvSpPr>
            <p:nvPr userDrawn="1"/>
          </p:nvSpPr>
          <p:spPr bwMode="auto">
            <a:xfrm>
              <a:off x="4036" y="3264"/>
              <a:ext cx="133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5257800" cy="2000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Title prefered for this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8C01BE-5421-417C-BB96-51C9595DB077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620A20-9DE7-4A9D-8B6D-C16B77B5F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A6A082-A829-441D-B7BF-14878B2809C8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©2011 Pearson Addison-Wesley. All rights reserved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C08D7C-5180-4D8D-AAEC-0F4E60F12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nnection"/>
          <p:cNvPicPr>
            <a:picLocks noChangeAspect="1" noChangeArrowheads="1"/>
          </p:cNvPicPr>
          <p:nvPr userDrawn="1"/>
        </p:nvPicPr>
        <p:blipFill>
          <a:blip r:embed="rId2" cstate="print"/>
          <a:srcRect t="8000"/>
          <a:stretch>
            <a:fillRect/>
          </a:stretch>
        </p:blipFill>
        <p:spPr bwMode="auto">
          <a:xfrm>
            <a:off x="7086600" y="2540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685800" y="1016000"/>
            <a:ext cx="7831138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3962400" y="6350000"/>
            <a:ext cx="1117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F1D8BB7-FFB1-46ED-BE00-61D994686E5D}" type="slidenum">
              <a:rPr lang="en-US" sz="120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685800" y="6137275"/>
            <a:ext cx="7831138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76200" y="6197600"/>
            <a:ext cx="1447800" cy="609600"/>
            <a:chOff x="4032" y="2736"/>
            <a:chExt cx="1344" cy="528"/>
          </a:xfrm>
        </p:grpSpPr>
        <p:pic>
          <p:nvPicPr>
            <p:cNvPr id="9" name="Picture 0" descr="CityTech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6557" t="8000" r="1639" b="3999"/>
            <a:stretch>
              <a:fillRect/>
            </a:stretch>
          </p:blipFill>
          <p:spPr bwMode="auto">
            <a:xfrm>
              <a:off x="4032" y="2736"/>
              <a:ext cx="134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18"/>
            <p:cNvSpPr>
              <a:spLocks noChangeShapeType="1"/>
            </p:cNvSpPr>
            <p:nvPr userDrawn="1"/>
          </p:nvSpPr>
          <p:spPr bwMode="auto">
            <a:xfrm>
              <a:off x="4036" y="3264"/>
              <a:ext cx="13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5150" y="0"/>
            <a:ext cx="7969250" cy="99060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7924800" cy="4953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nnection"/>
          <p:cNvPicPr>
            <a:picLocks noChangeAspect="1" noChangeArrowheads="1"/>
          </p:cNvPicPr>
          <p:nvPr userDrawn="1"/>
        </p:nvPicPr>
        <p:blipFill>
          <a:blip r:embed="rId2" cstate="print"/>
          <a:srcRect t="8000"/>
          <a:stretch>
            <a:fillRect/>
          </a:stretch>
        </p:blipFill>
        <p:spPr bwMode="auto">
          <a:xfrm>
            <a:off x="7086600" y="2540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685800" y="1016000"/>
            <a:ext cx="7831138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3962400" y="6350000"/>
            <a:ext cx="1117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A7DCECA-CC61-47E8-A913-2D5D6432C426}" type="slidenum">
              <a:rPr lang="en-US" sz="120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685800" y="6137275"/>
            <a:ext cx="7831138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76200" y="6197600"/>
            <a:ext cx="1447800" cy="609600"/>
            <a:chOff x="4032" y="2736"/>
            <a:chExt cx="1344" cy="528"/>
          </a:xfrm>
        </p:grpSpPr>
        <p:pic>
          <p:nvPicPr>
            <p:cNvPr id="9" name="Picture 0" descr="CityTech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6557" t="8000" r="1639" b="3999"/>
            <a:stretch>
              <a:fillRect/>
            </a:stretch>
          </p:blipFill>
          <p:spPr bwMode="auto">
            <a:xfrm>
              <a:off x="4032" y="2736"/>
              <a:ext cx="134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18"/>
            <p:cNvSpPr>
              <a:spLocks noChangeShapeType="1"/>
            </p:cNvSpPr>
            <p:nvPr userDrawn="1"/>
          </p:nvSpPr>
          <p:spPr bwMode="auto">
            <a:xfrm>
              <a:off x="4036" y="3264"/>
              <a:ext cx="13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5150" y="0"/>
            <a:ext cx="7969250" cy="99060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7924800" cy="4953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nnection"/>
          <p:cNvPicPr>
            <a:picLocks noChangeAspect="1" noChangeArrowheads="1"/>
          </p:cNvPicPr>
          <p:nvPr userDrawn="1"/>
        </p:nvPicPr>
        <p:blipFill>
          <a:blip r:embed="rId2" cstate="print"/>
          <a:srcRect t="8000"/>
          <a:stretch>
            <a:fillRect/>
          </a:stretch>
        </p:blipFill>
        <p:spPr bwMode="auto">
          <a:xfrm>
            <a:off x="7086600" y="2540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685800" y="1016000"/>
            <a:ext cx="7831138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3962400" y="6350000"/>
            <a:ext cx="1117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0CB4077-92B4-4D2F-ABE4-9258D1F90153}" type="slidenum">
              <a:rPr lang="en-US" sz="120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685800" y="6137275"/>
            <a:ext cx="7831138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76200" y="6197600"/>
            <a:ext cx="1447800" cy="609600"/>
            <a:chOff x="4032" y="2736"/>
            <a:chExt cx="1344" cy="528"/>
          </a:xfrm>
        </p:grpSpPr>
        <p:pic>
          <p:nvPicPr>
            <p:cNvPr id="9" name="Picture 0" descr="CityTech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6557" t="8000" r="1639" b="3999"/>
            <a:stretch>
              <a:fillRect/>
            </a:stretch>
          </p:blipFill>
          <p:spPr bwMode="auto">
            <a:xfrm>
              <a:off x="4032" y="2736"/>
              <a:ext cx="134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18"/>
            <p:cNvSpPr>
              <a:spLocks noChangeShapeType="1"/>
            </p:cNvSpPr>
            <p:nvPr userDrawn="1"/>
          </p:nvSpPr>
          <p:spPr bwMode="auto">
            <a:xfrm>
              <a:off x="4036" y="3264"/>
              <a:ext cx="13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5150" y="0"/>
            <a:ext cx="7969250" cy="99060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7924800" cy="4953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5CDB-3705-4636-80CA-4CF1700F5029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1042-B423-4DAF-ABD9-EB19E848A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36F3-54F4-4F4C-914C-741D21DA8239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272C-9B75-449A-82B4-152A93984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7DF6-479B-48EF-81F9-16BCD443CD80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C007-E378-46F6-84A3-D55E5977A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380E-0096-41A0-940C-E2F7469C432E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19EE-AB02-4226-B783-D45B4A66E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8C6B-67F4-4A34-BC9F-4680F48673C9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DF9A-F841-485A-BE22-5231FAFC6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1A63-11B8-49C8-ACA6-998BEC12E323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EF50-2747-429F-8146-3731DDC02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A0BD-7842-4B8D-B97D-C308A2B14AF3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2AEC-F7DA-42D7-A3E3-D8473FDC0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E319-243A-49A1-9E72-8C53D297D859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8100-1243-4DD9-AF59-9C3A0D9A3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A096-0AF1-4CBD-B4A9-7429356B097E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E777-9CC5-4378-9A26-93A2CE514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6A0D-1393-4BD2-8281-00B60953069A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1E63-0B04-44EB-95FC-776CF8C4C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3898-1EDC-4AB2-AE6C-FB1791CFD6EF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8B30-7820-4C3A-8112-183C96092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044147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48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Practice of Computing Using Python, Punch, Enbody, © 2011 Pearson Addison-Wesley. All rights reserved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nection"/>
          <p:cNvPicPr>
            <a:picLocks noChangeAspect="1" noChangeArrowheads="1"/>
          </p:cNvPicPr>
          <p:nvPr/>
        </p:nvPicPr>
        <p:blipFill>
          <a:blip r:embed="rId22" cstate="print"/>
          <a:srcRect t="8000"/>
          <a:stretch>
            <a:fillRect/>
          </a:stretch>
        </p:blipFill>
        <p:spPr bwMode="auto">
          <a:xfrm>
            <a:off x="7086600" y="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33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85800" y="990600"/>
            <a:ext cx="78311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305800" y="6477000"/>
            <a:ext cx="5842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CF136845-34B1-4725-8297-E69DA7CC2B29}" type="slidenum">
              <a:rPr lang="en-US" sz="120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6111875"/>
            <a:ext cx="78311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76200" y="6172200"/>
            <a:ext cx="1447800" cy="609600"/>
            <a:chOff x="4032" y="2736"/>
            <a:chExt cx="1344" cy="528"/>
          </a:xfrm>
        </p:grpSpPr>
        <p:pic>
          <p:nvPicPr>
            <p:cNvPr id="1034" name="Picture 0" descr="CityTech.JPG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 l="6557" t="8000" r="1639" b="3999"/>
            <a:stretch>
              <a:fillRect/>
            </a:stretch>
          </p:blipFill>
          <p:spPr bwMode="auto">
            <a:xfrm>
              <a:off x="4032" y="2736"/>
              <a:ext cx="134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10"/>
            <p:cNvSpPr>
              <a:spLocks noChangeShapeType="1"/>
            </p:cNvSpPr>
            <p:nvPr userDrawn="1"/>
          </p:nvSpPr>
          <p:spPr bwMode="auto">
            <a:xfrm>
              <a:off x="4036" y="3264"/>
              <a:ext cx="13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477000"/>
            <a:ext cx="62484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13" r:id="rId2"/>
    <p:sldLayoutId id="2147484014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  <p:sldLayoutId id="2147484043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8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569913" indent="-230188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+"/>
        <a:defRPr sz="1600">
          <a:solidFill>
            <a:schemeClr val="tx1"/>
          </a:solidFill>
          <a:latin typeface="+mn-lt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5pPr>
      <a:lvl6pPr marL="205581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6pPr>
      <a:lvl7pPr marL="251301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7pPr>
      <a:lvl8pPr marL="297021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8pPr>
      <a:lvl9pPr marL="342741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73E7E7-32AF-4D38-9D30-A1C1C015779B}" type="datetimeFigureOut">
              <a:rPr lang="en-US"/>
              <a:pPr>
                <a:defRPr/>
              </a:pPr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DDC1FE-F3D2-4886-A32A-9B8FB650D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9297C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97C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97C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97C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97C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297C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297C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297C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297C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9297C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ython.org/library/function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ypi.python.org/pypi" TargetMode="External"/><Relationship Id="rId2" Type="http://schemas.openxmlformats.org/officeDocument/2006/relationships/hyperlink" Target="http://docs.python.org/3.3/library/functio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Functions, Procedures, and Abstraction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Dr. José M. Reyes Álamo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Mathematical notation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77200" cy="4343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34" charset="-128"/>
              </a:rPr>
              <a:t>Consider a function that converts temperatures from Celsius to temperatures in Fahrenheit: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Formula</a:t>
            </a:r>
            <a:r>
              <a:rPr lang="en-US" sz="2400" dirty="0" smtClean="0"/>
              <a:t>:   </a:t>
            </a:r>
            <a:r>
              <a:rPr lang="en-US" sz="2400" i="1" dirty="0" smtClean="0"/>
              <a:t>F</a:t>
            </a:r>
            <a:r>
              <a:rPr lang="en-US" sz="2400" dirty="0" smtClean="0"/>
              <a:t> = 1.8*</a:t>
            </a:r>
            <a:r>
              <a:rPr lang="en-US" sz="2400" i="1" dirty="0" smtClean="0"/>
              <a:t>C</a:t>
            </a:r>
            <a:r>
              <a:rPr lang="en-US" sz="2400" dirty="0" smtClean="0"/>
              <a:t> + 32.0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Functional notation</a:t>
            </a:r>
            <a:r>
              <a:rPr lang="en-US" sz="2400" dirty="0" smtClean="0"/>
              <a:t>: F = celsisus2Fahrenheit(C)  where </a:t>
            </a:r>
          </a:p>
          <a:p>
            <a:pPr marL="339725" lvl="1" indent="0">
              <a:buFont typeface="Arial" charset="0"/>
              <a:buNone/>
              <a:defRPr/>
            </a:pPr>
            <a:r>
              <a:rPr lang="en-US" sz="2400" dirty="0" smtClean="0"/>
              <a:t>	celsius2Fahrenheit(C) will compute  1.8*C + 32.0 	and return the result.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04800"/>
            <a:ext cx="8229600" cy="9144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Function definition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077200" cy="16002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Math: </a:t>
            </a:r>
          </a:p>
          <a:p>
            <a:endParaRPr lang="en-US" sz="3200" dirty="0" smtClean="0">
              <a:ea typeface="ＭＳ Ｐゴシック" pitchFamily="34" charset="-128"/>
            </a:endParaRPr>
          </a:p>
          <a:p>
            <a:r>
              <a:rPr lang="en-US" sz="3200" dirty="0" smtClean="0">
                <a:ea typeface="ＭＳ Ｐゴシック" pitchFamily="34" charset="-128"/>
              </a:rPr>
              <a:t>Python</a:t>
            </a:r>
            <a:r>
              <a:rPr lang="en-US" sz="3200" dirty="0" smtClean="0">
                <a:ea typeface="ＭＳ Ｐゴシック" pitchFamily="34" charset="-128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8325" y="478155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algn="l" eaLnBrk="0" hangingPunct="0">
              <a:spcBef>
                <a:spcPct val="80000"/>
              </a:spcBef>
              <a:buFontTx/>
              <a:buChar char="•"/>
            </a:pPr>
            <a:r>
              <a:rPr lang="en-US" sz="3200" b="1" dirty="0">
                <a:solidFill>
                  <a:srgbClr val="00B0F0"/>
                </a:solidFill>
                <a:ea typeface="ＭＳ Ｐゴシック" pitchFamily="34" charset="-128"/>
              </a:rPr>
              <a:t>Terminology</a:t>
            </a:r>
            <a:r>
              <a:rPr lang="en-US" sz="3200" dirty="0">
                <a:solidFill>
                  <a:srgbClr val="00B0F0"/>
                </a:solidFill>
                <a:ea typeface="ＭＳ Ｐゴシック" pitchFamily="34" charset="-128"/>
              </a:rPr>
              <a:t>: parameter “C”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7881938" cy="109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66800" y="1967880"/>
                <a:ext cx="63246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1.8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+32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67880"/>
                <a:ext cx="6324600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  <p:bldP spid="4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2011 Pearson Addison-Wesley.  All rights reserved.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48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791200"/>
            <a:ext cx="2590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20" y="1208087"/>
            <a:ext cx="8493125" cy="197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20" y="4022725"/>
            <a:ext cx="8377237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Definition and calling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b="63037"/>
          <a:stretch>
            <a:fillRect/>
          </a:stretch>
        </p:blipFill>
        <p:spPr bwMode="auto">
          <a:xfrm>
            <a:off x="417513" y="5181600"/>
            <a:ext cx="4516437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Triple quoted string in function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sz="2800" dirty="0" smtClean="0"/>
              <a:t>A triple quoted string just after the definition is called a </a:t>
            </a:r>
            <a:r>
              <a:rPr lang="en-US" sz="2800" b="1" dirty="0" err="1" smtClean="0"/>
              <a:t>docstring</a:t>
            </a:r>
            <a:endParaRPr lang="en-US" sz="2800" b="1" dirty="0" smtClean="0"/>
          </a:p>
          <a:p>
            <a:r>
              <a:rPr lang="en-US" sz="2800" b="1" dirty="0" err="1" smtClean="0"/>
              <a:t>docstring</a:t>
            </a:r>
            <a:r>
              <a:rPr lang="en-US" sz="2800" dirty="0" smtClean="0"/>
              <a:t> is used for documentation of the function’s purpose. It is used to indicate to the user what the function does.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Square721 BT"/>
              </a:rPr>
              <a:t>Abstraction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371600"/>
            <a:ext cx="17145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95400"/>
            <a:ext cx="1905000" cy="229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10000"/>
            <a:ext cx="160178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4" name="Picture 6" descr="http://www.featurepics.com/FI/Thumb300/20090301/Abstract-Tree-Green-Leaves-1095603.jpg"/>
          <p:cNvPicPr>
            <a:picLocks noChangeAspect="1" noChangeArrowheads="1"/>
          </p:cNvPicPr>
          <p:nvPr/>
        </p:nvPicPr>
        <p:blipFill>
          <a:blip r:embed="rId6" cstate="print"/>
          <a:srcRect b="7901"/>
          <a:stretch>
            <a:fillRect/>
          </a:stretch>
        </p:blipFill>
        <p:spPr bwMode="auto">
          <a:xfrm>
            <a:off x="3962400" y="1447800"/>
            <a:ext cx="22098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http://www.etreeremoval.com/wp-content/uploads/2011/08/Bright_green_tree_-_Waikato.jpg"/>
          <p:cNvPicPr>
            <a:picLocks noChangeAspect="1" noChangeArrowheads="1"/>
          </p:cNvPicPr>
          <p:nvPr/>
        </p:nvPicPr>
        <p:blipFill>
          <a:blip r:embed="rId7" cstate="print"/>
          <a:srcRect l="11465" t="7643" r="10191" b="18471"/>
          <a:stretch>
            <a:fillRect/>
          </a:stretch>
        </p:blipFill>
        <p:spPr bwMode="auto">
          <a:xfrm>
            <a:off x="6343650" y="1447800"/>
            <a:ext cx="2800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http://www.siskiyous.edu/beartrail/pondrosa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3810000"/>
            <a:ext cx="15462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4713" y="3810000"/>
            <a:ext cx="2249487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20" name="Picture 12" descr="http://www.globalvoicesonline.org/wp-content/uploads/2008/04/forres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25" y="4122738"/>
            <a:ext cx="24288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Square721 BT"/>
              </a:rPr>
              <a:t>Abstraction</a:t>
            </a:r>
            <a:endParaRPr lang="en-US" dirty="0" smtClean="0">
              <a:latin typeface="Square721 BT"/>
            </a:endParaRPr>
          </a:p>
        </p:txBody>
      </p:sp>
      <p:sp>
        <p:nvSpPr>
          <p:cNvPr id="430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1447800"/>
            <a:ext cx="7467600" cy="19050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800" dirty="0" smtClean="0">
                <a:latin typeface="Square721 BT"/>
              </a:rPr>
              <a:t>The ability of dealing with ideas rather than events.</a:t>
            </a:r>
          </a:p>
          <a:p>
            <a:pPr marL="457200" indent="-457200">
              <a:buFontTx/>
              <a:buAutoNum type="arabicPeriod"/>
            </a:pPr>
            <a:r>
              <a:rPr lang="en-US" sz="2800" dirty="0" smtClean="0">
                <a:latin typeface="Square721 BT"/>
              </a:rPr>
              <a:t>Something that exists only as an idea.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9800" y="3505200"/>
            <a:ext cx="3886200" cy="2362200"/>
            <a:chOff x="1392" y="2208"/>
            <a:chExt cx="2448" cy="1488"/>
          </a:xfrm>
        </p:grpSpPr>
        <p:pic>
          <p:nvPicPr>
            <p:cNvPr id="430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2256"/>
              <a:ext cx="1080" cy="1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0" y="2208"/>
              <a:ext cx="1200" cy="1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2256"/>
              <a:ext cx="1080" cy="1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0" y="2208"/>
              <a:ext cx="1200" cy="1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Square721 BT"/>
              </a:rPr>
              <a:t>Abstraction in computing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66800"/>
            <a:ext cx="8001000" cy="2971800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Square721 BT"/>
              </a:rPr>
              <a:t>A programmer would use abstraction to define general purpose functions.</a:t>
            </a:r>
          </a:p>
          <a:p>
            <a:pPr marL="457200" indent="-457200"/>
            <a:r>
              <a:rPr lang="en-US" sz="2800" dirty="0" smtClean="0">
                <a:latin typeface="Square721 BT"/>
              </a:rPr>
              <a:t>Abstraction is one of the most important techniques in software engineering as it is used to reduce complexity.</a:t>
            </a:r>
          </a:p>
          <a:p>
            <a:pPr marL="457200" indent="-457200"/>
            <a:endParaRPr lang="en-US" sz="2800" dirty="0" smtClean="0">
              <a:latin typeface="Square721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Reusability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 smtClean="0"/>
              <a:t>Functions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Built-in functions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User defined functions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Abstraction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Reusability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Parameters and arguments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Returning values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Variables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have functions?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 smtClean="0"/>
              <a:t>Support </a:t>
            </a:r>
            <a:r>
              <a:rPr lang="en-US" sz="3200" b="1" dirty="0" smtClean="0"/>
              <a:t>divide-and-conquer</a:t>
            </a:r>
            <a:r>
              <a:rPr lang="en-US" sz="3200" dirty="0" smtClean="0"/>
              <a:t> strategy</a:t>
            </a:r>
          </a:p>
          <a:p>
            <a:pPr>
              <a:spcBef>
                <a:spcPts val="600"/>
              </a:spcBef>
            </a:pPr>
            <a:r>
              <a:rPr lang="en-US" sz="3200" b="1" dirty="0" smtClean="0"/>
              <a:t>Abstraction</a:t>
            </a:r>
            <a:r>
              <a:rPr lang="en-US" sz="3200" dirty="0" smtClean="0"/>
              <a:t> of operations</a:t>
            </a:r>
          </a:p>
          <a:p>
            <a:pPr>
              <a:spcBef>
                <a:spcPts val="600"/>
              </a:spcBef>
            </a:pPr>
            <a:r>
              <a:rPr lang="en-US" sz="3200" b="1" dirty="0" smtClean="0"/>
              <a:t>Reuse</a:t>
            </a:r>
            <a:r>
              <a:rPr lang="en-US" sz="3200" dirty="0" smtClean="0"/>
              <a:t>: once written, use again</a:t>
            </a:r>
          </a:p>
          <a:p>
            <a:pPr>
              <a:spcBef>
                <a:spcPts val="600"/>
              </a:spcBef>
            </a:pPr>
            <a:r>
              <a:rPr lang="en-US" sz="3200" b="1" dirty="0" smtClean="0"/>
              <a:t>Sharing</a:t>
            </a:r>
            <a:r>
              <a:rPr lang="en-US" sz="3200" dirty="0" smtClean="0"/>
              <a:t>: others can use it</a:t>
            </a:r>
          </a:p>
          <a:p>
            <a:pPr>
              <a:spcBef>
                <a:spcPts val="600"/>
              </a:spcBef>
            </a:pPr>
            <a:r>
              <a:rPr lang="en-US" sz="3200" b="1" dirty="0" smtClean="0"/>
              <a:t>Security</a:t>
            </a:r>
            <a:r>
              <a:rPr lang="en-US" sz="3200" dirty="0" smtClean="0"/>
              <a:t>: if well tested, more secure for reuse</a:t>
            </a:r>
          </a:p>
          <a:p>
            <a:pPr>
              <a:spcBef>
                <a:spcPts val="600"/>
              </a:spcBef>
            </a:pPr>
            <a:r>
              <a:rPr lang="en-US" sz="3200" b="1" dirty="0" smtClean="0"/>
              <a:t>Simplify code</a:t>
            </a:r>
            <a:r>
              <a:rPr lang="en-US" sz="3200" dirty="0" smtClean="0"/>
              <a:t>: more readable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to write a function</a:t>
            </a:r>
          </a:p>
        </p:txBody>
      </p:sp>
      <p:sp>
        <p:nvSpPr>
          <p:cNvPr id="48131" name="Content Placeholder 3"/>
          <p:cNvSpPr>
            <a:spLocks noGrp="1"/>
          </p:cNvSpPr>
          <p:nvPr>
            <p:ph idx="1"/>
          </p:nvPr>
        </p:nvSpPr>
        <p:spPr>
          <a:xfrm>
            <a:off x="436179" y="1219200"/>
            <a:ext cx="8229600" cy="4525963"/>
          </a:xfrm>
        </p:spPr>
        <p:txBody>
          <a:bodyPr/>
          <a:lstStyle/>
          <a:p>
            <a:r>
              <a:rPr lang="en-US" sz="2400" u="sng" dirty="0" smtClean="0"/>
              <a:t>Does one thing</a:t>
            </a:r>
            <a:r>
              <a:rPr lang="en-US" sz="2400" dirty="0" smtClean="0"/>
              <a:t>. If it does too many things, it should be refactored into multiple functions.</a:t>
            </a:r>
          </a:p>
          <a:p>
            <a:r>
              <a:rPr lang="en-US" sz="2400" u="sng" dirty="0" smtClean="0"/>
              <a:t>Readable</a:t>
            </a:r>
            <a:r>
              <a:rPr lang="en-US" sz="2400" dirty="0" smtClean="0"/>
              <a:t>. You should be able to read it as well as others.</a:t>
            </a:r>
          </a:p>
          <a:p>
            <a:r>
              <a:rPr lang="en-US" sz="2400" u="sng" dirty="0" smtClean="0"/>
              <a:t>Reusable</a:t>
            </a:r>
            <a:r>
              <a:rPr lang="en-US" sz="2400" dirty="0" smtClean="0"/>
              <a:t>. If it performs its task well, you can reuse.</a:t>
            </a:r>
          </a:p>
          <a:p>
            <a:r>
              <a:rPr lang="en-US" sz="2400" u="sng" dirty="0"/>
              <a:t>Complete</a:t>
            </a:r>
            <a:r>
              <a:rPr lang="en-US" sz="2400" dirty="0"/>
              <a:t>. A function should check for all the cases where it might be invoked. Check for potential errors.</a:t>
            </a:r>
          </a:p>
          <a:p>
            <a:r>
              <a:rPr lang="en-US" sz="2400" u="sng" dirty="0"/>
              <a:t>Not too long</a:t>
            </a:r>
            <a:r>
              <a:rPr lang="en-US" sz="2400" dirty="0"/>
              <a:t>. As it does one thing, code is usually succinct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Parameters and argument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382000" cy="21336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parameter</a:t>
            </a:r>
            <a:r>
              <a:rPr lang="en-US" sz="2400" dirty="0" smtClean="0"/>
              <a:t> is the variable which is part of the function's definition.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/>
              <a:t>argument</a:t>
            </a:r>
            <a:r>
              <a:rPr lang="en-US" sz="2400" dirty="0" smtClean="0"/>
              <a:t> is an expression, value, or literal used when calling the method.</a:t>
            </a:r>
          </a:p>
          <a:p>
            <a:r>
              <a:rPr lang="en-US" sz="2400" dirty="0" smtClean="0"/>
              <a:t>When calling a function, the arguments must match the parameters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7297738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105400"/>
            <a:ext cx="4583112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2011 Pearson Addison-Wesley.  All rights reserved.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919163"/>
            <a:ext cx="86756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73575"/>
            <a:ext cx="4114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Callout 1 (Border and Accent Bar) 1"/>
          <p:cNvSpPr>
            <a:spLocks/>
          </p:cNvSpPr>
          <p:nvPr/>
        </p:nvSpPr>
        <p:spPr bwMode="auto">
          <a:xfrm>
            <a:off x="5988050" y="4487863"/>
            <a:ext cx="2667000" cy="366712"/>
          </a:xfrm>
          <a:prstGeom prst="accentBorderCallout1">
            <a:avLst>
              <a:gd name="adj1" fmla="val 18750"/>
              <a:gd name="adj2" fmla="val -8333"/>
              <a:gd name="adj3" fmla="val -363815"/>
              <a:gd name="adj4" fmla="val 14009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/>
              <a:t>val=25* 1.8 + 32 = 77.0</a:t>
            </a:r>
          </a:p>
        </p:txBody>
      </p:sp>
      <p:sp>
        <p:nvSpPr>
          <p:cNvPr id="6" name="Line Callout 1 (Border and Accent Bar) 5"/>
          <p:cNvSpPr>
            <a:spLocks/>
          </p:cNvSpPr>
          <p:nvPr/>
        </p:nvSpPr>
        <p:spPr bwMode="auto">
          <a:xfrm>
            <a:off x="6096000" y="552450"/>
            <a:ext cx="2667000" cy="366713"/>
          </a:xfrm>
          <a:prstGeom prst="accentBorderCallout1">
            <a:avLst>
              <a:gd name="adj1" fmla="val 18750"/>
              <a:gd name="adj2" fmla="val -8333"/>
              <a:gd name="adj3" fmla="val 471671"/>
              <a:gd name="adj4" fmla="val 46491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/>
              <a:t>celsius=25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Return Statement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3657600"/>
          </a:xfrm>
        </p:spPr>
        <p:txBody>
          <a:bodyPr/>
          <a:lstStyle/>
          <a:p>
            <a:r>
              <a:rPr lang="en-US" sz="3200" dirty="0" smtClean="0"/>
              <a:t>The return statement indicates the value that is returned by the function.</a:t>
            </a:r>
          </a:p>
          <a:p>
            <a:r>
              <a:rPr lang="en-US" sz="3200" dirty="0" smtClean="0"/>
              <a:t>The return statement is optional. If there is no return statement, the function is often called a </a:t>
            </a:r>
            <a:r>
              <a:rPr lang="en-US" sz="3200" b="1" dirty="0" smtClean="0"/>
              <a:t>procedure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Procedures are often used to perform duties such as printing output or storing a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37550" cy="762000"/>
          </a:xfrm>
        </p:spPr>
        <p:txBody>
          <a:bodyPr anchor="t"/>
          <a:lstStyle/>
          <a:p>
            <a:r>
              <a:rPr lang="en-US" sz="4000" dirty="0" smtClean="0"/>
              <a:t>Multiple returns in a function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function can have multiple return statements, but </a:t>
            </a:r>
            <a:r>
              <a:rPr lang="en-US" sz="3600" i="1" dirty="0" smtClean="0"/>
              <a:t>only one </a:t>
            </a:r>
            <a:r>
              <a:rPr lang="en-US" sz="3600" dirty="0" smtClean="0"/>
              <a:t>will execute.</a:t>
            </a:r>
          </a:p>
          <a:p>
            <a:pPr lvl="1"/>
            <a:r>
              <a:rPr lang="en-US" sz="3400" dirty="0" smtClean="0"/>
              <a:t>The first return statement found executes and ends the function.</a:t>
            </a:r>
          </a:p>
          <a:p>
            <a:r>
              <a:rPr lang="en-US" sz="3600" dirty="0" smtClean="0"/>
              <a:t>Multiple return statements can make your code confusing, therefore should be used carefully.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Multiple return statements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17700"/>
            <a:ext cx="6421438" cy="2433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Local variables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1600200"/>
          </a:xfrm>
        </p:spPr>
        <p:txBody>
          <a:bodyPr/>
          <a:lstStyle/>
          <a:p>
            <a:r>
              <a:rPr lang="en-US" sz="2800" dirty="0" smtClean="0"/>
              <a:t>When you create a variable inside a function, it is </a:t>
            </a:r>
            <a:r>
              <a:rPr lang="en-US" sz="2800" b="1" dirty="0" smtClean="0"/>
              <a:t>local</a:t>
            </a:r>
            <a:r>
              <a:rPr lang="en-US" sz="2800" dirty="0" smtClean="0"/>
              <a:t> (i.e. it only exists inside the function). For example: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322648"/>
            <a:ext cx="6019800" cy="1303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3725558"/>
            <a:ext cx="8382000" cy="176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9913" indent="-2301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+"/>
              <a:defRPr sz="1600">
                <a:solidFill>
                  <a:schemeClr val="tx1"/>
                </a:solidFill>
                <a:latin typeface="+mn-lt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558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130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702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274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When </a:t>
            </a:r>
            <a:r>
              <a:rPr lang="en-US" sz="2800" kern="0" dirty="0" err="1" smtClean="0">
                <a:latin typeface="Courier New" pitchFamily="49" charset="0"/>
                <a:cs typeface="Courier New" pitchFamily="49" charset="0"/>
              </a:rPr>
              <a:t>cat_twice</a:t>
            </a:r>
            <a:r>
              <a:rPr lang="en-US" sz="2800" kern="0" dirty="0" smtClean="0"/>
              <a:t> terminates, the variables </a:t>
            </a:r>
            <a:r>
              <a:rPr lang="en-US" sz="2800" i="1" kern="0" dirty="0" smtClean="0"/>
              <a:t>cat, part1, </a:t>
            </a:r>
            <a:r>
              <a:rPr lang="en-US" sz="2800" kern="0" dirty="0" smtClean="0"/>
              <a:t>and</a:t>
            </a:r>
            <a:r>
              <a:rPr lang="en-US" sz="2800" i="1" kern="0" dirty="0" smtClean="0"/>
              <a:t> part2</a:t>
            </a:r>
            <a:r>
              <a:rPr lang="en-US" sz="2800" kern="0" dirty="0" smtClean="0"/>
              <a:t> are destroyed. These cannot be used outside of the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Functions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From mathematics, a functions perform some operation and returns a result.</a:t>
            </a:r>
          </a:p>
          <a:p>
            <a:r>
              <a:rPr lang="en-US" sz="3200" dirty="0" smtClean="0">
                <a:ea typeface="ＭＳ Ｐゴシック" pitchFamily="34" charset="-128"/>
              </a:rPr>
              <a:t>Functions hide the details of an operation, to make it easy to use by others</a:t>
            </a:r>
          </a:p>
          <a:p>
            <a:pPr lvl="1"/>
            <a:r>
              <a:rPr lang="en-US" sz="3000" dirty="0" smtClean="0">
                <a:ea typeface="ＭＳ Ｐゴシック" pitchFamily="34" charset="-128"/>
              </a:rPr>
              <a:t>e.g. </a:t>
            </a:r>
            <a:r>
              <a:rPr lang="en-US" sz="3000" dirty="0" err="1" smtClean="0">
                <a:ea typeface="ＭＳ Ｐゴシック" pitchFamily="34" charset="-128"/>
              </a:rPr>
              <a:t>sqrt</a:t>
            </a:r>
            <a:r>
              <a:rPr lang="en-US" sz="3000" dirty="0" smtClean="0">
                <a:ea typeface="ＭＳ Ｐゴシック" pitchFamily="34" charset="-128"/>
              </a:rPr>
              <a:t>() for computing the square root.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37550" cy="838200"/>
          </a:xfrm>
        </p:spPr>
        <p:txBody>
          <a:bodyPr anchor="b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Function</a:t>
            </a:r>
          </a:p>
        </p:txBody>
      </p:sp>
      <p:sp>
        <p:nvSpPr>
          <p:cNvPr id="2765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the context of programming, a </a:t>
            </a:r>
            <a:r>
              <a:rPr lang="en-US" sz="2800" b="1" dirty="0" smtClean="0"/>
              <a:t>function</a:t>
            </a:r>
            <a:r>
              <a:rPr lang="en-US" sz="2800" dirty="0" smtClean="0"/>
              <a:t> is a </a:t>
            </a:r>
            <a:r>
              <a:rPr lang="en-US" sz="2800" dirty="0" smtClean="0">
                <a:solidFill>
                  <a:schemeClr val="accent2"/>
                </a:solidFill>
              </a:rPr>
              <a:t>named sequence of statements</a:t>
            </a:r>
            <a:r>
              <a:rPr lang="en-US" sz="2800" dirty="0" smtClean="0"/>
              <a:t> that performs a computation. </a:t>
            </a:r>
          </a:p>
          <a:p>
            <a:r>
              <a:rPr lang="en-US" sz="2800" dirty="0" smtClean="0"/>
              <a:t>When you define a function you specify the </a:t>
            </a:r>
            <a:r>
              <a:rPr lang="en-US" sz="2800" dirty="0" smtClean="0">
                <a:solidFill>
                  <a:schemeClr val="accent2"/>
                </a:solidFill>
              </a:rPr>
              <a:t>name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and the sequence of statements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Functions are invoked by their name.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Python provides built-in functions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83476" y="1114425"/>
            <a:ext cx="8382000" cy="838200"/>
          </a:xfrm>
        </p:spPr>
        <p:txBody>
          <a:bodyPr/>
          <a:lstStyle/>
          <a:p>
            <a:r>
              <a:rPr lang="en-US" b="1" smtClean="0"/>
              <a:t>Type conversion functions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476" y="1600200"/>
            <a:ext cx="634365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464" y="2790825"/>
            <a:ext cx="245745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464" y="3905250"/>
            <a:ext cx="2752725" cy="103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338" y="5083394"/>
            <a:ext cx="2362200" cy="108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big list of built-in functions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9063"/>
            <a:ext cx="8455025" cy="6053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895600" y="6318250"/>
            <a:ext cx="5065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http://docs.python.org/library/functions.html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in the </a:t>
            </a:r>
            <a:r>
              <a:rPr lang="en-US" dirty="0" smtClean="0"/>
              <a:t>Math </a:t>
            </a:r>
            <a:r>
              <a:rPr lang="en-US" dirty="0" smtClean="0"/>
              <a:t>module</a:t>
            </a:r>
            <a:endParaRPr 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838200"/>
          </a:xfrm>
        </p:spPr>
        <p:txBody>
          <a:bodyPr/>
          <a:lstStyle/>
          <a:p>
            <a:r>
              <a:rPr lang="en-US" b="1" smtClean="0"/>
              <a:t>Math functions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14513"/>
            <a:ext cx="3505200" cy="419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14513"/>
            <a:ext cx="3611562" cy="245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84701"/>
            <a:ext cx="2913062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Lots of Python modules available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Built-in modules</a:t>
            </a:r>
          </a:p>
          <a:p>
            <a:pPr lvl="1"/>
            <a:r>
              <a:rPr lang="en-US" sz="2400" dirty="0" smtClean="0"/>
              <a:t>The Python Standard Library: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docs.python.org/3.3/library/functions.html</a:t>
            </a:r>
            <a:endParaRPr lang="en-US" sz="2400" dirty="0" smtClean="0"/>
          </a:p>
          <a:p>
            <a:r>
              <a:rPr lang="en-US" sz="2800" dirty="0" smtClean="0"/>
              <a:t>Other modules</a:t>
            </a:r>
          </a:p>
          <a:p>
            <a:pPr lvl="1"/>
            <a:r>
              <a:rPr lang="en-US" sz="2400" dirty="0" err="1" smtClean="0"/>
              <a:t>PyPI</a:t>
            </a:r>
            <a:r>
              <a:rPr lang="en-US" sz="2400" dirty="0" smtClean="0"/>
              <a:t> - the Python Package Index </a:t>
            </a:r>
            <a:r>
              <a:rPr lang="en-US" sz="2400" dirty="0" smtClean="0">
                <a:hlinkClick r:id="rId3"/>
              </a:rPr>
              <a:t>http://pypi.python.org/pypi</a:t>
            </a:r>
            <a:endParaRPr lang="en-US" sz="2400" dirty="0" smtClean="0"/>
          </a:p>
          <a:p>
            <a:pPr lvl="1"/>
            <a:r>
              <a:rPr lang="en-US" sz="2400" dirty="0" smtClean="0"/>
              <a:t>The Python Package Index is a repository of software for the Python programming language. </a:t>
            </a:r>
          </a:p>
          <a:p>
            <a:pPr lvl="1"/>
            <a:r>
              <a:rPr lang="en-US" sz="2400" dirty="0" smtClean="0"/>
              <a:t>There are thousands of packages there.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User defined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CET4773-CityTech</Template>
  <TotalTime>2158</TotalTime>
  <Words>604</Words>
  <Application>Microsoft Office PowerPoint</Application>
  <PresentationFormat>On-screen Show (4:3)</PresentationFormat>
  <Paragraphs>95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Courier New</vt:lpstr>
      <vt:lpstr>Square721 BT</vt:lpstr>
      <vt:lpstr>Times New Roman</vt:lpstr>
      <vt:lpstr>blank</vt:lpstr>
      <vt:lpstr>Custom Design</vt:lpstr>
      <vt:lpstr>Functions, Procedures, and Abstraction</vt:lpstr>
      <vt:lpstr>Outline</vt:lpstr>
      <vt:lpstr>Functions</vt:lpstr>
      <vt:lpstr>Function</vt:lpstr>
      <vt:lpstr>Python provides built-in functions</vt:lpstr>
      <vt:lpstr>A big list of built-in functions</vt:lpstr>
      <vt:lpstr>Functions in the Math module</vt:lpstr>
      <vt:lpstr>Lots of Python modules available</vt:lpstr>
      <vt:lpstr>User defined functions</vt:lpstr>
      <vt:lpstr>Mathematical notation</vt:lpstr>
      <vt:lpstr>Function definition</vt:lpstr>
      <vt:lpstr>PowerPoint Presentation</vt:lpstr>
      <vt:lpstr>Definition and calling</vt:lpstr>
      <vt:lpstr>Triple quoted string in function</vt:lpstr>
      <vt:lpstr>Abstraction</vt:lpstr>
      <vt:lpstr>Abstraction</vt:lpstr>
      <vt:lpstr>Abstraction</vt:lpstr>
      <vt:lpstr>Abstraction in computing</vt:lpstr>
      <vt:lpstr>Reusability</vt:lpstr>
      <vt:lpstr>Why have functions?</vt:lpstr>
      <vt:lpstr>How to write a function</vt:lpstr>
      <vt:lpstr>Parameters and argument</vt:lpstr>
      <vt:lpstr>PowerPoint Presentation</vt:lpstr>
      <vt:lpstr>Return Statement</vt:lpstr>
      <vt:lpstr>Multiple returns in a function</vt:lpstr>
      <vt:lpstr>Multiple return statements</vt:lpstr>
      <vt:lpstr>Local variables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</dc:creator>
  <cp:lastModifiedBy>José Reyes Álamo</cp:lastModifiedBy>
  <cp:revision>165</cp:revision>
  <dcterms:created xsi:type="dcterms:W3CDTF">2011-10-25T03:06:30Z</dcterms:created>
  <dcterms:modified xsi:type="dcterms:W3CDTF">2013-09-26T15:21:40Z</dcterms:modified>
</cp:coreProperties>
</file>