
<file path=[Content_Types].xml><?xml version="1.0" encoding="utf-8"?>
<Types xmlns="http://schemas.openxmlformats.org/package/2006/content-types">
  <Default Extension="glb" ContentType="model/gltf.binary"/>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1C3A"/>
    <a:srgbClr val="00C0F4"/>
    <a:srgbClr val="4B3E18"/>
    <a:srgbClr val="F4511E"/>
    <a:srgbClr val="0096A7"/>
    <a:srgbClr val="351F0F"/>
    <a:srgbClr val="FD0000"/>
    <a:srgbClr val="5F4122"/>
    <a:srgbClr val="9B6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5" autoAdjust="0"/>
    <p:restoredTop sz="89566"/>
  </p:normalViewPr>
  <p:slideViewPr>
    <p:cSldViewPr snapToGrid="0">
      <p:cViewPr>
        <p:scale>
          <a:sx n="33" d="100"/>
          <a:sy n="33" d="100"/>
        </p:scale>
        <p:origin x="3832" y="19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57932" y="1108295"/>
            <a:ext cx="7343338" cy="2387600"/>
          </a:xfrm>
        </p:spPr>
        <p:txBody>
          <a:bodyPr anchor="b">
            <a:normAutofit/>
          </a:bodyPr>
          <a:lstStyle>
            <a:lvl1pPr algn="ctr">
              <a:defRPr sz="6000"/>
            </a:lvl1pPr>
          </a:lstStyle>
          <a:p>
            <a:r>
              <a:rPr lang="en-US"/>
              <a:t>Click to edit Master title style</a:t>
            </a:r>
          </a:p>
        </p:txBody>
      </p:sp>
      <p:sp>
        <p:nvSpPr>
          <p:cNvPr id="3" name="Subtitle 2"/>
          <p:cNvSpPr>
            <a:spLocks noGrp="1"/>
          </p:cNvSpPr>
          <p:nvPr>
            <p:ph type="subTitle" idx="1"/>
          </p:nvPr>
        </p:nvSpPr>
        <p:spPr>
          <a:xfrm>
            <a:off x="4557932" y="3587970"/>
            <a:ext cx="7343338" cy="1655762"/>
          </a:xfrm>
        </p:spPr>
        <p:txBody>
          <a:bodyPr/>
          <a:lstStyle>
            <a:lvl1pPr marL="0" indent="0" algn="ctr">
              <a:buNone/>
              <a:defRPr sz="2400">
                <a:solidFill>
                  <a:srgbClr val="191C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6D79ED-3FA7-4EF8-964B-EB8BCFAB02F8}" type="datetimeFigureOut">
              <a:rPr lang="en-US" smtClean="0"/>
              <a:t>5/25/21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72437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6D79ED-3FA7-4EF8-964B-EB8BCFAB02F8}" type="datetimeFigureOut">
              <a:rPr lang="en-US" smtClean="0"/>
              <a:t>5/25/21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97525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191C3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6D79ED-3FA7-4EF8-964B-EB8BCFAB02F8}" type="datetimeFigureOut">
              <a:rPr lang="en-US" smtClean="0"/>
              <a:t>5/25/21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3134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6D79ED-3FA7-4EF8-964B-EB8BCFAB02F8}" type="datetimeFigureOut">
              <a:rPr lang="en-US" smtClean="0"/>
              <a:t>5/25/21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1324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6D79ED-3FA7-4EF8-964B-EB8BCFAB02F8}" type="datetimeFigureOut">
              <a:rPr lang="en-US" smtClean="0"/>
              <a:t>5/25/21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314071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6D79ED-3FA7-4EF8-964B-EB8BCFAB02F8}" type="datetimeFigureOut">
              <a:rPr lang="en-US" smtClean="0"/>
              <a:t>5/25/21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76173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D79ED-3FA7-4EF8-964B-EB8BCFAB02F8}" type="datetimeFigureOut">
              <a:rPr lang="en-US" smtClean="0"/>
              <a:t>5/25/21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93855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t>5/25/21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884626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t>5/25/21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411005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789611"/>
            <a:ext cx="10515600" cy="4387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ln>
                  <a:noFill/>
                </a:ln>
                <a:solidFill>
                  <a:srgbClr val="4B3E18"/>
                </a:solidFill>
              </a:defRPr>
            </a:lvl1pPr>
          </a:lstStyle>
          <a:p>
            <a:fld id="{276D79ED-3FA7-4EF8-964B-EB8BCFAB02F8}" type="datetimeFigureOut">
              <a:rPr lang="en-US" smtClean="0"/>
              <a:pPr/>
              <a:t>5/25/21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ln>
                  <a:noFill/>
                </a:ln>
                <a:solidFill>
                  <a:srgbClr val="4B3E18"/>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ln>
                  <a:noFill/>
                </a:ln>
                <a:solidFill>
                  <a:srgbClr val="4B3E18"/>
                </a:solidFill>
              </a:defRPr>
            </a:lvl1pPr>
          </a:lstStyle>
          <a:p>
            <a:fld id="{C6F12CB2-7F2C-47B9-AE70-22A94B49F233}" type="slidenum">
              <a:rPr lang="en-US" smtClean="0"/>
              <a:pPr/>
              <a:t>‹#›</a:t>
            </a:fld>
            <a:endParaRPr lang="en-US"/>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16200000">
            <a:off x="-610475" y="4914981"/>
            <a:ext cx="896556" cy="324395"/>
          </a:xfrm>
          <a:prstGeom prst="rect">
            <a:avLst/>
          </a:prstGeom>
        </p:spPr>
      </p:pic>
      <p:sp>
        <p:nvSpPr>
          <p:cNvPr id="8" name="TextBox 7"/>
          <p:cNvSpPr txBox="1"/>
          <p:nvPr userDrawn="1"/>
        </p:nvSpPr>
        <p:spPr>
          <a:xfrm rot="16200000">
            <a:off x="-2113768" y="2546065"/>
            <a:ext cx="3888671" cy="276999"/>
          </a:xfrm>
          <a:prstGeom prst="rect">
            <a:avLst/>
          </a:prstGeom>
          <a:noFill/>
        </p:spPr>
        <p:txBody>
          <a:bodyPr wrap="square" rtlCol="0" anchor="ctr">
            <a:spAutoFit/>
          </a:bodyPr>
          <a:lstStyle/>
          <a:p>
            <a:r>
              <a:rPr lang="bs-Latn-BA" sz="1200" dirty="0">
                <a:solidFill>
                  <a:schemeClr val="bg1">
                    <a:lumMod val="65000"/>
                  </a:schemeClr>
                </a:solidFill>
              </a:rPr>
              <a:t>Find</a:t>
            </a:r>
            <a:r>
              <a:rPr lang="bs-Latn-BA" sz="1200" baseline="0" dirty="0">
                <a:solidFill>
                  <a:schemeClr val="bg1">
                    <a:lumMod val="65000"/>
                  </a:schemeClr>
                </a:solidFill>
              </a:rPr>
              <a:t> m</a:t>
            </a:r>
            <a:r>
              <a:rPr lang="bs-Latn-BA" sz="1200" dirty="0">
                <a:solidFill>
                  <a:schemeClr val="bg1">
                    <a:lumMod val="65000"/>
                  </a:schemeClr>
                </a:solidFill>
              </a:rPr>
              <a:t>ore PowerPoint templates</a:t>
            </a:r>
            <a:r>
              <a:rPr lang="bs-Latn-BA" sz="1200" baseline="0" dirty="0">
                <a:solidFill>
                  <a:schemeClr val="bg1">
                    <a:lumMod val="65000"/>
                  </a:schemeClr>
                </a:solidFill>
              </a:rPr>
              <a:t> on </a:t>
            </a:r>
            <a:r>
              <a:rPr lang="bs-Latn-BA" sz="1200" b="1" baseline="0" dirty="0">
                <a:solidFill>
                  <a:schemeClr val="bg1">
                    <a:lumMod val="65000"/>
                  </a:schemeClr>
                </a:solidFill>
              </a:rPr>
              <a:t>prezentr.com</a:t>
            </a:r>
            <a:r>
              <a:rPr lang="bs-Latn-BA" sz="1200" baseline="0" dirty="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129734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lnSpc>
          <a:spcPct val="90000"/>
        </a:lnSpc>
        <a:spcBef>
          <a:spcPct val="0"/>
        </a:spcBef>
        <a:buNone/>
        <a:defRPr sz="4800" b="1" kern="1200">
          <a:ln w="19050">
            <a:solidFill>
              <a:schemeClr val="tx1"/>
            </a:solidFill>
          </a:ln>
          <a:solidFill>
            <a:srgbClr val="00C0F4"/>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ln>
            <a:noFill/>
          </a:ln>
          <a:solidFill>
            <a:srgbClr val="4B3E1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rgbClr val="4B3E1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rgbClr val="4B3E1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rgbClr val="4B3E1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rgbClr val="4B3E1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6.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6.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image" Target="../media/image17.png"/><Relationship Id="rId2" Type="http://schemas.openxmlformats.org/officeDocument/2006/relationships/audio" Target="../media/media16.m4a"/><Relationship Id="rId1" Type="http://schemas.microsoft.com/office/2007/relationships/media" Target="../media/media16.m4a"/><Relationship Id="rId6" Type="http://schemas.microsoft.com/office/2017/06/relationships/model3d" Target="../media/model3d1.glb"/><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6.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6.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6.pn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6.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Benefits of an Electric Car</a:t>
            </a:r>
          </a:p>
        </p:txBody>
      </p:sp>
      <p:sp>
        <p:nvSpPr>
          <p:cNvPr id="3" name="Subtitle 2"/>
          <p:cNvSpPr>
            <a:spLocks noGrp="1"/>
          </p:cNvSpPr>
          <p:nvPr>
            <p:ph type="subTitle" idx="1"/>
          </p:nvPr>
        </p:nvSpPr>
        <p:spPr/>
        <p:txBody>
          <a:bodyPr/>
          <a:lstStyle/>
          <a:p>
            <a:r>
              <a:rPr lang="en-US" b="1" dirty="0" err="1"/>
              <a:t>Judayne</a:t>
            </a:r>
            <a:r>
              <a:rPr lang="en-US" b="1" dirty="0"/>
              <a:t> Bennett, </a:t>
            </a:r>
            <a:r>
              <a:rPr lang="en-US" b="1" dirty="0" err="1"/>
              <a:t>Jamiel</a:t>
            </a:r>
            <a:r>
              <a:rPr lang="en-US" b="1" dirty="0"/>
              <a:t> Reynolds, Abrar Mahin </a:t>
            </a:r>
          </a:p>
          <a:p>
            <a:endParaRPr lang="en-US" b="1" dirty="0"/>
          </a:p>
          <a:p>
            <a:r>
              <a:rPr lang="en-US" b="1" dirty="0"/>
              <a:t>ENG 2575 </a:t>
            </a:r>
          </a:p>
        </p:txBody>
      </p:sp>
      <p:pic>
        <p:nvPicPr>
          <p:cNvPr id="5" name="Graphic 4" descr="Lightning bolt">
            <a:extLst>
              <a:ext uri="{FF2B5EF4-FFF2-40B4-BE49-F238E27FC236}">
                <a16:creationId xmlns:a16="http://schemas.microsoft.com/office/drawing/2014/main" id="{E48ED9D8-9900-FC44-8004-FB0A91CAEB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60703" y="2581495"/>
            <a:ext cx="914400" cy="914400"/>
          </a:xfrm>
          <a:prstGeom prst="rect">
            <a:avLst/>
          </a:prstGeom>
        </p:spPr>
      </p:pic>
      <p:pic>
        <p:nvPicPr>
          <p:cNvPr id="7" name="Graphic 6" descr="Lightning bolt">
            <a:extLst>
              <a:ext uri="{FF2B5EF4-FFF2-40B4-BE49-F238E27FC236}">
                <a16:creationId xmlns:a16="http://schemas.microsoft.com/office/drawing/2014/main" id="{38301948-B1BB-104E-8B20-A134FE7393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81600" y="2581495"/>
            <a:ext cx="914400" cy="914400"/>
          </a:xfrm>
          <a:prstGeom prst="rect">
            <a:avLst/>
          </a:prstGeom>
        </p:spPr>
      </p:pic>
      <p:pic>
        <p:nvPicPr>
          <p:cNvPr id="4" name="Audio Recording May 25, 2021 at 9:39:49 PM" descr="Audio Recording May 25, 2021 at 9:39:49 PM">
            <a:hlinkClick r:id="" action="ppaction://media"/>
            <a:extLst>
              <a:ext uri="{FF2B5EF4-FFF2-40B4-BE49-F238E27FC236}">
                <a16:creationId xmlns:a16="http://schemas.microsoft.com/office/drawing/2014/main" id="{E3613362-3F24-4345-ACF3-B29C0849DFE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72092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D9DF-74CC-FF48-8EF4-5AB1AEEA00F4}"/>
              </a:ext>
            </a:extLst>
          </p:cNvPr>
          <p:cNvSpPr>
            <a:spLocks noGrp="1"/>
          </p:cNvSpPr>
          <p:nvPr>
            <p:ph type="title"/>
          </p:nvPr>
        </p:nvSpPr>
        <p:spPr/>
        <p:txBody>
          <a:bodyPr>
            <a:normAutofit fontScale="90000"/>
          </a:bodyPr>
          <a:lstStyle/>
          <a:p>
            <a:r>
              <a:rPr lang="en-US" dirty="0"/>
              <a:t>Types of Electrical Vehicles On The Road Today</a:t>
            </a:r>
          </a:p>
        </p:txBody>
      </p:sp>
      <p:sp>
        <p:nvSpPr>
          <p:cNvPr id="3" name="Content Placeholder 2">
            <a:extLst>
              <a:ext uri="{FF2B5EF4-FFF2-40B4-BE49-F238E27FC236}">
                <a16:creationId xmlns:a16="http://schemas.microsoft.com/office/drawing/2014/main" id="{A9AF4877-5459-224F-A64F-BF5BB9AD9AB1}"/>
              </a:ext>
            </a:extLst>
          </p:cNvPr>
          <p:cNvSpPr>
            <a:spLocks noGrp="1"/>
          </p:cNvSpPr>
          <p:nvPr>
            <p:ph idx="1"/>
          </p:nvPr>
        </p:nvSpPr>
        <p:spPr/>
        <p:txBody>
          <a:bodyPr/>
          <a:lstStyle/>
          <a:p>
            <a:pPr>
              <a:lnSpc>
                <a:spcPct val="200000"/>
              </a:lnSpc>
            </a:pPr>
            <a:r>
              <a:rPr lang="en-US" dirty="0"/>
              <a:t>BEV: </a:t>
            </a:r>
            <a:r>
              <a:rPr lang="en-US" b="1" dirty="0"/>
              <a:t>B</a:t>
            </a:r>
            <a:r>
              <a:rPr lang="en-US" dirty="0"/>
              <a:t>attery </a:t>
            </a:r>
            <a:r>
              <a:rPr lang="en-US" b="1" dirty="0"/>
              <a:t>E</a:t>
            </a:r>
            <a:r>
              <a:rPr lang="en-US" dirty="0"/>
              <a:t>lectric </a:t>
            </a:r>
            <a:r>
              <a:rPr lang="en-US" b="1" dirty="0"/>
              <a:t>V</a:t>
            </a:r>
            <a:r>
              <a:rPr lang="en-US" dirty="0"/>
              <a:t>ehicle</a:t>
            </a:r>
          </a:p>
          <a:p>
            <a:pPr>
              <a:lnSpc>
                <a:spcPct val="200000"/>
              </a:lnSpc>
            </a:pPr>
            <a:r>
              <a:rPr lang="en-US" dirty="0"/>
              <a:t>PHEV and HEVs: (Plug-In) </a:t>
            </a:r>
            <a:r>
              <a:rPr lang="en-US" b="1" dirty="0"/>
              <a:t>H</a:t>
            </a:r>
            <a:r>
              <a:rPr lang="en-US" dirty="0"/>
              <a:t>ybrid </a:t>
            </a:r>
            <a:r>
              <a:rPr lang="en-US" b="1" dirty="0"/>
              <a:t>E</a:t>
            </a:r>
            <a:r>
              <a:rPr lang="en-US" dirty="0"/>
              <a:t>lectric </a:t>
            </a:r>
            <a:r>
              <a:rPr lang="en-US" b="1" dirty="0"/>
              <a:t>V</a:t>
            </a:r>
            <a:r>
              <a:rPr lang="en-US" dirty="0"/>
              <a:t>ehicle</a:t>
            </a:r>
          </a:p>
          <a:p>
            <a:pPr>
              <a:lnSpc>
                <a:spcPct val="200000"/>
              </a:lnSpc>
            </a:pPr>
            <a:r>
              <a:rPr lang="en-US" dirty="0"/>
              <a:t>FCEV: </a:t>
            </a:r>
            <a:r>
              <a:rPr lang="en-US" b="1" dirty="0"/>
              <a:t>F</a:t>
            </a:r>
            <a:r>
              <a:rPr lang="en-US" dirty="0"/>
              <a:t>uel-</a:t>
            </a:r>
            <a:r>
              <a:rPr lang="en-US" b="1" dirty="0"/>
              <a:t>C</a:t>
            </a:r>
            <a:r>
              <a:rPr lang="en-US" dirty="0"/>
              <a:t>ell </a:t>
            </a:r>
            <a:r>
              <a:rPr lang="en-US" b="1" dirty="0"/>
              <a:t>E</a:t>
            </a:r>
            <a:r>
              <a:rPr lang="en-US" dirty="0"/>
              <a:t>lectric </a:t>
            </a:r>
            <a:r>
              <a:rPr lang="en-US" b="1" dirty="0"/>
              <a:t>V</a:t>
            </a:r>
            <a:r>
              <a:rPr lang="en-US" dirty="0"/>
              <a:t>ehicle</a:t>
            </a:r>
          </a:p>
          <a:p>
            <a:endParaRPr lang="en-US" dirty="0"/>
          </a:p>
        </p:txBody>
      </p:sp>
      <p:pic>
        <p:nvPicPr>
          <p:cNvPr id="4" name="Audio Recording May 25, 2021 at 9:48:22 PM" descr="Audio Recording May 25, 2021 at 9:48:22 PM">
            <a:hlinkClick r:id="" action="ppaction://media"/>
            <a:extLst>
              <a:ext uri="{FF2B5EF4-FFF2-40B4-BE49-F238E27FC236}">
                <a16:creationId xmlns:a16="http://schemas.microsoft.com/office/drawing/2014/main" id="{8DCCE2DA-721E-4E41-92EC-08B80FD5E0D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37948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66E7B-A60E-124C-90F0-13955AF114BE}"/>
              </a:ext>
            </a:extLst>
          </p:cNvPr>
          <p:cNvSpPr>
            <a:spLocks noGrp="1"/>
          </p:cNvSpPr>
          <p:nvPr>
            <p:ph type="title"/>
          </p:nvPr>
        </p:nvSpPr>
        <p:spPr>
          <a:xfrm>
            <a:off x="838200" y="30588"/>
            <a:ext cx="10515600" cy="1325563"/>
          </a:xfrm>
        </p:spPr>
        <p:txBody>
          <a:bodyPr/>
          <a:lstStyle/>
          <a:p>
            <a:r>
              <a:rPr lang="en-US" dirty="0"/>
              <a:t>BEV</a:t>
            </a:r>
          </a:p>
        </p:txBody>
      </p:sp>
      <p:sp>
        <p:nvSpPr>
          <p:cNvPr id="3" name="Rectangle 2">
            <a:extLst>
              <a:ext uri="{FF2B5EF4-FFF2-40B4-BE49-F238E27FC236}">
                <a16:creationId xmlns:a16="http://schemas.microsoft.com/office/drawing/2014/main" id="{FE6ABC2F-99E6-DD42-9594-DCF0B99818BA}"/>
              </a:ext>
            </a:extLst>
          </p:cNvPr>
          <p:cNvSpPr/>
          <p:nvPr/>
        </p:nvSpPr>
        <p:spPr>
          <a:xfrm>
            <a:off x="401443" y="1022368"/>
            <a:ext cx="11530361" cy="4325671"/>
          </a:xfrm>
          <a:prstGeom prst="rect">
            <a:avLst/>
          </a:prstGeom>
        </p:spPr>
        <p:txBody>
          <a:bodyPr wrap="square">
            <a:spAutoFit/>
          </a:bodyPr>
          <a:lstStyle/>
          <a:p>
            <a:pPr>
              <a:lnSpc>
                <a:spcPct val="150000"/>
              </a:lnSpc>
            </a:pPr>
            <a:r>
              <a:rPr lang="en-US" sz="1300" b="1" dirty="0">
                <a:solidFill>
                  <a:srgbClr val="3B3835"/>
                </a:solidFill>
                <a:latin typeface="Helvetica Neue" panose="02000503000000020004" pitchFamily="2" charset="0"/>
              </a:rPr>
              <a:t>A BEV runs entirely on a battery and electric drive train, without an internal combustion engine. It is powered by electricity from an external source, usually the public power grid. This electricity is stored in onboard batteries that turn the vehicle’s wheels using one or more electric motors. What you should know about BEVs: </a:t>
            </a:r>
          </a:p>
          <a:p>
            <a:pPr>
              <a:lnSpc>
                <a:spcPct val="150000"/>
              </a:lnSpc>
            </a:pPr>
            <a:r>
              <a:rPr lang="en-US" sz="1300" dirty="0">
                <a:solidFill>
                  <a:srgbClr val="3B3835"/>
                </a:solidFill>
                <a:latin typeface="Helvetica Neue" panose="02000503000000020004" pitchFamily="2" charset="0"/>
              </a:rPr>
              <a:t>•The initial purchase price is significantly higher than similar gas-powered vehicles, even with government incentives, if offered in your province. </a:t>
            </a:r>
          </a:p>
          <a:p>
            <a:pPr>
              <a:lnSpc>
                <a:spcPct val="150000"/>
              </a:lnSpc>
            </a:pPr>
            <a:r>
              <a:rPr lang="en-US" sz="1300" dirty="0">
                <a:solidFill>
                  <a:srgbClr val="3B3835"/>
                </a:solidFill>
                <a:latin typeface="Helvetica Neue" panose="02000503000000020004" pitchFamily="2" charset="0"/>
              </a:rPr>
              <a:t>•Demand for BEVs should result in lower purchase prices in future. </a:t>
            </a:r>
          </a:p>
          <a:p>
            <a:pPr>
              <a:lnSpc>
                <a:spcPct val="150000"/>
              </a:lnSpc>
            </a:pPr>
            <a:r>
              <a:rPr lang="en-US" sz="1300" dirty="0">
                <a:solidFill>
                  <a:srgbClr val="3B3835"/>
                </a:solidFill>
                <a:latin typeface="Helvetica Neue" panose="02000503000000020004" pitchFamily="2" charset="0"/>
              </a:rPr>
              <a:t>•You can save a lot of money on fuel and maintenance costs. </a:t>
            </a:r>
          </a:p>
          <a:p>
            <a:pPr>
              <a:lnSpc>
                <a:spcPct val="150000"/>
              </a:lnSpc>
            </a:pPr>
            <a:r>
              <a:rPr lang="en-US" sz="1300" dirty="0">
                <a:solidFill>
                  <a:srgbClr val="3B3835"/>
                </a:solidFill>
                <a:latin typeface="Helvetica Neue" panose="02000503000000020004" pitchFamily="2" charset="0"/>
              </a:rPr>
              <a:t>•They have a range between 100 and 160 km, compared with 500 km for most conventional cars, but for most consumers, that range is well within their current commute range. </a:t>
            </a:r>
          </a:p>
          <a:p>
            <a:pPr>
              <a:lnSpc>
                <a:spcPct val="150000"/>
              </a:lnSpc>
            </a:pPr>
            <a:r>
              <a:rPr lang="en-US" sz="1300" dirty="0">
                <a:solidFill>
                  <a:srgbClr val="3B3835"/>
                </a:solidFill>
                <a:latin typeface="Helvetica Neue" panose="02000503000000020004" pitchFamily="2" charset="0"/>
              </a:rPr>
              <a:t>•Batteries can recharge overnight plugged into a regular household outlet of 120 volts, or even faster using a 240 volt outlet, similar to the type of outlet used for domestic clothes dryers. </a:t>
            </a:r>
          </a:p>
          <a:p>
            <a:pPr>
              <a:lnSpc>
                <a:spcPct val="150000"/>
              </a:lnSpc>
            </a:pPr>
            <a:r>
              <a:rPr lang="en-US" sz="1300" dirty="0">
                <a:solidFill>
                  <a:srgbClr val="3B3835"/>
                </a:solidFill>
                <a:latin typeface="Helvetica Neue" panose="02000503000000020004" pitchFamily="2" charset="0"/>
              </a:rPr>
              <a:t>•Installing a 240V outlet for your BEV costs approximately $200-$400. </a:t>
            </a:r>
          </a:p>
          <a:p>
            <a:pPr>
              <a:lnSpc>
                <a:spcPct val="150000"/>
              </a:lnSpc>
            </a:pPr>
            <a:r>
              <a:rPr lang="en-US" sz="1300" dirty="0">
                <a:solidFill>
                  <a:srgbClr val="3B3835"/>
                </a:solidFill>
                <a:latin typeface="Helvetica Neue" panose="02000503000000020004" pitchFamily="2" charset="0"/>
              </a:rPr>
              <a:t>•Many BEV owners purchase a charging station for their home, which ranges in price from $600- $1200. </a:t>
            </a:r>
          </a:p>
          <a:p>
            <a:pPr>
              <a:lnSpc>
                <a:spcPct val="150000"/>
              </a:lnSpc>
            </a:pPr>
            <a:r>
              <a:rPr lang="en-US" sz="1300" dirty="0">
                <a:solidFill>
                  <a:srgbClr val="3B3835"/>
                </a:solidFill>
                <a:latin typeface="Helvetica Neue" panose="02000503000000020004" pitchFamily="2" charset="0"/>
              </a:rPr>
              <a:t>•400V rapid charging stations are now available in many locations, where BEVs equipped with a CHAdeMO or COMBO connector can be 80% charged in under 30 minutes.</a:t>
            </a:r>
            <a:endParaRPr lang="en-US" sz="1300" dirty="0"/>
          </a:p>
        </p:txBody>
      </p:sp>
    </p:spTree>
    <p:extLst>
      <p:ext uri="{BB962C8B-B14F-4D97-AF65-F5344CB8AC3E}">
        <p14:creationId xmlns:p14="http://schemas.microsoft.com/office/powerpoint/2010/main" val="1434242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DF89C-7152-1641-B980-EE7FAD732AF5}"/>
              </a:ext>
            </a:extLst>
          </p:cNvPr>
          <p:cNvSpPr>
            <a:spLocks noGrp="1"/>
          </p:cNvSpPr>
          <p:nvPr>
            <p:ph type="title"/>
          </p:nvPr>
        </p:nvSpPr>
        <p:spPr/>
        <p:txBody>
          <a:bodyPr>
            <a:normAutofit fontScale="90000"/>
          </a:bodyPr>
          <a:lstStyle/>
          <a:p>
            <a:r>
              <a:rPr lang="en-US" b="0" dirty="0"/>
              <a:t>Plug-in Hybrid Electric Vehicle (PHEV)</a:t>
            </a:r>
            <a:endParaRPr lang="en-US" dirty="0"/>
          </a:p>
        </p:txBody>
      </p:sp>
      <p:sp>
        <p:nvSpPr>
          <p:cNvPr id="3" name="Rectangle 2">
            <a:extLst>
              <a:ext uri="{FF2B5EF4-FFF2-40B4-BE49-F238E27FC236}">
                <a16:creationId xmlns:a16="http://schemas.microsoft.com/office/drawing/2014/main" id="{5DA51F63-B1FB-0B43-AA95-51D35D2BE8C1}"/>
              </a:ext>
            </a:extLst>
          </p:cNvPr>
          <p:cNvSpPr/>
          <p:nvPr/>
        </p:nvSpPr>
        <p:spPr>
          <a:xfrm>
            <a:off x="838200" y="1672974"/>
            <a:ext cx="10515599" cy="3512052"/>
          </a:xfrm>
          <a:prstGeom prst="rect">
            <a:avLst/>
          </a:prstGeom>
        </p:spPr>
        <p:txBody>
          <a:bodyPr wrap="square">
            <a:spAutoFit/>
          </a:bodyPr>
          <a:lstStyle/>
          <a:p>
            <a:r>
              <a:rPr lang="en-US" sz="1500" b="1" dirty="0">
                <a:solidFill>
                  <a:srgbClr val="3B3835"/>
                </a:solidFill>
                <a:latin typeface="Helvetica Neue" panose="02000503000000020004" pitchFamily="2" charset="0"/>
              </a:rPr>
              <a:t>A PHEV runs mostly on a battery that is recharged by plugging into the power grid. It is also equipped with an internal combustion engine, running on gasoline or diesel fuel, that can recharge the battery and/or to replace the electric drive train when the battery is low and more power is required. What you should know about PHEVs: </a:t>
            </a:r>
          </a:p>
          <a:p>
            <a:pPr>
              <a:lnSpc>
                <a:spcPct val="150000"/>
              </a:lnSpc>
            </a:pPr>
            <a:r>
              <a:rPr lang="en-US" sz="1500" dirty="0">
                <a:solidFill>
                  <a:srgbClr val="3B3835"/>
                </a:solidFill>
                <a:latin typeface="Helvetica Neue" panose="02000503000000020004" pitchFamily="2" charset="0"/>
              </a:rPr>
              <a:t>•The original purchase price is comparable to similar vehicles operating on internal combustion alone. </a:t>
            </a:r>
          </a:p>
          <a:p>
            <a:pPr>
              <a:lnSpc>
                <a:spcPct val="150000"/>
              </a:lnSpc>
            </a:pPr>
            <a:r>
              <a:rPr lang="en-US" sz="1500" dirty="0">
                <a:solidFill>
                  <a:srgbClr val="3B3835"/>
                </a:solidFill>
                <a:latin typeface="Helvetica Neue" panose="02000503000000020004" pitchFamily="2" charset="0"/>
              </a:rPr>
              <a:t>•PHEVs have an advantage over BEVs because consumers are already comfortable with gas or diesel fueled vehicles. </a:t>
            </a:r>
          </a:p>
          <a:p>
            <a:pPr>
              <a:lnSpc>
                <a:spcPct val="150000"/>
              </a:lnSpc>
            </a:pPr>
            <a:r>
              <a:rPr lang="en-US" sz="1500" dirty="0">
                <a:solidFill>
                  <a:srgbClr val="3B3835"/>
                </a:solidFill>
                <a:latin typeface="Helvetica Neue" panose="02000503000000020004" pitchFamily="2" charset="0"/>
              </a:rPr>
              <a:t>•PHEVs offer readily-available fuel for long distance driving and have a significantly increased range compared to BEVs. </a:t>
            </a:r>
          </a:p>
          <a:p>
            <a:pPr>
              <a:lnSpc>
                <a:spcPct val="150000"/>
              </a:lnSpc>
            </a:pPr>
            <a:r>
              <a:rPr lang="en-US" sz="1500" dirty="0">
                <a:solidFill>
                  <a:srgbClr val="3B3835"/>
                </a:solidFill>
                <a:latin typeface="Helvetica Neue" panose="02000503000000020004" pitchFamily="2" charset="0"/>
              </a:rPr>
              <a:t>• PHEVs can be recharged on the public network, as opposed to HEVs (covered next), they are often cheaper to run than HEVs, though the amount of savings depends on the distance driven on the electric motor alone. </a:t>
            </a:r>
          </a:p>
          <a:p>
            <a:pPr>
              <a:lnSpc>
                <a:spcPct val="150000"/>
              </a:lnSpc>
            </a:pPr>
            <a:r>
              <a:rPr lang="en-US" sz="1500" dirty="0">
                <a:solidFill>
                  <a:srgbClr val="3B3835"/>
                </a:solidFill>
                <a:latin typeface="Helvetica Neue" panose="02000503000000020004" pitchFamily="2" charset="0"/>
              </a:rPr>
              <a:t>•If the distance traveled before recharging is always less than the vehicle’s range in electric-only mode, the car never has to be refueled with conventional fuel. •Autonomy of a PHEV can vary between 10 and 35 km in electric mode. </a:t>
            </a:r>
          </a:p>
          <a:p>
            <a:pPr>
              <a:lnSpc>
                <a:spcPct val="150000"/>
              </a:lnSpc>
            </a:pPr>
            <a:r>
              <a:rPr lang="en-US" sz="1500" dirty="0">
                <a:solidFill>
                  <a:srgbClr val="3B3835"/>
                </a:solidFill>
                <a:latin typeface="Helvetica Neue" panose="02000503000000020004" pitchFamily="2" charset="0"/>
              </a:rPr>
              <a:t>•Since PHEV batteries are smaller than BEV batteries, charging time is less.</a:t>
            </a:r>
            <a:endParaRPr lang="en-US" sz="1500" dirty="0"/>
          </a:p>
        </p:txBody>
      </p:sp>
    </p:spTree>
    <p:extLst>
      <p:ext uri="{BB962C8B-B14F-4D97-AF65-F5344CB8AC3E}">
        <p14:creationId xmlns:p14="http://schemas.microsoft.com/office/powerpoint/2010/main" val="4170569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C225-5E8D-7445-983E-CCA25F7ECF78}"/>
              </a:ext>
            </a:extLst>
          </p:cNvPr>
          <p:cNvSpPr>
            <a:spLocks noGrp="1"/>
          </p:cNvSpPr>
          <p:nvPr>
            <p:ph type="title"/>
          </p:nvPr>
        </p:nvSpPr>
        <p:spPr/>
        <p:txBody>
          <a:bodyPr/>
          <a:lstStyle/>
          <a:p>
            <a:r>
              <a:rPr lang="en-US" b="0" dirty="0"/>
              <a:t>Hybrid Electric Vehicle (HEV)</a:t>
            </a:r>
            <a:endParaRPr lang="en-US" dirty="0"/>
          </a:p>
        </p:txBody>
      </p:sp>
      <p:sp>
        <p:nvSpPr>
          <p:cNvPr id="3" name="Rectangle 2">
            <a:extLst>
              <a:ext uri="{FF2B5EF4-FFF2-40B4-BE49-F238E27FC236}">
                <a16:creationId xmlns:a16="http://schemas.microsoft.com/office/drawing/2014/main" id="{BF6EC5CD-C078-374A-A56F-1EB27C9BDA5E}"/>
              </a:ext>
            </a:extLst>
          </p:cNvPr>
          <p:cNvSpPr/>
          <p:nvPr/>
        </p:nvSpPr>
        <p:spPr>
          <a:xfrm>
            <a:off x="838200" y="1413063"/>
            <a:ext cx="10515599" cy="4031873"/>
          </a:xfrm>
          <a:prstGeom prst="rect">
            <a:avLst/>
          </a:prstGeom>
        </p:spPr>
        <p:txBody>
          <a:bodyPr wrap="square">
            <a:spAutoFit/>
          </a:bodyPr>
          <a:lstStyle/>
          <a:p>
            <a:r>
              <a:rPr lang="en-US" sz="1600" b="1" dirty="0">
                <a:solidFill>
                  <a:srgbClr val="3B3835"/>
                </a:solidFill>
                <a:latin typeface="Helvetica Neue" panose="02000503000000020004" pitchFamily="2" charset="0"/>
              </a:rPr>
              <a:t>An HEV has two complementary drive systems - a gasoline engine and fuel tank, and an electric motor, battery and controls. The engine and the motor can simultaneously turn the transmission, which powers the wheels. Where the HEV differs from the above two types of electric vehicles (BEV and PHEV) is that HEVs cannot be recharged from the power grid. Their energy comes entirely from gasoline and regenerative braking. What you should know about HEVs: </a:t>
            </a:r>
          </a:p>
          <a:p>
            <a:endParaRPr lang="en-US" sz="1600" dirty="0">
              <a:solidFill>
                <a:srgbClr val="3B3835"/>
              </a:solidFill>
              <a:latin typeface="Helvetica Neue" panose="02000503000000020004" pitchFamily="2" charset="0"/>
            </a:endParaRPr>
          </a:p>
          <a:p>
            <a:r>
              <a:rPr lang="en-US" sz="1600" dirty="0">
                <a:solidFill>
                  <a:srgbClr val="3B3835"/>
                </a:solidFill>
                <a:latin typeface="Helvetica Neue" panose="02000503000000020004" pitchFamily="2" charset="0"/>
              </a:rPr>
              <a:t>•The original purchase price is comparable to similar vehicles operating on internal combustion alone. </a:t>
            </a:r>
          </a:p>
          <a:p>
            <a:r>
              <a:rPr lang="en-US" sz="1600" dirty="0">
                <a:solidFill>
                  <a:srgbClr val="3B3835"/>
                </a:solidFill>
                <a:latin typeface="Helvetica Neue" panose="02000503000000020004" pitchFamily="2" charset="0"/>
              </a:rPr>
              <a:t>•HEVs have an advantage over BEVs because consumers are already comfortable with gas or diesel-fueled vehicles. </a:t>
            </a:r>
          </a:p>
          <a:p>
            <a:r>
              <a:rPr lang="en-US" sz="1600" dirty="0">
                <a:solidFill>
                  <a:srgbClr val="3B3835"/>
                </a:solidFill>
                <a:latin typeface="Helvetica Neue" panose="02000503000000020004" pitchFamily="2" charset="0"/>
              </a:rPr>
              <a:t>•HEVs offer readily-available fuel for long distance driving and have a significantly increased range compared to BEVs. </a:t>
            </a:r>
          </a:p>
          <a:p>
            <a:r>
              <a:rPr lang="en-US" sz="1600" dirty="0">
                <a:solidFill>
                  <a:srgbClr val="3B3835"/>
                </a:solidFill>
                <a:latin typeface="Helvetica Neue" panose="02000503000000020004" pitchFamily="2" charset="0"/>
              </a:rPr>
              <a:t>•As soon as the driver accelerates moderately, running entirely on the electric motor lasts rarely more than 5-10 km. </a:t>
            </a:r>
          </a:p>
          <a:p>
            <a:r>
              <a:rPr lang="en-US" sz="1600" dirty="0">
                <a:solidFill>
                  <a:srgbClr val="3B3835"/>
                </a:solidFill>
                <a:latin typeface="Helvetica Neue" panose="02000503000000020004" pitchFamily="2" charset="0"/>
              </a:rPr>
              <a:t>•Typically, the electric motor can also function as a generator, driven by the engine, to help recharge the batteries when electric power is not needed for driving the vehicle. </a:t>
            </a:r>
          </a:p>
          <a:p>
            <a:r>
              <a:rPr lang="en-US" sz="1600" dirty="0">
                <a:solidFill>
                  <a:srgbClr val="3B3835"/>
                </a:solidFill>
                <a:latin typeface="Helvetica Neue" panose="02000503000000020004" pitchFamily="2" charset="0"/>
              </a:rPr>
              <a:t>•They are more expensive to run than PHEVs, because they cannot be recharged on the public network.</a:t>
            </a:r>
            <a:endParaRPr lang="en-US" sz="1600" dirty="0"/>
          </a:p>
        </p:txBody>
      </p:sp>
    </p:spTree>
    <p:extLst>
      <p:ext uri="{BB962C8B-B14F-4D97-AF65-F5344CB8AC3E}">
        <p14:creationId xmlns:p14="http://schemas.microsoft.com/office/powerpoint/2010/main" val="3767670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A370F-DA62-ED4F-8F42-32F85F667C69}"/>
              </a:ext>
            </a:extLst>
          </p:cNvPr>
          <p:cNvSpPr>
            <a:spLocks noGrp="1"/>
          </p:cNvSpPr>
          <p:nvPr>
            <p:ph type="title"/>
          </p:nvPr>
        </p:nvSpPr>
        <p:spPr/>
        <p:txBody>
          <a:bodyPr>
            <a:normAutofit/>
          </a:bodyPr>
          <a:lstStyle/>
          <a:p>
            <a:r>
              <a:rPr lang="en-US" b="0" dirty="0"/>
              <a:t>Fuel-cell Electric Vehicle (FCEV)</a:t>
            </a:r>
            <a:endParaRPr lang="en-US" dirty="0"/>
          </a:p>
        </p:txBody>
      </p:sp>
      <p:sp>
        <p:nvSpPr>
          <p:cNvPr id="3" name="Rectangle 2">
            <a:extLst>
              <a:ext uri="{FF2B5EF4-FFF2-40B4-BE49-F238E27FC236}">
                <a16:creationId xmlns:a16="http://schemas.microsoft.com/office/drawing/2014/main" id="{B7EFBC12-11E3-2940-83FF-52473BFEFB11}"/>
              </a:ext>
            </a:extLst>
          </p:cNvPr>
          <p:cNvSpPr/>
          <p:nvPr/>
        </p:nvSpPr>
        <p:spPr>
          <a:xfrm>
            <a:off x="838200" y="1690688"/>
            <a:ext cx="10515600" cy="4550798"/>
          </a:xfrm>
          <a:prstGeom prst="rect">
            <a:avLst/>
          </a:prstGeom>
        </p:spPr>
        <p:txBody>
          <a:bodyPr wrap="square">
            <a:spAutoFit/>
          </a:bodyPr>
          <a:lstStyle/>
          <a:p>
            <a:pPr>
              <a:lnSpc>
                <a:spcPct val="150000"/>
              </a:lnSpc>
            </a:pPr>
            <a:r>
              <a:rPr lang="en-US" sz="1500" b="1" dirty="0">
                <a:solidFill>
                  <a:srgbClr val="3B3835"/>
                </a:solidFill>
                <a:latin typeface="Helvetica Neue" panose="02000503000000020004" pitchFamily="2" charset="0"/>
              </a:rPr>
              <a:t>A FCEV creates electricity from hydrogen and oxygen, instead of storing and releasing energy like a battery. Because of these vehicles’ efficiency and water-only emissions, some experts consider these cars to be the best electric vehicles, even though they are still in development phases and provide many challenges. What you should know about FCEVs: </a:t>
            </a:r>
          </a:p>
          <a:p>
            <a:pPr>
              <a:lnSpc>
                <a:spcPct val="150000"/>
              </a:lnSpc>
            </a:pPr>
            <a:r>
              <a:rPr lang="en-US" sz="1500" dirty="0">
                <a:solidFill>
                  <a:srgbClr val="3B3835"/>
                </a:solidFill>
                <a:latin typeface="Helvetica Neue" panose="02000503000000020004" pitchFamily="2" charset="0"/>
              </a:rPr>
              <a:t>•Purchase price is high because the cost of a fuel cell is several times more expensive than the cost of an internal combustion engine. </a:t>
            </a:r>
          </a:p>
          <a:p>
            <a:pPr>
              <a:lnSpc>
                <a:spcPct val="150000"/>
              </a:lnSpc>
            </a:pPr>
            <a:r>
              <a:rPr lang="en-US" sz="1500" dirty="0">
                <a:solidFill>
                  <a:srgbClr val="3B3835"/>
                </a:solidFill>
                <a:latin typeface="Helvetica Neue" panose="02000503000000020004" pitchFamily="2" charset="0"/>
              </a:rPr>
              <a:t>•Extracting hydrogen from a water molecule is an energy-intensive process that generates greenhouse gas emissions if renewable energies are not used. </a:t>
            </a:r>
          </a:p>
          <a:p>
            <a:pPr>
              <a:lnSpc>
                <a:spcPct val="150000"/>
              </a:lnSpc>
            </a:pPr>
            <a:r>
              <a:rPr lang="en-US" sz="1500" dirty="0">
                <a:solidFill>
                  <a:srgbClr val="3B3835"/>
                </a:solidFill>
                <a:latin typeface="Helvetica Neue" panose="02000503000000020004" pitchFamily="2" charset="0"/>
              </a:rPr>
              <a:t>•FCEVs are expected to be widespread on the market in the next few years. </a:t>
            </a:r>
          </a:p>
          <a:p>
            <a:pPr>
              <a:lnSpc>
                <a:spcPct val="150000"/>
              </a:lnSpc>
            </a:pPr>
            <a:r>
              <a:rPr lang="en-US" sz="1500" dirty="0">
                <a:solidFill>
                  <a:srgbClr val="3B3835"/>
                </a:solidFill>
                <a:latin typeface="Helvetica Neue" panose="02000503000000020004" pitchFamily="2" charset="0"/>
              </a:rPr>
              <a:t>•Since February 12, 2015, the fuel-cell Tucson has been for sale in the Vancouver area, making Hyundai the first original equipment manufacturer to market a fuel-cell vehicle. </a:t>
            </a:r>
          </a:p>
          <a:p>
            <a:pPr>
              <a:lnSpc>
                <a:spcPct val="150000"/>
              </a:lnSpc>
            </a:pPr>
            <a:r>
              <a:rPr lang="en-US" sz="1500" dirty="0">
                <a:solidFill>
                  <a:srgbClr val="3B3835"/>
                </a:solidFill>
                <a:latin typeface="Helvetica Neue" panose="02000503000000020004" pitchFamily="2" charset="0"/>
              </a:rPr>
              <a:t>•The Toyota Mirai was slated to follow suit, but was stalled due to lack of infrastructure. </a:t>
            </a:r>
          </a:p>
          <a:p>
            <a:pPr>
              <a:lnSpc>
                <a:spcPct val="150000"/>
              </a:lnSpc>
            </a:pPr>
            <a:r>
              <a:rPr lang="en-US" sz="1500" dirty="0">
                <a:solidFill>
                  <a:srgbClr val="3B3835"/>
                </a:solidFill>
                <a:latin typeface="Helvetica Neue" panose="02000503000000020004" pitchFamily="2" charset="0"/>
              </a:rPr>
              <a:t>•The transportation and infrastructure required to bring this fuel to stations is a challenge.</a:t>
            </a:r>
            <a:endParaRPr lang="en-US" sz="1500" dirty="0"/>
          </a:p>
        </p:txBody>
      </p:sp>
    </p:spTree>
    <p:extLst>
      <p:ext uri="{BB962C8B-B14F-4D97-AF65-F5344CB8AC3E}">
        <p14:creationId xmlns:p14="http://schemas.microsoft.com/office/powerpoint/2010/main" val="3843914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04147-5982-FA4A-858A-1CB2AB594C12}"/>
              </a:ext>
            </a:extLst>
          </p:cNvPr>
          <p:cNvSpPr>
            <a:spLocks noGrp="1"/>
          </p:cNvSpPr>
          <p:nvPr>
            <p:ph type="title"/>
          </p:nvPr>
        </p:nvSpPr>
        <p:spPr/>
        <p:txBody>
          <a:bodyPr/>
          <a:lstStyle/>
          <a:p>
            <a:r>
              <a:rPr lang="en-US" dirty="0"/>
              <a:t>Infrastructure of EV’s</a:t>
            </a:r>
          </a:p>
        </p:txBody>
      </p:sp>
      <p:pic>
        <p:nvPicPr>
          <p:cNvPr id="5122" name="Picture 2" descr="Electric Vehicle (EV) Charging Infrastructure : NEC's Case Studies | NEC">
            <a:extLst>
              <a:ext uri="{FF2B5EF4-FFF2-40B4-BE49-F238E27FC236}">
                <a16:creationId xmlns:a16="http://schemas.microsoft.com/office/drawing/2014/main" id="{403EB487-27A8-6C4F-856F-6018D0F492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156" y="1534571"/>
            <a:ext cx="7757687" cy="4436442"/>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Recording May 25, 2021 at 9:49:18 PM" descr="Audio Recording May 25, 2021 at 9:49:18 PM">
            <a:hlinkClick r:id="" action="ppaction://media"/>
            <a:extLst>
              <a:ext uri="{FF2B5EF4-FFF2-40B4-BE49-F238E27FC236}">
                <a16:creationId xmlns:a16="http://schemas.microsoft.com/office/drawing/2014/main" id="{019612DB-5491-914D-B633-52E6BA9AA15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24863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5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0299-7E2C-9846-84D1-737ABEEF659E}"/>
              </a:ext>
            </a:extLst>
          </p:cNvPr>
          <p:cNvSpPr>
            <a:spLocks noGrp="1"/>
          </p:cNvSpPr>
          <p:nvPr>
            <p:ph type="title"/>
          </p:nvPr>
        </p:nvSpPr>
        <p:spPr/>
        <p:txBody>
          <a:bodyPr/>
          <a:lstStyle/>
          <a:p>
            <a:r>
              <a:rPr lang="en-US" dirty="0"/>
              <a:t>Charging Station Infrastructure</a:t>
            </a:r>
          </a:p>
        </p:txBody>
      </p:sp>
      <p:pic>
        <p:nvPicPr>
          <p:cNvPr id="6146" name="Picture 2" descr="Electric Vehicle Infrastructure Make-Ready Program">
            <a:extLst>
              <a:ext uri="{FF2B5EF4-FFF2-40B4-BE49-F238E27FC236}">
                <a16:creationId xmlns:a16="http://schemas.microsoft.com/office/drawing/2014/main" id="{C99C0B19-4653-F947-BA78-BD4790A5CD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873250"/>
            <a:ext cx="7620000" cy="3111500"/>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Recording May 25, 2021 at 9:50:06 PM" descr="Audio Recording May 25, 2021 at 9:50:06 PM">
            <a:hlinkClick r:id="" action="ppaction://media"/>
            <a:extLst>
              <a:ext uri="{FF2B5EF4-FFF2-40B4-BE49-F238E27FC236}">
                <a16:creationId xmlns:a16="http://schemas.microsoft.com/office/drawing/2014/main" id="{9C4F6B91-B67D-E644-BB81-699921AFCAC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62428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6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6C374-9729-7748-A255-AFB09D5493F8}"/>
              </a:ext>
            </a:extLst>
          </p:cNvPr>
          <p:cNvSpPr>
            <a:spLocks noGrp="1"/>
          </p:cNvSpPr>
          <p:nvPr>
            <p:ph type="title"/>
          </p:nvPr>
        </p:nvSpPr>
        <p:spPr/>
        <p:txBody>
          <a:bodyPr/>
          <a:lstStyle/>
          <a:p>
            <a:r>
              <a:rPr lang="en-US" dirty="0"/>
              <a:t>Confusion Regarding Speed</a:t>
            </a:r>
          </a:p>
        </p:txBody>
      </p:sp>
      <p:sp>
        <p:nvSpPr>
          <p:cNvPr id="3" name="Content Placeholder 2">
            <a:extLst>
              <a:ext uri="{FF2B5EF4-FFF2-40B4-BE49-F238E27FC236}">
                <a16:creationId xmlns:a16="http://schemas.microsoft.com/office/drawing/2014/main" id="{F62FE8AF-671E-F749-8AF4-D76270A10307}"/>
              </a:ext>
            </a:extLst>
          </p:cNvPr>
          <p:cNvSpPr>
            <a:spLocks noGrp="1"/>
          </p:cNvSpPr>
          <p:nvPr>
            <p:ph idx="1"/>
          </p:nvPr>
        </p:nvSpPr>
        <p:spPr>
          <a:xfrm>
            <a:off x="838200" y="1690688"/>
            <a:ext cx="10515600" cy="4387352"/>
          </a:xfrm>
        </p:spPr>
        <p:txBody>
          <a:bodyPr>
            <a:normAutofit fontScale="85000" lnSpcReduction="20000"/>
          </a:bodyPr>
          <a:lstStyle/>
          <a:p>
            <a:pPr>
              <a:lnSpc>
                <a:spcPct val="150000"/>
              </a:lnSpc>
            </a:pPr>
            <a:r>
              <a:rPr lang="en-US" dirty="0"/>
              <a:t>There is a misconception regarding EV’s and speed, if your customer whom likes going fast and furious like they do in the films, electric cars are the perfect choice for that!</a:t>
            </a:r>
          </a:p>
          <a:p>
            <a:pPr>
              <a:lnSpc>
                <a:spcPct val="150000"/>
              </a:lnSpc>
            </a:pPr>
            <a:r>
              <a:rPr lang="en-US" dirty="0"/>
              <a:t>One huge reason for that being they instantaneous torque, once you hit the accelerator you’ll be flying like a hawk down the freeway.</a:t>
            </a:r>
          </a:p>
          <a:p>
            <a:pPr>
              <a:lnSpc>
                <a:spcPct val="150000"/>
              </a:lnSpc>
            </a:pPr>
            <a:r>
              <a:rPr lang="en-US" dirty="0"/>
              <a:t>Batteries due to contrary belief last long too even when pushed to its limits</a:t>
            </a:r>
          </a:p>
          <a:p>
            <a:pPr>
              <a:lnSpc>
                <a:spcPct val="150000"/>
              </a:lnSpc>
            </a:pPr>
            <a:r>
              <a:rPr lang="en-US" dirty="0"/>
              <a:t>Guaranteed for up to 200,000 miles </a:t>
            </a:r>
          </a:p>
        </p:txBody>
      </p:sp>
      <p:pic>
        <p:nvPicPr>
          <p:cNvPr id="4" name="Audio Recording May 25, 2021 at 9:51:25 PM" descr="Audio Recording May 25, 2021 at 9:51:25 PM">
            <a:hlinkClick r:id="" action="ppaction://media"/>
            <a:extLst>
              <a:ext uri="{FF2B5EF4-FFF2-40B4-BE49-F238E27FC236}">
                <a16:creationId xmlns:a16="http://schemas.microsoft.com/office/drawing/2014/main" id="{FAEDD3F2-01CA-1541-AAF0-26328BF5F3D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3853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5664-39F5-1941-B052-2EED1A967350}"/>
              </a:ext>
            </a:extLst>
          </p:cNvPr>
          <p:cNvSpPr>
            <a:spLocks noGrp="1"/>
          </p:cNvSpPr>
          <p:nvPr>
            <p:ph type="title"/>
          </p:nvPr>
        </p:nvSpPr>
        <p:spPr/>
        <p:txBody>
          <a:bodyPr/>
          <a:lstStyle/>
          <a:p>
            <a:r>
              <a:rPr lang="en-US" dirty="0"/>
              <a:t>Speeds</a:t>
            </a:r>
          </a:p>
        </p:txBody>
      </p:sp>
      <p:pic>
        <p:nvPicPr>
          <p:cNvPr id="5" name="Content Placeholder 4">
            <a:extLst>
              <a:ext uri="{FF2B5EF4-FFF2-40B4-BE49-F238E27FC236}">
                <a16:creationId xmlns:a16="http://schemas.microsoft.com/office/drawing/2014/main" id="{E8F9ACFA-EB72-4A47-94DC-F28449390DF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30605" y="1612628"/>
            <a:ext cx="7214839" cy="3873771"/>
          </a:xfrm>
        </p:spPr>
      </p:pic>
      <p:pic>
        <p:nvPicPr>
          <p:cNvPr id="3" name="Audio Recording May 25, 2021 at 9:51:52 PM" descr="Audio Recording May 25, 2021 at 9:51:52 PM">
            <a:hlinkClick r:id="" action="ppaction://media"/>
            <a:extLst>
              <a:ext uri="{FF2B5EF4-FFF2-40B4-BE49-F238E27FC236}">
                <a16:creationId xmlns:a16="http://schemas.microsoft.com/office/drawing/2014/main" id="{1404BA3B-1E35-F84F-9FFB-9CFDDACE724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03286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6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CDD5-12C2-4A43-BF9D-4CC7172C409B}"/>
              </a:ext>
            </a:extLst>
          </p:cNvPr>
          <p:cNvSpPr>
            <a:spLocks noGrp="1"/>
          </p:cNvSpPr>
          <p:nvPr>
            <p:ph type="title"/>
          </p:nvPr>
        </p:nvSpPr>
        <p:spPr/>
        <p:txBody>
          <a:bodyPr/>
          <a:lstStyle/>
          <a:p>
            <a:r>
              <a:rPr lang="en-US" dirty="0"/>
              <a:t>Future of EV’s</a:t>
            </a:r>
          </a:p>
        </p:txBody>
      </p:sp>
      <p:sp>
        <p:nvSpPr>
          <p:cNvPr id="3" name="Content Placeholder 2">
            <a:extLst>
              <a:ext uri="{FF2B5EF4-FFF2-40B4-BE49-F238E27FC236}">
                <a16:creationId xmlns:a16="http://schemas.microsoft.com/office/drawing/2014/main" id="{1D4F241B-966D-3445-9F17-0B91B71E9134}"/>
              </a:ext>
            </a:extLst>
          </p:cNvPr>
          <p:cNvSpPr>
            <a:spLocks noGrp="1"/>
          </p:cNvSpPr>
          <p:nvPr>
            <p:ph idx="1"/>
          </p:nvPr>
        </p:nvSpPr>
        <p:spPr>
          <a:xfrm>
            <a:off x="838200" y="1521982"/>
            <a:ext cx="10515600" cy="4387352"/>
          </a:xfrm>
        </p:spPr>
        <p:txBody>
          <a:bodyPr/>
          <a:lstStyle/>
          <a:p>
            <a:pPr>
              <a:lnSpc>
                <a:spcPct val="150000"/>
              </a:lnSpc>
            </a:pPr>
            <a:r>
              <a:rPr lang="en-US" dirty="0"/>
              <a:t>Most to ALL car manufactures are going electric</a:t>
            </a:r>
          </a:p>
          <a:p>
            <a:pPr>
              <a:lnSpc>
                <a:spcPct val="150000"/>
              </a:lnSpc>
            </a:pPr>
            <a:r>
              <a:rPr lang="en-US" dirty="0"/>
              <a:t>Matter of fact most or ALL cars by 2035 will be fully electric </a:t>
            </a:r>
          </a:p>
          <a:p>
            <a:pPr>
              <a:lnSpc>
                <a:spcPct val="150000"/>
              </a:lnSpc>
            </a:pPr>
            <a:r>
              <a:rPr lang="en-US" dirty="0"/>
              <a:t>To combat Global Warming and Greenhouse Gasses manufacturers have accelerated </a:t>
            </a:r>
          </a:p>
          <a:p>
            <a:pPr>
              <a:lnSpc>
                <a:spcPct val="150000"/>
              </a:lnSpc>
            </a:pPr>
            <a:r>
              <a:rPr lang="en-US" dirty="0"/>
              <a:t>EV companies want to make people believe in Electric Cars, ending the gas era! </a:t>
            </a:r>
          </a:p>
        </p:txBody>
      </p:sp>
      <p:pic>
        <p:nvPicPr>
          <p:cNvPr id="4" name="Audio Recording May 25, 2021 at 9:52:34 PM" descr="Audio Recording May 25, 2021 at 9:52:34 PM">
            <a:hlinkClick r:id="" action="ppaction://media"/>
            <a:extLst>
              <a:ext uri="{FF2B5EF4-FFF2-40B4-BE49-F238E27FC236}">
                <a16:creationId xmlns:a16="http://schemas.microsoft.com/office/drawing/2014/main" id="{8392F576-70AE-B04D-9DDC-BF4FC2C2456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27193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2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What is an Electric Car ?</a:t>
            </a:r>
            <a:endParaRPr lang="en-US" dirty="0"/>
          </a:p>
        </p:txBody>
      </p:sp>
      <p:sp>
        <p:nvSpPr>
          <p:cNvPr id="3" name="Content Placeholder 2"/>
          <p:cNvSpPr>
            <a:spLocks noGrp="1"/>
          </p:cNvSpPr>
          <p:nvPr>
            <p:ph idx="1"/>
          </p:nvPr>
        </p:nvSpPr>
        <p:spPr/>
        <p:txBody>
          <a:bodyPr/>
          <a:lstStyle/>
          <a:p>
            <a:r>
              <a:rPr lang="en-US" dirty="0"/>
              <a:t>Electric Cars are propelled by electric motors and they use electrical energy stored in batteries. Unlike ”ICE” vehicles with combustion engines, electric vehicles do not produce exhaust gases during operation. This alone makes electric vehicles more environmentally friendly than vehicles with conventional technology. However, the electrical energy for charging the vehicle does have to be produced from renewable sources, e.g. from wind, solar, hydroelectric or biogas power plants. By combining different drive types, the overall efficiency of the vehicle can be improved and fuel consumption can be reduced.</a:t>
            </a:r>
          </a:p>
        </p:txBody>
      </p:sp>
      <p:pic>
        <p:nvPicPr>
          <p:cNvPr id="4" name="Audio Recording May 25, 2021 at 9:40:59 PM" descr="Audio Recording May 25, 2021 at 9:40:59 PM">
            <a:hlinkClick r:id="" action="ppaction://media"/>
            <a:extLst>
              <a:ext uri="{FF2B5EF4-FFF2-40B4-BE49-F238E27FC236}">
                <a16:creationId xmlns:a16="http://schemas.microsoft.com/office/drawing/2014/main" id="{5DAFD92D-B13A-A64A-87DD-086BD87BE9A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05997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2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F23BF-AE4C-064F-AC78-34B23F5F08FA}"/>
              </a:ext>
            </a:extLst>
          </p:cNvPr>
          <p:cNvSpPr>
            <a:spLocks noGrp="1"/>
          </p:cNvSpPr>
          <p:nvPr>
            <p:ph type="title"/>
          </p:nvPr>
        </p:nvSpPr>
        <p:spPr>
          <a:xfrm>
            <a:off x="838200" y="365125"/>
            <a:ext cx="10515600" cy="4586016"/>
          </a:xfrm>
        </p:spPr>
        <p:txBody>
          <a:bodyPr/>
          <a:lstStyle/>
          <a:p>
            <a:r>
              <a:rPr lang="en-US" dirty="0"/>
              <a:t>Thank You for listening! Purchase Your Electrical Vehicle Today!</a:t>
            </a:r>
          </a:p>
        </p:txBody>
      </p:sp>
      <p:pic>
        <p:nvPicPr>
          <p:cNvPr id="4" name="Graphic 3" descr="Lightning bolt">
            <a:extLst>
              <a:ext uri="{FF2B5EF4-FFF2-40B4-BE49-F238E27FC236}">
                <a16:creationId xmlns:a16="http://schemas.microsoft.com/office/drawing/2014/main" id="{EFB78974-486A-2541-9910-FB457126D4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5829" y="2583182"/>
            <a:ext cx="914400" cy="914400"/>
          </a:xfrm>
          <a:prstGeom prst="rect">
            <a:avLst/>
          </a:prstGeom>
        </p:spPr>
      </p:pic>
      <p:pic>
        <p:nvPicPr>
          <p:cNvPr id="6" name="Graphic 5" descr="Lightning bolt">
            <a:extLst>
              <a:ext uri="{FF2B5EF4-FFF2-40B4-BE49-F238E27FC236}">
                <a16:creationId xmlns:a16="http://schemas.microsoft.com/office/drawing/2014/main" id="{7991DAEA-8D7C-F54B-B95F-B013334DCB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771" y="2681745"/>
            <a:ext cx="914400" cy="914400"/>
          </a:xfrm>
          <a:prstGeom prst="rect">
            <a:avLst/>
          </a:prstGeom>
        </p:spPr>
      </p:pic>
      <mc:AlternateContent xmlns:mc="http://schemas.openxmlformats.org/markup-compatibility/2006">
        <mc:Choice xmlns:am3d="http://schemas.microsoft.com/office/drawing/2017/model3d" Requires="am3d">
          <p:graphicFrame>
            <p:nvGraphicFramePr>
              <p:cNvPr id="8" name="3D Model 7" descr="C7 tuner car yellow">
                <a:extLst>
                  <a:ext uri="{FF2B5EF4-FFF2-40B4-BE49-F238E27FC236}">
                    <a16:creationId xmlns:a16="http://schemas.microsoft.com/office/drawing/2014/main" id="{79A7FC81-ED77-E348-9311-5CD19C0037E0}"/>
                  </a:ext>
                </a:extLst>
              </p:cNvPr>
              <p:cNvGraphicFramePr>
                <a:graphicFrameLocks noChangeAspect="1"/>
              </p:cNvGraphicFramePr>
              <p:nvPr>
                <p:extLst>
                  <p:ext uri="{D42A27DB-BD31-4B8C-83A1-F6EECF244321}">
                    <p14:modId xmlns:p14="http://schemas.microsoft.com/office/powerpoint/2010/main" val="723692349"/>
                  </p:ext>
                </p:extLst>
              </p:nvPr>
            </p:nvGraphicFramePr>
            <p:xfrm>
              <a:off x="4141766" y="3103829"/>
              <a:ext cx="3908464" cy="2791760"/>
            </p:xfrm>
            <a:graphic>
              <a:graphicData uri="http://schemas.microsoft.com/office/drawing/2017/model3d">
                <am3d:model3d r:embed="rId6">
                  <am3d:spPr>
                    <a:xfrm>
                      <a:off x="0" y="0"/>
                      <a:ext cx="3908464" cy="2791760"/>
                    </a:xfrm>
                    <a:prstGeom prst="rect">
                      <a:avLst/>
                    </a:prstGeom>
                  </am3d:spPr>
                  <am3d:camera>
                    <am3d:pos x="0" y="0" z="54583236"/>
                    <am3d:up dx="0" dy="36000000" dz="0"/>
                    <am3d:lookAt x="0" y="0" z="0"/>
                    <am3d:perspective fov="2700000"/>
                  </am3d:camera>
                  <am3d:trans>
                    <am3d:meterPerModelUnit n="28442452" d="1000000"/>
                    <am3d:preTrans dx="0" dy="-1694585" dz="-548501"/>
                    <am3d:scale>
                      <am3d:sx n="1000000" d="1000000"/>
                      <am3d:sy n="1000000" d="1000000"/>
                      <am3d:sz n="1000000" d="1000000"/>
                    </am3d:scale>
                    <am3d:rot ax="1045028" ay="1732699" az="498259"/>
                    <am3d:postTrans dx="0" dy="0" dz="0"/>
                  </am3d:trans>
                  <am3d:raster rName="Office3DRenderer" rVer="16.0.8326">
                    <am3d:blip r:embed="rId7"/>
                  </am3d:raster>
                  <am3d:objViewport viewportSz="530434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Model 7" descr="C7 tuner car yellow">
                <a:extLst>
                  <a:ext uri="{FF2B5EF4-FFF2-40B4-BE49-F238E27FC236}">
                    <a16:creationId xmlns:a16="http://schemas.microsoft.com/office/drawing/2014/main" id="{79A7FC81-ED77-E348-9311-5CD19C0037E0}"/>
                  </a:ext>
                </a:extLst>
              </p:cNvPr>
              <p:cNvPicPr>
                <a:picLocks noGrp="1" noRot="1" noChangeAspect="1" noMove="1" noResize="1" noEditPoints="1" noAdjustHandles="1" noChangeArrowheads="1" noChangeShapeType="1" noCrop="1"/>
              </p:cNvPicPr>
              <p:nvPr/>
            </p:nvPicPr>
            <p:blipFill>
              <a:blip r:embed="rId7"/>
              <a:stretch>
                <a:fillRect/>
              </a:stretch>
            </p:blipFill>
            <p:spPr>
              <a:xfrm>
                <a:off x="4141766" y="3103829"/>
                <a:ext cx="3908464" cy="2791760"/>
              </a:xfrm>
              <a:prstGeom prst="rect">
                <a:avLst/>
              </a:prstGeom>
            </p:spPr>
          </p:pic>
        </mc:Fallback>
      </mc:AlternateContent>
      <p:pic>
        <p:nvPicPr>
          <p:cNvPr id="3" name="Audio Recording May 25, 2021 at 9:52:48 PM" descr="Audio Recording May 25, 2021 at 9:52:48 PM">
            <a:hlinkClick r:id="" action="ppaction://media"/>
            <a:extLst>
              <a:ext uri="{FF2B5EF4-FFF2-40B4-BE49-F238E27FC236}">
                <a16:creationId xmlns:a16="http://schemas.microsoft.com/office/drawing/2014/main" id="{A8E7D009-E7FF-8943-85FD-5BAC82DCD20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54654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2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6DA36-A287-C842-8D8F-E7C0ABE084F8}"/>
              </a:ext>
            </a:extLst>
          </p:cNvPr>
          <p:cNvSpPr>
            <a:spLocks noGrp="1"/>
          </p:cNvSpPr>
          <p:nvPr>
            <p:ph type="title"/>
          </p:nvPr>
        </p:nvSpPr>
        <p:spPr/>
        <p:txBody>
          <a:bodyPr/>
          <a:lstStyle/>
          <a:p>
            <a:r>
              <a:rPr lang="en-US" dirty="0"/>
              <a:t>How Does It Work?</a:t>
            </a:r>
          </a:p>
        </p:txBody>
      </p:sp>
      <p:pic>
        <p:nvPicPr>
          <p:cNvPr id="5" name="Content Placeholder 4">
            <a:extLst>
              <a:ext uri="{FF2B5EF4-FFF2-40B4-BE49-F238E27FC236}">
                <a16:creationId xmlns:a16="http://schemas.microsoft.com/office/drawing/2014/main" id="{49BB3312-6E4B-6248-ACC8-565D58A2EA1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77807" y="1795748"/>
            <a:ext cx="7436386" cy="3657600"/>
          </a:xfrm>
        </p:spPr>
      </p:pic>
      <p:pic>
        <p:nvPicPr>
          <p:cNvPr id="3" name="Audio Recording May 25, 2021 at 9:42:06 PM" descr="Audio Recording May 25, 2021 at 9:42:06 PM">
            <a:hlinkClick r:id="" action="ppaction://media"/>
            <a:extLst>
              <a:ext uri="{FF2B5EF4-FFF2-40B4-BE49-F238E27FC236}">
                <a16:creationId xmlns:a16="http://schemas.microsoft.com/office/drawing/2014/main" id="{7248883A-7F89-F54A-B9E5-E5A47A1CCFB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65806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8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B8BA7-1787-6A4B-B2B4-50F9FA24A46E}"/>
              </a:ext>
            </a:extLst>
          </p:cNvPr>
          <p:cNvSpPr>
            <a:spLocks noGrp="1"/>
          </p:cNvSpPr>
          <p:nvPr>
            <p:ph type="title"/>
          </p:nvPr>
        </p:nvSpPr>
        <p:spPr/>
        <p:txBody>
          <a:bodyPr>
            <a:normAutofit/>
          </a:bodyPr>
          <a:lstStyle/>
          <a:p>
            <a:r>
              <a:rPr lang="en-US" dirty="0"/>
              <a:t>How Does It Work?</a:t>
            </a:r>
          </a:p>
        </p:txBody>
      </p:sp>
      <p:sp>
        <p:nvSpPr>
          <p:cNvPr id="3" name="Content Placeholder 2">
            <a:extLst>
              <a:ext uri="{FF2B5EF4-FFF2-40B4-BE49-F238E27FC236}">
                <a16:creationId xmlns:a16="http://schemas.microsoft.com/office/drawing/2014/main" id="{EC5B70FC-06A2-A348-B75A-8A27633AD0EF}"/>
              </a:ext>
            </a:extLst>
          </p:cNvPr>
          <p:cNvSpPr>
            <a:spLocks noGrp="1"/>
          </p:cNvSpPr>
          <p:nvPr>
            <p:ph idx="1"/>
          </p:nvPr>
        </p:nvSpPr>
        <p:spPr>
          <a:xfrm>
            <a:off x="838200" y="1454227"/>
            <a:ext cx="10515600" cy="4902506"/>
          </a:xfrm>
        </p:spPr>
        <p:txBody>
          <a:bodyPr>
            <a:normAutofit lnSpcReduction="10000"/>
          </a:bodyPr>
          <a:lstStyle/>
          <a:p>
            <a:r>
              <a:rPr lang="en-US" dirty="0"/>
              <a:t>1. The controller gathers energy from the battery </a:t>
            </a:r>
          </a:p>
          <a:p>
            <a:endParaRPr lang="en-US" dirty="0"/>
          </a:p>
          <a:p>
            <a:r>
              <a:rPr lang="en-US" dirty="0"/>
              <a:t>2. Controller delivers the appropriate amount of electrical energy to the motor. </a:t>
            </a:r>
          </a:p>
          <a:p>
            <a:endParaRPr lang="en-US" dirty="0"/>
          </a:p>
          <a:p>
            <a:r>
              <a:rPr lang="en-US" dirty="0"/>
              <a:t>3. Electric energy transforms to mechanical energy. </a:t>
            </a:r>
          </a:p>
          <a:p>
            <a:endParaRPr lang="en-US" dirty="0"/>
          </a:p>
          <a:p>
            <a:r>
              <a:rPr lang="en-US" dirty="0"/>
              <a:t>4. Wheels turn, vehicle moves.</a:t>
            </a:r>
          </a:p>
          <a:p>
            <a:endParaRPr lang="en-US" dirty="0"/>
          </a:p>
          <a:p>
            <a:pPr marL="0" indent="0">
              <a:buNone/>
            </a:pPr>
            <a:r>
              <a:rPr lang="en-US" dirty="0"/>
              <a:t>Simple, Easy, COOL &amp; Efficient!</a:t>
            </a:r>
          </a:p>
          <a:p>
            <a:pPr marL="0" indent="0">
              <a:buNone/>
            </a:pPr>
            <a:endParaRPr lang="en-US" dirty="0"/>
          </a:p>
        </p:txBody>
      </p:sp>
      <p:pic>
        <p:nvPicPr>
          <p:cNvPr id="4" name="Audio Recording May 25, 2021 at 9:42:31 PM" descr="Audio Recording May 25, 2021 at 9:42:31 PM">
            <a:hlinkClick r:id="" action="ppaction://media"/>
            <a:extLst>
              <a:ext uri="{FF2B5EF4-FFF2-40B4-BE49-F238E27FC236}">
                <a16:creationId xmlns:a16="http://schemas.microsoft.com/office/drawing/2014/main" id="{563CC6AE-5E88-0942-92F7-029D9CA4D3B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14317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6D7CC-E5CE-3B48-9D64-5F411DDFF6A1}"/>
              </a:ext>
            </a:extLst>
          </p:cNvPr>
          <p:cNvSpPr>
            <a:spLocks noGrp="1"/>
          </p:cNvSpPr>
          <p:nvPr>
            <p:ph type="title"/>
          </p:nvPr>
        </p:nvSpPr>
        <p:spPr/>
        <p:txBody>
          <a:bodyPr/>
          <a:lstStyle/>
          <a:p>
            <a:r>
              <a:rPr lang="en-US" dirty="0"/>
              <a:t>How Does It Work</a:t>
            </a:r>
          </a:p>
        </p:txBody>
      </p:sp>
      <p:pic>
        <p:nvPicPr>
          <p:cNvPr id="1026" name="Picture 2" descr="How fully Electric Cars Work | Car Construction">
            <a:extLst>
              <a:ext uri="{FF2B5EF4-FFF2-40B4-BE49-F238E27FC236}">
                <a16:creationId xmlns:a16="http://schemas.microsoft.com/office/drawing/2014/main" id="{8083C5C2-8011-6248-AF06-E8E77117EDC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545562" y="1690688"/>
            <a:ext cx="5100875" cy="4387850"/>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Recording May 25, 2021 at 9:43:09 PM" descr="Audio Recording May 25, 2021 at 9:43:09 PM">
            <a:hlinkClick r:id="" action="ppaction://media"/>
            <a:extLst>
              <a:ext uri="{FF2B5EF4-FFF2-40B4-BE49-F238E27FC236}">
                <a16:creationId xmlns:a16="http://schemas.microsoft.com/office/drawing/2014/main" id="{85511C84-E4D8-C247-A0CA-C7FB6517ADA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85791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5F9DA-15BB-CD4B-9862-17E26B9A3E59}"/>
              </a:ext>
            </a:extLst>
          </p:cNvPr>
          <p:cNvSpPr>
            <a:spLocks noGrp="1"/>
          </p:cNvSpPr>
          <p:nvPr>
            <p:ph type="title"/>
          </p:nvPr>
        </p:nvSpPr>
        <p:spPr/>
        <p:txBody>
          <a:bodyPr>
            <a:normAutofit/>
          </a:bodyPr>
          <a:lstStyle/>
          <a:p>
            <a:r>
              <a:rPr lang="en-US" dirty="0"/>
              <a:t>The Main Components of An EV</a:t>
            </a:r>
          </a:p>
        </p:txBody>
      </p:sp>
      <p:sp>
        <p:nvSpPr>
          <p:cNvPr id="3" name="Content Placeholder 2">
            <a:extLst>
              <a:ext uri="{FF2B5EF4-FFF2-40B4-BE49-F238E27FC236}">
                <a16:creationId xmlns:a16="http://schemas.microsoft.com/office/drawing/2014/main" id="{B7745FFC-E8D5-AD41-9527-45251D922B59}"/>
              </a:ext>
            </a:extLst>
          </p:cNvPr>
          <p:cNvSpPr>
            <a:spLocks noGrp="1"/>
          </p:cNvSpPr>
          <p:nvPr>
            <p:ph sz="half" idx="1"/>
          </p:nvPr>
        </p:nvSpPr>
        <p:spPr/>
        <p:txBody>
          <a:bodyPr>
            <a:normAutofit/>
          </a:bodyPr>
          <a:lstStyle/>
          <a:p>
            <a:r>
              <a:rPr lang="en-US" sz="1800" dirty="0"/>
              <a:t>High-voltage battery with control unit for battery regulation and charger</a:t>
            </a:r>
          </a:p>
          <a:p>
            <a:r>
              <a:rPr lang="en-US" sz="1800" dirty="0"/>
              <a:t>Electric motor/generator with electronic control (power electronics) and cooling system</a:t>
            </a:r>
          </a:p>
          <a:p>
            <a:r>
              <a:rPr lang="en-US" sz="1800" dirty="0"/>
              <a:t>Transmission including the differential </a:t>
            </a:r>
          </a:p>
          <a:p>
            <a:r>
              <a:rPr lang="en-US" sz="1800" dirty="0">
                <a:solidFill>
                  <a:srgbClr val="3B3835"/>
                </a:solidFill>
                <a:latin typeface="Helvetica Neue" panose="02000503000000020004" pitchFamily="2" charset="0"/>
              </a:rPr>
              <a:t>Brake system</a:t>
            </a:r>
          </a:p>
          <a:p>
            <a:r>
              <a:rPr lang="en-US" sz="1800" dirty="0"/>
              <a:t>High-voltage air conditioning for vehicle interior climate control </a:t>
            </a:r>
          </a:p>
          <a:p>
            <a:r>
              <a:rPr lang="en-US" sz="1800" dirty="0"/>
              <a:t>Electric motor/generator</a:t>
            </a:r>
          </a:p>
          <a:p>
            <a:r>
              <a:rPr lang="en-US" sz="1800" dirty="0"/>
              <a:t>Transmission with differential</a:t>
            </a:r>
          </a:p>
          <a:p>
            <a:r>
              <a:rPr lang="en-US" sz="1800" dirty="0"/>
              <a:t>Power electronics</a:t>
            </a:r>
          </a:p>
          <a:p>
            <a:r>
              <a:rPr lang="en-US" sz="1800" dirty="0"/>
              <a:t>High-voltage lines</a:t>
            </a:r>
          </a:p>
        </p:txBody>
      </p:sp>
      <p:sp>
        <p:nvSpPr>
          <p:cNvPr id="4" name="Content Placeholder 3">
            <a:extLst>
              <a:ext uri="{FF2B5EF4-FFF2-40B4-BE49-F238E27FC236}">
                <a16:creationId xmlns:a16="http://schemas.microsoft.com/office/drawing/2014/main" id="{AF841877-1346-3045-A97B-2A2BA98E002F}"/>
              </a:ext>
            </a:extLst>
          </p:cNvPr>
          <p:cNvSpPr>
            <a:spLocks noGrp="1"/>
          </p:cNvSpPr>
          <p:nvPr>
            <p:ph sz="half" idx="2"/>
          </p:nvPr>
        </p:nvSpPr>
        <p:spPr/>
        <p:txBody>
          <a:bodyPr>
            <a:normAutofit/>
          </a:bodyPr>
          <a:lstStyle/>
          <a:p>
            <a:r>
              <a:rPr lang="en-US" sz="1800" dirty="0"/>
              <a:t>High-voltage battery</a:t>
            </a:r>
          </a:p>
          <a:p>
            <a:r>
              <a:rPr lang="en-US" sz="1800" dirty="0"/>
              <a:t>Electronics box with control unit for battery regulation</a:t>
            </a:r>
          </a:p>
          <a:p>
            <a:r>
              <a:rPr lang="en-US" sz="1800" dirty="0"/>
              <a:t>Cooling system</a:t>
            </a:r>
          </a:p>
          <a:p>
            <a:r>
              <a:rPr lang="en-US" sz="1800" dirty="0"/>
              <a:t>Brake system</a:t>
            </a:r>
          </a:p>
          <a:p>
            <a:r>
              <a:rPr lang="en-US" sz="1800" dirty="0"/>
              <a:t>High-voltage air conditioner compressor</a:t>
            </a:r>
          </a:p>
          <a:p>
            <a:r>
              <a:rPr lang="en-US" sz="1800" dirty="0"/>
              <a:t>High-voltage heating</a:t>
            </a:r>
          </a:p>
          <a:p>
            <a:r>
              <a:rPr lang="en-US" sz="1800" dirty="0"/>
              <a:t>Battery charger</a:t>
            </a:r>
          </a:p>
          <a:p>
            <a:r>
              <a:rPr lang="en-US" sz="1800" dirty="0"/>
              <a:t>Charging contact for external charging </a:t>
            </a:r>
          </a:p>
          <a:p>
            <a:r>
              <a:rPr lang="en-US" sz="1800" dirty="0"/>
              <a:t>External charging source</a:t>
            </a:r>
          </a:p>
        </p:txBody>
      </p:sp>
      <p:pic>
        <p:nvPicPr>
          <p:cNvPr id="5" name="Audio Recording May 25, 2021 at 9:43:44 PM" descr="Audio Recording May 25, 2021 at 9:43:44 PM">
            <a:hlinkClick r:id="" action="ppaction://media"/>
            <a:extLst>
              <a:ext uri="{FF2B5EF4-FFF2-40B4-BE49-F238E27FC236}">
                <a16:creationId xmlns:a16="http://schemas.microsoft.com/office/drawing/2014/main" id="{67B77276-B215-2643-BCB5-E56FECF5D80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04631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34E63-2A57-CA4E-BD22-AADD2FF0E33A}"/>
              </a:ext>
            </a:extLst>
          </p:cNvPr>
          <p:cNvSpPr>
            <a:spLocks noGrp="1"/>
          </p:cNvSpPr>
          <p:nvPr>
            <p:ph type="title"/>
          </p:nvPr>
        </p:nvSpPr>
        <p:spPr/>
        <p:txBody>
          <a:bodyPr/>
          <a:lstStyle/>
          <a:p>
            <a:r>
              <a:rPr lang="en-US" dirty="0"/>
              <a:t>History of EV’s</a:t>
            </a:r>
          </a:p>
        </p:txBody>
      </p:sp>
      <p:pic>
        <p:nvPicPr>
          <p:cNvPr id="2050" name="Picture 2" descr="BU-1003: Electric Vehicle (EV) – Battery University">
            <a:extLst>
              <a:ext uri="{FF2B5EF4-FFF2-40B4-BE49-F238E27FC236}">
                <a16:creationId xmlns:a16="http://schemas.microsoft.com/office/drawing/2014/main" id="{F29A69E7-87B5-7C4F-8927-27483475EF2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719330" y="1690688"/>
            <a:ext cx="6753339" cy="3712684"/>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Recording May 25, 2021 at 9:44:17 PM" descr="Audio Recording May 25, 2021 at 9:44:17 PM">
            <a:hlinkClick r:id="" action="ppaction://media"/>
            <a:extLst>
              <a:ext uri="{FF2B5EF4-FFF2-40B4-BE49-F238E27FC236}">
                <a16:creationId xmlns:a16="http://schemas.microsoft.com/office/drawing/2014/main" id="{5FE69B2B-63AE-8B4E-944C-E4AADF4423E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99877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A4207-7DB7-034C-BB83-83E295CE265C}"/>
              </a:ext>
            </a:extLst>
          </p:cNvPr>
          <p:cNvSpPr>
            <a:spLocks noGrp="1"/>
          </p:cNvSpPr>
          <p:nvPr>
            <p:ph type="title"/>
          </p:nvPr>
        </p:nvSpPr>
        <p:spPr>
          <a:xfrm>
            <a:off x="838200" y="1"/>
            <a:ext cx="10515600" cy="1145753"/>
          </a:xfrm>
        </p:spPr>
        <p:txBody>
          <a:bodyPr/>
          <a:lstStyle/>
          <a:p>
            <a:r>
              <a:rPr lang="en-US" dirty="0"/>
              <a:t>History of EV’s</a:t>
            </a:r>
          </a:p>
        </p:txBody>
      </p:sp>
      <p:sp>
        <p:nvSpPr>
          <p:cNvPr id="3" name="Rectangle 2">
            <a:extLst>
              <a:ext uri="{FF2B5EF4-FFF2-40B4-BE49-F238E27FC236}">
                <a16:creationId xmlns:a16="http://schemas.microsoft.com/office/drawing/2014/main" id="{734AB993-E342-9F46-8E16-EEEC3346065D}"/>
              </a:ext>
            </a:extLst>
          </p:cNvPr>
          <p:cNvSpPr/>
          <p:nvPr/>
        </p:nvSpPr>
        <p:spPr>
          <a:xfrm>
            <a:off x="838200" y="1228397"/>
            <a:ext cx="6741405" cy="5262979"/>
          </a:xfrm>
          <a:prstGeom prst="rect">
            <a:avLst/>
          </a:prstGeom>
        </p:spPr>
        <p:txBody>
          <a:bodyPr wrap="square">
            <a:spAutoFit/>
          </a:bodyPr>
          <a:lstStyle/>
          <a:p>
            <a:r>
              <a:rPr lang="en-US" sz="2800" dirty="0">
                <a:solidFill>
                  <a:srgbClr val="3B3835"/>
                </a:solidFill>
                <a:latin typeface="Helvetica Neue" panose="02000503000000020004" pitchFamily="2" charset="0"/>
              </a:rPr>
              <a:t>- In the 1830’s first electric carriage was built  </a:t>
            </a:r>
          </a:p>
          <a:p>
            <a:endParaRPr lang="en-US" sz="2800" dirty="0">
              <a:solidFill>
                <a:srgbClr val="3B3835"/>
              </a:solidFill>
              <a:latin typeface="Helvetica Neue" panose="02000503000000020004" pitchFamily="2" charset="0"/>
            </a:endParaRPr>
          </a:p>
          <a:p>
            <a:r>
              <a:rPr lang="en-US" sz="2800" dirty="0">
                <a:solidFill>
                  <a:srgbClr val="3B3835"/>
                </a:solidFill>
                <a:latin typeface="Helvetica Neue" panose="02000503000000020004" pitchFamily="2" charset="0"/>
              </a:rPr>
              <a:t>- 1891 the first electric automobile was build in the United States  </a:t>
            </a:r>
          </a:p>
          <a:p>
            <a:endParaRPr lang="en-US" sz="2800" dirty="0">
              <a:solidFill>
                <a:srgbClr val="3B3835"/>
              </a:solidFill>
              <a:latin typeface="Helvetica Neue" panose="02000503000000020004" pitchFamily="2" charset="0"/>
            </a:endParaRPr>
          </a:p>
          <a:p>
            <a:r>
              <a:rPr lang="en-US" sz="2800" dirty="0">
                <a:solidFill>
                  <a:srgbClr val="3B3835"/>
                </a:solidFill>
                <a:latin typeface="Helvetica Neue" panose="02000503000000020004" pitchFamily="2" charset="0"/>
              </a:rPr>
              <a:t>- 1900 Heyday  </a:t>
            </a:r>
          </a:p>
          <a:p>
            <a:endParaRPr lang="en-US" sz="2800" dirty="0">
              <a:solidFill>
                <a:srgbClr val="3B3835"/>
              </a:solidFill>
              <a:latin typeface="Helvetica Neue" panose="02000503000000020004" pitchFamily="2" charset="0"/>
            </a:endParaRPr>
          </a:p>
          <a:p>
            <a:r>
              <a:rPr lang="en-US" sz="2800" dirty="0">
                <a:solidFill>
                  <a:srgbClr val="3B3835"/>
                </a:solidFill>
                <a:latin typeface="Helvetica Neue" panose="02000503000000020004" pitchFamily="2" charset="0"/>
              </a:rPr>
              <a:t>- 1908 Henry Ford introduces Model T </a:t>
            </a:r>
          </a:p>
          <a:p>
            <a:pPr marL="457200" indent="-457200">
              <a:buFontTx/>
              <a:buChar char="-"/>
            </a:pPr>
            <a:endParaRPr lang="en-US" sz="2800" dirty="0">
              <a:solidFill>
                <a:srgbClr val="3B3835"/>
              </a:solidFill>
              <a:latin typeface="Helvetica Neue" panose="02000503000000020004" pitchFamily="2" charset="0"/>
            </a:endParaRPr>
          </a:p>
          <a:p>
            <a:r>
              <a:rPr lang="en-US" sz="2800" dirty="0">
                <a:solidFill>
                  <a:srgbClr val="3B3835"/>
                </a:solidFill>
                <a:latin typeface="Helvetica Neue" panose="02000503000000020004" pitchFamily="2" charset="0"/>
              </a:rPr>
              <a:t>- 1974 Vanguard-Sebring’s bring EV’s back into the spotlight</a:t>
            </a:r>
            <a:endParaRPr lang="en-US" sz="2800" dirty="0"/>
          </a:p>
        </p:txBody>
      </p:sp>
      <p:pic>
        <p:nvPicPr>
          <p:cNvPr id="3074" name="Picture 2" descr="Model T Ford Forum: Ford/Edison electric car??">
            <a:extLst>
              <a:ext uri="{FF2B5EF4-FFF2-40B4-BE49-F238E27FC236}">
                <a16:creationId xmlns:a16="http://schemas.microsoft.com/office/drawing/2014/main" id="{655021E8-8439-B24C-802F-CB3FA9DB5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5870" y="1020284"/>
            <a:ext cx="3260994" cy="22957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bring-Vanguard Citicar - Electric Vehicles News">
            <a:extLst>
              <a:ext uri="{FF2B5EF4-FFF2-40B4-BE49-F238E27FC236}">
                <a16:creationId xmlns:a16="http://schemas.microsoft.com/office/drawing/2014/main" id="{C89C4FFC-B72B-C443-A42C-CBDA6416BF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1765" y="3541924"/>
            <a:ext cx="3185099" cy="2149207"/>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May 25, 2021 at 9:46:12 PM" descr="Audio Recording May 25, 2021 at 9:46:12 PM">
            <a:hlinkClick r:id="" action="ppaction://media"/>
            <a:extLst>
              <a:ext uri="{FF2B5EF4-FFF2-40B4-BE49-F238E27FC236}">
                <a16:creationId xmlns:a16="http://schemas.microsoft.com/office/drawing/2014/main" id="{CA3A8CE0-290D-D149-A46A-F487940E023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71959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B9165-CCD8-0948-8B34-966CB91AC639}"/>
              </a:ext>
            </a:extLst>
          </p:cNvPr>
          <p:cNvSpPr>
            <a:spLocks noGrp="1"/>
          </p:cNvSpPr>
          <p:nvPr>
            <p:ph type="title"/>
          </p:nvPr>
        </p:nvSpPr>
        <p:spPr/>
        <p:txBody>
          <a:bodyPr>
            <a:normAutofit/>
          </a:bodyPr>
          <a:lstStyle/>
          <a:p>
            <a:r>
              <a:rPr lang="en-US" dirty="0"/>
              <a:t>History of EV’s</a:t>
            </a:r>
          </a:p>
        </p:txBody>
      </p:sp>
      <p:sp>
        <p:nvSpPr>
          <p:cNvPr id="3" name="Rectangle 2">
            <a:extLst>
              <a:ext uri="{FF2B5EF4-FFF2-40B4-BE49-F238E27FC236}">
                <a16:creationId xmlns:a16="http://schemas.microsoft.com/office/drawing/2014/main" id="{E2DC553B-EBF5-8A4B-9A9D-C66A91312C64}"/>
              </a:ext>
            </a:extLst>
          </p:cNvPr>
          <p:cNvSpPr/>
          <p:nvPr/>
        </p:nvSpPr>
        <p:spPr>
          <a:xfrm>
            <a:off x="154236" y="1997839"/>
            <a:ext cx="6808424" cy="2862322"/>
          </a:xfrm>
          <a:prstGeom prst="rect">
            <a:avLst/>
          </a:prstGeom>
        </p:spPr>
        <p:txBody>
          <a:bodyPr wrap="square">
            <a:spAutoFit/>
          </a:bodyPr>
          <a:lstStyle/>
          <a:p>
            <a:r>
              <a:rPr lang="en-US" dirty="0">
                <a:solidFill>
                  <a:srgbClr val="3B3835"/>
                </a:solidFill>
                <a:latin typeface="Helvetica Neue" panose="02000503000000020004" pitchFamily="2" charset="0"/>
              </a:rPr>
              <a:t>- 1970s Governmental Acts </a:t>
            </a:r>
          </a:p>
          <a:p>
            <a:endParaRPr lang="en-US" dirty="0">
              <a:solidFill>
                <a:srgbClr val="3B3835"/>
              </a:solidFill>
              <a:latin typeface="Helvetica Neue" panose="02000503000000020004" pitchFamily="2" charset="0"/>
            </a:endParaRPr>
          </a:p>
          <a:p>
            <a:r>
              <a:rPr lang="en-US" dirty="0">
                <a:solidFill>
                  <a:srgbClr val="3B3835"/>
                </a:solidFill>
                <a:latin typeface="Helvetica Neue" panose="02000503000000020004" pitchFamily="2" charset="0"/>
              </a:rPr>
              <a:t>- 1988 GM EV1 (top image) </a:t>
            </a:r>
          </a:p>
          <a:p>
            <a:br>
              <a:rPr lang="en-US" dirty="0">
                <a:solidFill>
                  <a:srgbClr val="3B3835"/>
                </a:solidFill>
                <a:latin typeface="Helvetica Neue" panose="02000503000000020004" pitchFamily="2" charset="0"/>
              </a:rPr>
            </a:br>
            <a:r>
              <a:rPr lang="en-US" dirty="0">
                <a:solidFill>
                  <a:srgbClr val="3B3835"/>
                </a:solidFill>
                <a:latin typeface="Helvetica Neue" panose="02000503000000020004" pitchFamily="2" charset="0"/>
              </a:rPr>
              <a:t>- 1997-2000 A few thousand electric cars were only available for lease. </a:t>
            </a:r>
          </a:p>
          <a:p>
            <a:endParaRPr lang="en-US" dirty="0">
              <a:solidFill>
                <a:srgbClr val="3B3835"/>
              </a:solidFill>
              <a:latin typeface="Helvetica Neue" panose="02000503000000020004" pitchFamily="2" charset="0"/>
            </a:endParaRPr>
          </a:p>
          <a:p>
            <a:r>
              <a:rPr lang="en-US" dirty="0">
                <a:solidFill>
                  <a:srgbClr val="3B3835"/>
                </a:solidFill>
                <a:latin typeface="Helvetica Neue" panose="02000503000000020004" pitchFamily="2" charset="0"/>
              </a:rPr>
              <a:t>- 2003 GM discontinued the EV1 and “killed the electric car” </a:t>
            </a:r>
          </a:p>
          <a:p>
            <a:endParaRPr lang="en-US" dirty="0">
              <a:solidFill>
                <a:srgbClr val="3B3835"/>
              </a:solidFill>
              <a:latin typeface="Helvetica Neue" panose="02000503000000020004" pitchFamily="2" charset="0"/>
            </a:endParaRPr>
          </a:p>
          <a:p>
            <a:r>
              <a:rPr lang="en-US" dirty="0">
                <a:solidFill>
                  <a:srgbClr val="3B3835"/>
                </a:solidFill>
                <a:latin typeface="Helvetica Neue" panose="02000503000000020004" pitchFamily="2" charset="0"/>
              </a:rPr>
              <a:t>- 2007 Tesla Roadster, an all electric vehicle. (bottom image)</a:t>
            </a:r>
            <a:endParaRPr lang="en-US" dirty="0"/>
          </a:p>
        </p:txBody>
      </p:sp>
      <p:pic>
        <p:nvPicPr>
          <p:cNvPr id="4098" name="Picture 2" descr="InsideEVs Exclusive Interview with General Motors EV1 Marketing Director  John Dabels - Part 1">
            <a:extLst>
              <a:ext uri="{FF2B5EF4-FFF2-40B4-BE49-F238E27FC236}">
                <a16:creationId xmlns:a16="http://schemas.microsoft.com/office/drawing/2014/main" id="{40BF0073-24E6-9C41-9DA4-0B29B423D7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4863" y="1567149"/>
            <a:ext cx="5097137" cy="18618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mazon.com: 2008 Tesla Roadster Reviews, Images, and Specs: Vehicles">
            <a:extLst>
              <a:ext uri="{FF2B5EF4-FFF2-40B4-BE49-F238E27FC236}">
                <a16:creationId xmlns:a16="http://schemas.microsoft.com/office/drawing/2014/main" id="{7C7BA5FD-C300-664A-978D-454D4E62D6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8998" y="3591498"/>
            <a:ext cx="3392106" cy="1622233"/>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May 25, 2021 at 9:47:54 PM" descr="Audio Recording May 25, 2021 at 9:47:54 PM">
            <a:hlinkClick r:id="" action="ppaction://media"/>
            <a:extLst>
              <a:ext uri="{FF2B5EF4-FFF2-40B4-BE49-F238E27FC236}">
                <a16:creationId xmlns:a16="http://schemas.microsoft.com/office/drawing/2014/main" id="{C03885B9-13F0-DE45-88E0-5C139812D87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02326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6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per-Bowl-PowePoint-Template" id="{4B85BAAD-0C6C-F540-B978-6556A450101F}" vid="{19AB0D37-A829-6C40-A18C-06351D5B4989}"/>
    </a:ext>
  </a:extLst>
</a:theme>
</file>

<file path=docProps/app.xml><?xml version="1.0" encoding="utf-8"?>
<Properties xmlns="http://schemas.openxmlformats.org/officeDocument/2006/extended-properties" xmlns:vt="http://schemas.openxmlformats.org/officeDocument/2006/docPropsVTypes">
  <Template>Office Theme</Template>
  <TotalTime>222</TotalTime>
  <Words>1452</Words>
  <Application>Microsoft Macintosh PowerPoint</Application>
  <PresentationFormat>Widescreen</PresentationFormat>
  <Paragraphs>110</Paragraphs>
  <Slides>20</Slides>
  <Notes>0</Notes>
  <HiddenSlides>0</HiddenSlides>
  <MMClips>16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Helvetica Neue</vt:lpstr>
      <vt:lpstr>Trebuchet MS</vt:lpstr>
      <vt:lpstr>Office Theme</vt:lpstr>
      <vt:lpstr>Benefits of an Electric Car</vt:lpstr>
      <vt:lpstr>What is an Electric Car ?</vt:lpstr>
      <vt:lpstr>How Does It Work?</vt:lpstr>
      <vt:lpstr>How Does It Work?</vt:lpstr>
      <vt:lpstr>How Does It Work</vt:lpstr>
      <vt:lpstr>The Main Components of An EV</vt:lpstr>
      <vt:lpstr>History of EV’s</vt:lpstr>
      <vt:lpstr>History of EV’s</vt:lpstr>
      <vt:lpstr>History of EV’s</vt:lpstr>
      <vt:lpstr>Types of Electrical Vehicles On The Road Today</vt:lpstr>
      <vt:lpstr>BEV</vt:lpstr>
      <vt:lpstr>Plug-in Hybrid Electric Vehicle (PHEV)</vt:lpstr>
      <vt:lpstr>Hybrid Electric Vehicle (HEV)</vt:lpstr>
      <vt:lpstr>Fuel-cell Electric Vehicle (FCEV)</vt:lpstr>
      <vt:lpstr>Infrastructure of EV’s</vt:lpstr>
      <vt:lpstr>Charging Station Infrastructure</vt:lpstr>
      <vt:lpstr>Confusion Regarding Speed</vt:lpstr>
      <vt:lpstr>Speeds</vt:lpstr>
      <vt:lpstr>Future of EV’s</vt:lpstr>
      <vt:lpstr>Thank You for listening! Purchase Your Electrical Vehicle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of an Electric Car</dc:title>
  <dc:creator>Microsoft Office User</dc:creator>
  <cp:lastModifiedBy>Microsoft Office User</cp:lastModifiedBy>
  <cp:revision>17</cp:revision>
  <dcterms:created xsi:type="dcterms:W3CDTF">2021-05-12T23:01:04Z</dcterms:created>
  <dcterms:modified xsi:type="dcterms:W3CDTF">2021-05-26T01:53:34Z</dcterms:modified>
</cp:coreProperties>
</file>