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Economica"/>
      <p:regular r:id="rId21"/>
      <p:bold r:id="rId22"/>
      <p:italic r:id="rId23"/>
      <p:boldItalic r:id="rId24"/>
    </p:embeddedFont>
    <p:embeddedFont>
      <p:font typeface="Caveat"/>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Economica-bold.fntdata"/><Relationship Id="rId21" Type="http://schemas.openxmlformats.org/officeDocument/2006/relationships/font" Target="fonts/Economica-regular.fntdata"/><Relationship Id="rId24" Type="http://schemas.openxmlformats.org/officeDocument/2006/relationships/font" Target="fonts/Economica-boldItalic.fntdata"/><Relationship Id="rId23" Type="http://schemas.openxmlformats.org/officeDocument/2006/relationships/font" Target="fonts/Economica-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veat-bold.fntdata"/><Relationship Id="rId25" Type="http://schemas.openxmlformats.org/officeDocument/2006/relationships/font" Target="fonts/Caveat-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007b192a6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007b192a6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84862abc64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84862abc64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8007b192a6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007b192a6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00bcfdb5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00bcfdb5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8007b192a6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8007b192a6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84862abc64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4862abc64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8007b192a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007b192a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8007b192a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8007b192a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007b192a6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007b192a6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8007b192a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007b192a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4862abc64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4862abc64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Google Shape;110;g7545730dd5fd50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7545730dd5fd50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84862abc64_1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4862abc64_1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1894e6e3293da5c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894e6e3293da5c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10.jpg"/><Relationship Id="rId5"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19.jpg"/><Relationship Id="rId5" Type="http://schemas.openxmlformats.org/officeDocument/2006/relationships/image" Target="../media/image3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33.png"/><Relationship Id="rId6"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jonestherapyservices.com/blog/5-tips-for-treating-patients-with-a-language-barrier/Nmac" TargetMode="External"/><Relationship Id="rId4" Type="http://schemas.openxmlformats.org/officeDocument/2006/relationships/hyperlink" Target="https://www.aarp.org/about-aarp/" TargetMode="External"/><Relationship Id="rId9" Type="http://schemas.openxmlformats.org/officeDocument/2006/relationships/hyperlink" Target="https://www.ncoa.org/news/resources-for-reporters/get-the-facts/mature-workers-facts/" TargetMode="External"/><Relationship Id="rId5" Type="http://schemas.openxmlformats.org/officeDocument/2006/relationships/hyperlink" Target="https://www.nyccare.nyc/about/" TargetMode="External"/><Relationship Id="rId6" Type="http://schemas.openxmlformats.org/officeDocument/2006/relationships/hyperlink" Target="https://www.thebalance.com/what-is-unemployment-3306222" TargetMode="External"/><Relationship Id="rId7" Type="http://schemas.openxmlformats.org/officeDocument/2006/relationships/hyperlink" Target="https://www.restaurantbusinessonline.com/workforce/how-beat-language-barriers" TargetMode="External"/><Relationship Id="rId8" Type="http://schemas.openxmlformats.org/officeDocument/2006/relationships/hyperlink" Target="https://www.eeoc.gov/eeoc/history/adea50th/report.cf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nmac.org/nmac-welcomes-the-2019-reclaiming-our-place-at-the-table-advocates/advocacy/UUSJ" TargetMode="External"/><Relationship Id="rId4" Type="http://schemas.openxmlformats.org/officeDocument/2006/relationships/hyperlink" Target="https://www.123rf.com/photo_41306441_stock-illustration-unemployment-issues-and-concepts-word-cloud-illustration-word-collage-concept-.htm" TargetMode="External"/><Relationship Id="rId9" Type="http://schemas.openxmlformats.org/officeDocument/2006/relationships/hyperlink" Target="https://www.cdc.gov/wisewoman/locations/index.htm" TargetMode="External"/><Relationship Id="rId5" Type="http://schemas.openxmlformats.org/officeDocument/2006/relationships/hyperlink" Target="http://uusj.net/wp1/advocacy/uusj-capitol-hill-advocacy-corps/Ward" TargetMode="External"/><Relationship Id="rId6" Type="http://schemas.openxmlformats.org/officeDocument/2006/relationships/hyperlink" Target="https://phoenixhomesaz.com/senior-community-service-employment-program-scsep/WISEWOMAN" TargetMode="External"/><Relationship Id="rId7" Type="http://schemas.openxmlformats.org/officeDocument/2006/relationships/hyperlink" Target="https://phoenixhomesaz.com/senior-community-service-employment-program-scsep/WISEWOMAN" TargetMode="External"/><Relationship Id="rId8" Type="http://schemas.openxmlformats.org/officeDocument/2006/relationships/hyperlink" Target="https://phoenixhomesaz.com/senior-community-service-employment-program-scsep/WISEWOMA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thebalance.com/bureau-of-labor-statistics-3305992" TargetMode="External"/><Relationship Id="rId4" Type="http://schemas.openxmlformats.org/officeDocument/2006/relationships/hyperlink" Target="https://www.thebalance.com/current-u-s-unemployment-rate-statistics-and-news-3305733" TargetMode="External"/><Relationship Id="rId5" Type="http://schemas.openxmlformats.org/officeDocument/2006/relationships/image" Target="../media/image8.jpg"/><Relationship Id="rId6"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6.jpg"/><Relationship Id="rId5"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5.png"/><Relationship Id="rId4" Type="http://schemas.openxmlformats.org/officeDocument/2006/relationships/image" Target="../media/image13.jp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5.jpg"/><Relationship Id="rId5" Type="http://schemas.openxmlformats.org/officeDocument/2006/relationships/image" Target="../media/image16.jpg"/><Relationship Id="rId6"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3.png"/><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21.jpg"/><Relationship Id="rId4" Type="http://schemas.openxmlformats.org/officeDocument/2006/relationships/image" Target="../media/image17.jpg"/><Relationship Id="rId5"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4.jpg"/><Relationship Id="rId5"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37.jpg"/><Relationship Id="rId5"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219725" y="886825"/>
            <a:ext cx="5159400" cy="124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WHO: Age Group 55-64</a:t>
            </a:r>
            <a:endParaRPr sz="1800"/>
          </a:p>
          <a:p>
            <a:pPr indent="0" lvl="0" marL="0" rtl="0" algn="l">
              <a:spcBef>
                <a:spcPts val="0"/>
              </a:spcBef>
              <a:spcAft>
                <a:spcPts val="0"/>
              </a:spcAft>
              <a:buNone/>
            </a:pPr>
            <a:r>
              <a:rPr lang="en" sz="1800"/>
              <a:t>WHAT: People in This Age Group Who Do Not Qualify or Cannot Afford Insurance</a:t>
            </a:r>
            <a:br>
              <a:rPr lang="en" sz="1800"/>
            </a:br>
            <a:r>
              <a:rPr lang="en" sz="1800"/>
              <a:t>WHY: Unemployment or Underemployment</a:t>
            </a:r>
            <a:endParaRPr sz="1800"/>
          </a:p>
        </p:txBody>
      </p:sp>
      <p:sp>
        <p:nvSpPr>
          <p:cNvPr id="63" name="Google Shape;63;p13"/>
          <p:cNvSpPr txBox="1"/>
          <p:nvPr>
            <p:ph idx="1" type="subTitle"/>
          </p:nvPr>
        </p:nvSpPr>
        <p:spPr>
          <a:xfrm>
            <a:off x="5373675" y="4397531"/>
            <a:ext cx="3860100" cy="64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Aralfa Rosario, Sagine Alexandre, Eliran Gluzman, Kevin Maddix  &amp; Connie Koo</a:t>
            </a:r>
            <a:endParaRPr sz="1600"/>
          </a:p>
        </p:txBody>
      </p:sp>
      <p:pic>
        <p:nvPicPr>
          <p:cNvPr descr="Unemployment issues and concepts word cloud illustration. Word collage concept. Stock Illustration - 41306441" id="64" name="Google Shape;64;p13" title="Unemployment issues and concepts word cloud illustration. Word collage concept. Stock Illustration - 41306441"/>
          <p:cNvPicPr preferRelativeResize="0"/>
          <p:nvPr/>
        </p:nvPicPr>
        <p:blipFill>
          <a:blip r:embed="rId3">
            <a:alphaModFix/>
          </a:blip>
          <a:stretch>
            <a:fillRect/>
          </a:stretch>
        </p:blipFill>
        <p:spPr>
          <a:xfrm>
            <a:off x="613250" y="2239250"/>
            <a:ext cx="3958750" cy="2639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idx="4294967295" type="title"/>
          </p:nvPr>
        </p:nvSpPr>
        <p:spPr>
          <a:xfrm>
            <a:off x="311700" y="108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                                </a:t>
            </a:r>
            <a:endParaRPr>
              <a:latin typeface="Caveat"/>
              <a:ea typeface="Caveat"/>
              <a:cs typeface="Caveat"/>
              <a:sym typeface="Caveat"/>
            </a:endParaRPr>
          </a:p>
        </p:txBody>
      </p:sp>
      <p:pic>
        <p:nvPicPr>
          <p:cNvPr id="141" name="Google Shape;141;p22"/>
          <p:cNvPicPr preferRelativeResize="0"/>
          <p:nvPr/>
        </p:nvPicPr>
        <p:blipFill rotWithShape="1">
          <a:blip r:embed="rId3">
            <a:alphaModFix/>
          </a:blip>
          <a:srcRect b="2310" l="-1860" r="1859" t="-2310"/>
          <a:stretch/>
        </p:blipFill>
        <p:spPr>
          <a:xfrm>
            <a:off x="2867825" y="198725"/>
            <a:ext cx="6107450" cy="2852687"/>
          </a:xfrm>
          <a:prstGeom prst="rect">
            <a:avLst/>
          </a:prstGeom>
          <a:noFill/>
          <a:ln>
            <a:noFill/>
          </a:ln>
        </p:spPr>
      </p:pic>
      <p:pic>
        <p:nvPicPr>
          <p:cNvPr id="142" name="Google Shape;142;p22"/>
          <p:cNvPicPr preferRelativeResize="0"/>
          <p:nvPr/>
        </p:nvPicPr>
        <p:blipFill rotWithShape="1">
          <a:blip r:embed="rId4">
            <a:alphaModFix/>
          </a:blip>
          <a:srcRect b="-24285" l="0" r="0" t="0"/>
          <a:stretch/>
        </p:blipFill>
        <p:spPr>
          <a:xfrm>
            <a:off x="66088" y="719725"/>
            <a:ext cx="2867850" cy="2030125"/>
          </a:xfrm>
          <a:prstGeom prst="rect">
            <a:avLst/>
          </a:prstGeom>
          <a:noFill/>
          <a:ln>
            <a:noFill/>
          </a:ln>
        </p:spPr>
      </p:pic>
      <p:pic>
        <p:nvPicPr>
          <p:cNvPr id="143" name="Google Shape;143;p22"/>
          <p:cNvPicPr preferRelativeResize="0"/>
          <p:nvPr/>
        </p:nvPicPr>
        <p:blipFill>
          <a:blip r:embed="rId5">
            <a:alphaModFix/>
          </a:blip>
          <a:stretch>
            <a:fillRect/>
          </a:stretch>
        </p:blipFill>
        <p:spPr>
          <a:xfrm>
            <a:off x="132213" y="2684450"/>
            <a:ext cx="2735575" cy="1725025"/>
          </a:xfrm>
          <a:prstGeom prst="rect">
            <a:avLst/>
          </a:prstGeom>
          <a:noFill/>
          <a:ln>
            <a:noFill/>
          </a:ln>
        </p:spPr>
      </p:pic>
      <p:sp>
        <p:nvSpPr>
          <p:cNvPr id="144" name="Google Shape;144;p22"/>
          <p:cNvSpPr txBox="1"/>
          <p:nvPr/>
        </p:nvSpPr>
        <p:spPr>
          <a:xfrm>
            <a:off x="2867850" y="3303375"/>
            <a:ext cx="6107400" cy="1936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un/underemployment due to age discrimination</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Difficulty in qualifying for insurance due to age and socioeconomic status</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AARP helps this age group with costs and resources </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NYC CARE provides insurance to those who do not qualify for ACA or Medicaid</a:t>
            </a:r>
            <a:endParaRPr>
              <a:latin typeface="Economica"/>
              <a:ea typeface="Economica"/>
              <a:cs typeface="Economica"/>
              <a:sym typeface="Economica"/>
            </a:endParaRPr>
          </a:p>
          <a:p>
            <a:pPr indent="0" lvl="0" marL="0" rtl="0" algn="l">
              <a:spcBef>
                <a:spcPts val="0"/>
              </a:spcBef>
              <a:spcAft>
                <a:spcPts val="0"/>
              </a:spcAft>
              <a:buNone/>
            </a:pPr>
            <a:r>
              <a:t/>
            </a:r>
            <a:endParaRPr>
              <a:latin typeface="Economica"/>
              <a:ea typeface="Economica"/>
              <a:cs typeface="Economica"/>
              <a:sym typeface="Economica"/>
            </a:endParaRPr>
          </a:p>
        </p:txBody>
      </p:sp>
      <p:sp>
        <p:nvSpPr>
          <p:cNvPr id="145" name="Google Shape;145;p22"/>
          <p:cNvSpPr txBox="1"/>
          <p:nvPr/>
        </p:nvSpPr>
        <p:spPr>
          <a:xfrm>
            <a:off x="132225" y="376525"/>
            <a:ext cx="30927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Economica"/>
                <a:ea typeface="Economica"/>
                <a:cs typeface="Economica"/>
                <a:sym typeface="Economica"/>
              </a:rPr>
              <a:t>“Take Away” From Our Experience</a:t>
            </a:r>
            <a:endParaRPr sz="1800">
              <a:latin typeface="Economica"/>
              <a:ea typeface="Economica"/>
              <a:cs typeface="Economica"/>
              <a:sym typeface="Economic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3"/>
          <p:cNvSpPr txBox="1"/>
          <p:nvPr/>
        </p:nvSpPr>
        <p:spPr>
          <a:xfrm>
            <a:off x="587500" y="332550"/>
            <a:ext cx="32478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Economica"/>
                <a:ea typeface="Economica"/>
                <a:cs typeface="Economica"/>
                <a:sym typeface="Economica"/>
              </a:rPr>
              <a:t>“Take Away” Continue..</a:t>
            </a:r>
            <a:endParaRPr sz="1800">
              <a:latin typeface="Economica"/>
              <a:ea typeface="Economica"/>
              <a:cs typeface="Economica"/>
              <a:sym typeface="Economica"/>
            </a:endParaRPr>
          </a:p>
        </p:txBody>
      </p:sp>
      <p:sp>
        <p:nvSpPr>
          <p:cNvPr id="151" name="Google Shape;151;p23"/>
          <p:cNvSpPr txBox="1"/>
          <p:nvPr/>
        </p:nvSpPr>
        <p:spPr>
          <a:xfrm>
            <a:off x="299325" y="742550"/>
            <a:ext cx="3247800" cy="2671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Economica"/>
              <a:buChar char="-"/>
            </a:pPr>
            <a:r>
              <a:rPr lang="en">
                <a:solidFill>
                  <a:schemeClr val="dk1"/>
                </a:solidFill>
                <a:latin typeface="Economica"/>
                <a:ea typeface="Economica"/>
                <a:cs typeface="Economica"/>
                <a:sym typeface="Economica"/>
              </a:rPr>
              <a:t>From our time working at the community center we realized that many people do not follow up with their primary care physician (PCP)</a:t>
            </a:r>
            <a:endParaRPr>
              <a:solidFill>
                <a:schemeClr val="dk1"/>
              </a:solidFill>
              <a:latin typeface="Economica"/>
              <a:ea typeface="Economica"/>
              <a:cs typeface="Economica"/>
              <a:sym typeface="Economica"/>
            </a:endParaRPr>
          </a:p>
          <a:p>
            <a:pPr indent="-317500" lvl="0" marL="457200" rtl="0" algn="l">
              <a:spcBef>
                <a:spcPts val="0"/>
              </a:spcBef>
              <a:spcAft>
                <a:spcPts val="0"/>
              </a:spcAft>
              <a:buClr>
                <a:schemeClr val="dk1"/>
              </a:buClr>
              <a:buSzPts val="1400"/>
              <a:buFont typeface="Economica"/>
              <a:buChar char="-"/>
            </a:pPr>
            <a:r>
              <a:rPr lang="en">
                <a:solidFill>
                  <a:schemeClr val="dk1"/>
                </a:solidFill>
                <a:latin typeface="Economica"/>
                <a:ea typeface="Economica"/>
                <a:cs typeface="Economica"/>
                <a:sym typeface="Economica"/>
              </a:rPr>
              <a:t>We also learned that many people do not know how to properly take their medications.</a:t>
            </a:r>
            <a:endParaRPr>
              <a:solidFill>
                <a:schemeClr val="dk1"/>
              </a:solidFill>
              <a:latin typeface="Economica"/>
              <a:ea typeface="Economica"/>
              <a:cs typeface="Economica"/>
              <a:sym typeface="Economica"/>
            </a:endParaRPr>
          </a:p>
          <a:p>
            <a:pPr indent="-317500" lvl="0" marL="457200" rtl="0" algn="l">
              <a:spcBef>
                <a:spcPts val="0"/>
              </a:spcBef>
              <a:spcAft>
                <a:spcPts val="0"/>
              </a:spcAft>
              <a:buClr>
                <a:schemeClr val="dk1"/>
              </a:buClr>
              <a:buSzPts val="1400"/>
              <a:buFont typeface="Economica"/>
              <a:buChar char="-"/>
            </a:pPr>
            <a:r>
              <a:rPr lang="en">
                <a:solidFill>
                  <a:schemeClr val="dk1"/>
                </a:solidFill>
                <a:latin typeface="Economica"/>
                <a:ea typeface="Economica"/>
                <a:cs typeface="Economica"/>
                <a:sym typeface="Economica"/>
              </a:rPr>
              <a:t>Many people live without insurance due to lack of income.</a:t>
            </a:r>
            <a:endParaRPr>
              <a:solidFill>
                <a:schemeClr val="dk1"/>
              </a:solidFill>
              <a:latin typeface="Economica"/>
              <a:ea typeface="Economica"/>
              <a:cs typeface="Economica"/>
              <a:sym typeface="Economica"/>
            </a:endParaRPr>
          </a:p>
          <a:p>
            <a:pPr indent="0" lvl="0" marL="914400" rtl="0" algn="l">
              <a:spcBef>
                <a:spcPts val="0"/>
              </a:spcBef>
              <a:spcAft>
                <a:spcPts val="0"/>
              </a:spcAft>
              <a:buNone/>
            </a:pPr>
            <a:r>
              <a:t/>
            </a:r>
            <a:endParaRPr>
              <a:solidFill>
                <a:schemeClr val="dk1"/>
              </a:solidFill>
              <a:latin typeface="Economica"/>
              <a:ea typeface="Economica"/>
              <a:cs typeface="Economica"/>
              <a:sym typeface="Economica"/>
            </a:endParaRPr>
          </a:p>
        </p:txBody>
      </p:sp>
      <p:pic>
        <p:nvPicPr>
          <p:cNvPr id="152" name="Google Shape;152;p23"/>
          <p:cNvPicPr preferRelativeResize="0"/>
          <p:nvPr/>
        </p:nvPicPr>
        <p:blipFill>
          <a:blip r:embed="rId3">
            <a:alphaModFix/>
          </a:blip>
          <a:stretch>
            <a:fillRect/>
          </a:stretch>
        </p:blipFill>
        <p:spPr>
          <a:xfrm>
            <a:off x="4572000" y="2691525"/>
            <a:ext cx="4304000" cy="2352200"/>
          </a:xfrm>
          <a:prstGeom prst="rect">
            <a:avLst/>
          </a:prstGeom>
          <a:noFill/>
          <a:ln>
            <a:noFill/>
          </a:ln>
        </p:spPr>
      </p:pic>
      <p:pic>
        <p:nvPicPr>
          <p:cNvPr descr="medications seniors should avoid" id="153" name="Google Shape;153;p23"/>
          <p:cNvPicPr preferRelativeResize="0"/>
          <p:nvPr/>
        </p:nvPicPr>
        <p:blipFill>
          <a:blip r:embed="rId4">
            <a:alphaModFix/>
          </a:blip>
          <a:stretch>
            <a:fillRect/>
          </a:stretch>
        </p:blipFill>
        <p:spPr>
          <a:xfrm>
            <a:off x="4572000" y="166638"/>
            <a:ext cx="4303999" cy="2405100"/>
          </a:xfrm>
          <a:prstGeom prst="rect">
            <a:avLst/>
          </a:prstGeom>
          <a:noFill/>
          <a:ln>
            <a:noFill/>
          </a:ln>
        </p:spPr>
      </p:pic>
      <p:sp>
        <p:nvSpPr>
          <p:cNvPr id="154" name="Google Shape;154;p23"/>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23"/>
          <p:cNvPicPr preferRelativeResize="0"/>
          <p:nvPr/>
        </p:nvPicPr>
        <p:blipFill>
          <a:blip r:embed="rId5">
            <a:alphaModFix/>
          </a:blip>
          <a:stretch>
            <a:fillRect/>
          </a:stretch>
        </p:blipFill>
        <p:spPr>
          <a:xfrm>
            <a:off x="141681" y="2618625"/>
            <a:ext cx="4221720" cy="2405101"/>
          </a:xfrm>
          <a:prstGeom prst="rect">
            <a:avLst/>
          </a:prstGeom>
          <a:noFill/>
          <a:ln>
            <a:noFill/>
          </a:ln>
        </p:spPr>
      </p:pic>
      <p:sp>
        <p:nvSpPr>
          <p:cNvPr id="156" name="Google Shape;156;p23"/>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4"/>
          <p:cNvSpPr txBox="1"/>
          <p:nvPr>
            <p:ph idx="4294967295" type="title"/>
          </p:nvPr>
        </p:nvSpPr>
        <p:spPr>
          <a:xfrm>
            <a:off x="2496425" y="106000"/>
            <a:ext cx="2812800" cy="412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                           </a:t>
            </a:r>
            <a:endParaRPr sz="2400">
              <a:latin typeface="Caveat"/>
              <a:ea typeface="Caveat"/>
              <a:cs typeface="Caveat"/>
              <a:sym typeface="Caveat"/>
            </a:endParaRPr>
          </a:p>
          <a:p>
            <a:pPr indent="0" lvl="0" marL="0" rtl="0" algn="l">
              <a:spcBef>
                <a:spcPts val="0"/>
              </a:spcBef>
              <a:spcAft>
                <a:spcPts val="0"/>
              </a:spcAft>
              <a:buNone/>
            </a:pPr>
            <a:r>
              <a:rPr lang="en" sz="1800"/>
              <a:t>Whats Next?</a:t>
            </a:r>
            <a:endParaRPr sz="1800"/>
          </a:p>
        </p:txBody>
      </p:sp>
      <p:pic>
        <p:nvPicPr>
          <p:cNvPr id="162" name="Google Shape;162;p24"/>
          <p:cNvPicPr preferRelativeResize="0"/>
          <p:nvPr/>
        </p:nvPicPr>
        <p:blipFill>
          <a:blip r:embed="rId3">
            <a:alphaModFix/>
          </a:blip>
          <a:stretch>
            <a:fillRect/>
          </a:stretch>
        </p:blipFill>
        <p:spPr>
          <a:xfrm>
            <a:off x="5861200" y="2755950"/>
            <a:ext cx="3083300" cy="1722125"/>
          </a:xfrm>
          <a:prstGeom prst="rect">
            <a:avLst/>
          </a:prstGeom>
          <a:noFill/>
          <a:ln>
            <a:noFill/>
          </a:ln>
          <a:effectLst>
            <a:outerShdw blurRad="57150" rotWithShape="0" algn="bl" dir="5400000" dist="19050">
              <a:srgbClr val="000000">
                <a:alpha val="50000"/>
              </a:srgbClr>
            </a:outerShdw>
          </a:effectLst>
        </p:spPr>
      </p:pic>
      <p:pic>
        <p:nvPicPr>
          <p:cNvPr id="163" name="Google Shape;163;p24"/>
          <p:cNvPicPr preferRelativeResize="0"/>
          <p:nvPr/>
        </p:nvPicPr>
        <p:blipFill>
          <a:blip r:embed="rId4">
            <a:alphaModFix/>
          </a:blip>
          <a:stretch>
            <a:fillRect/>
          </a:stretch>
        </p:blipFill>
        <p:spPr>
          <a:xfrm>
            <a:off x="191450" y="823263"/>
            <a:ext cx="5556300" cy="2193954"/>
          </a:xfrm>
          <a:prstGeom prst="rect">
            <a:avLst/>
          </a:prstGeom>
          <a:noFill/>
          <a:ln>
            <a:noFill/>
          </a:ln>
        </p:spPr>
      </p:pic>
      <p:sp>
        <p:nvSpPr>
          <p:cNvPr id="164" name="Google Shape;164;p24"/>
          <p:cNvSpPr txBox="1"/>
          <p:nvPr/>
        </p:nvSpPr>
        <p:spPr>
          <a:xfrm>
            <a:off x="245600" y="4478075"/>
            <a:ext cx="8754300" cy="6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latin typeface="Economica"/>
                <a:ea typeface="Economica"/>
                <a:cs typeface="Economica"/>
                <a:sym typeface="Economica"/>
              </a:rPr>
              <a:t>Lipnic, V. A. (2008). The State of Age Discrimination and Older Workers in the U.S. 50 Years After the Age Discrimination in Employment Act (ADEA). Retrieved from https://www.eeoc.gov/eeoc/history/adea50th/report.cfm</a:t>
            </a:r>
            <a:endParaRPr>
              <a:latin typeface="Economica"/>
              <a:ea typeface="Economica"/>
              <a:cs typeface="Economica"/>
              <a:sym typeface="Economica"/>
            </a:endParaRPr>
          </a:p>
        </p:txBody>
      </p:sp>
      <p:pic>
        <p:nvPicPr>
          <p:cNvPr id="165" name="Google Shape;165;p24"/>
          <p:cNvPicPr preferRelativeResize="0"/>
          <p:nvPr/>
        </p:nvPicPr>
        <p:blipFill>
          <a:blip r:embed="rId5">
            <a:alphaModFix/>
          </a:blip>
          <a:stretch>
            <a:fillRect/>
          </a:stretch>
        </p:blipFill>
        <p:spPr>
          <a:xfrm>
            <a:off x="6396101" y="257575"/>
            <a:ext cx="2260150" cy="2260150"/>
          </a:xfrm>
          <a:prstGeom prst="rect">
            <a:avLst/>
          </a:prstGeom>
          <a:noFill/>
          <a:ln>
            <a:noFill/>
          </a:ln>
        </p:spPr>
      </p:pic>
      <p:sp>
        <p:nvSpPr>
          <p:cNvPr id="166" name="Google Shape;166;p24"/>
          <p:cNvSpPr txBox="1"/>
          <p:nvPr/>
        </p:nvSpPr>
        <p:spPr>
          <a:xfrm>
            <a:off x="191450" y="3201226"/>
            <a:ext cx="6086700" cy="13971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Increase awareness of age discrimination </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Healthcare Reform </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G</a:t>
            </a:r>
            <a:r>
              <a:rPr lang="en">
                <a:latin typeface="Economica"/>
                <a:ea typeface="Economica"/>
                <a:cs typeface="Economica"/>
                <a:sym typeface="Economica"/>
              </a:rPr>
              <a:t>overnment</a:t>
            </a:r>
            <a:r>
              <a:rPr lang="en">
                <a:latin typeface="Economica"/>
                <a:ea typeface="Economica"/>
                <a:cs typeface="Economica"/>
                <a:sym typeface="Economica"/>
              </a:rPr>
              <a:t> programs to aid this specific age group with employment </a:t>
            </a:r>
            <a:r>
              <a:rPr lang="en">
                <a:latin typeface="Economica"/>
                <a:ea typeface="Economica"/>
                <a:cs typeface="Economica"/>
                <a:sym typeface="Economica"/>
              </a:rPr>
              <a:t>opportunities</a:t>
            </a:r>
            <a:r>
              <a:rPr lang="en">
                <a:latin typeface="Economica"/>
                <a:ea typeface="Economica"/>
                <a:cs typeface="Economica"/>
                <a:sym typeface="Economica"/>
              </a:rPr>
              <a:t> </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Expanding NYC Care throughout the entire country. </a:t>
            </a:r>
            <a:endParaRPr>
              <a:latin typeface="Economica"/>
              <a:ea typeface="Economica"/>
              <a:cs typeface="Economica"/>
              <a:sym typeface="Economica"/>
            </a:endParaRPr>
          </a:p>
        </p:txBody>
      </p:sp>
      <p:sp>
        <p:nvSpPr>
          <p:cNvPr id="167" name="Google Shape;167;p24"/>
          <p:cNvSpPr txBox="1"/>
          <p:nvPr/>
        </p:nvSpPr>
        <p:spPr>
          <a:xfrm>
            <a:off x="134750" y="405888"/>
            <a:ext cx="5556300" cy="3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conomica"/>
                <a:ea typeface="Economica"/>
                <a:cs typeface="Economica"/>
                <a:sym typeface="Economica"/>
              </a:rPr>
              <a:t>Percentage of discrimination based on age </a:t>
            </a:r>
            <a:endParaRPr>
              <a:latin typeface="Economica"/>
              <a:ea typeface="Economica"/>
              <a:cs typeface="Economica"/>
              <a:sym typeface="Economic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5"/>
          <p:cNvSpPr txBox="1"/>
          <p:nvPr>
            <p:ph type="title"/>
          </p:nvPr>
        </p:nvSpPr>
        <p:spPr>
          <a:xfrm>
            <a:off x="3086100" y="658800"/>
            <a:ext cx="28080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Being an Advocate</a:t>
            </a:r>
            <a:endParaRPr sz="1800"/>
          </a:p>
        </p:txBody>
      </p:sp>
      <p:sp>
        <p:nvSpPr>
          <p:cNvPr id="173" name="Google Shape;173;p25"/>
          <p:cNvSpPr txBox="1"/>
          <p:nvPr>
            <p:ph idx="1" type="body"/>
          </p:nvPr>
        </p:nvSpPr>
        <p:spPr>
          <a:xfrm>
            <a:off x="3086100" y="1678625"/>
            <a:ext cx="3502800" cy="26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Economica"/>
                <a:ea typeface="Economica"/>
                <a:cs typeface="Economica"/>
                <a:sym typeface="Economica"/>
              </a:rPr>
              <a:t>Support and </a:t>
            </a:r>
            <a:r>
              <a:rPr lang="en" sz="1400">
                <a:latin typeface="Economica"/>
                <a:ea typeface="Economica"/>
                <a:cs typeface="Economica"/>
                <a:sym typeface="Economica"/>
              </a:rPr>
              <a:t>recommend our patients.</a:t>
            </a:r>
            <a:endParaRPr sz="1400">
              <a:latin typeface="Economica"/>
              <a:ea typeface="Economica"/>
              <a:cs typeface="Economica"/>
              <a:sym typeface="Economica"/>
            </a:endParaRPr>
          </a:p>
          <a:p>
            <a:pPr indent="0" lvl="0" marL="0" rtl="0" algn="l">
              <a:spcBef>
                <a:spcPts val="1600"/>
              </a:spcBef>
              <a:spcAft>
                <a:spcPts val="0"/>
              </a:spcAft>
              <a:buNone/>
            </a:pPr>
            <a:r>
              <a:rPr lang="en" sz="1400">
                <a:latin typeface="Economica"/>
                <a:ea typeface="Economica"/>
                <a:cs typeface="Economica"/>
                <a:sym typeface="Economica"/>
              </a:rPr>
              <a:t>Collaborating with interdisciplinary team, social workers and case managers in order to provide quality care and prevent health disparities. </a:t>
            </a:r>
            <a:endParaRPr sz="1400">
              <a:latin typeface="Economica"/>
              <a:ea typeface="Economica"/>
              <a:cs typeface="Economica"/>
              <a:sym typeface="Economica"/>
            </a:endParaRPr>
          </a:p>
          <a:p>
            <a:pPr indent="0" lvl="0" marL="0" rtl="0" algn="l">
              <a:spcBef>
                <a:spcPts val="1600"/>
              </a:spcBef>
              <a:spcAft>
                <a:spcPts val="0"/>
              </a:spcAft>
              <a:buNone/>
            </a:pPr>
            <a:r>
              <a:rPr lang="en" sz="1400">
                <a:latin typeface="Economica"/>
                <a:ea typeface="Economica"/>
                <a:cs typeface="Economica"/>
                <a:sym typeface="Economica"/>
              </a:rPr>
              <a:t>Assist people in finding employment</a:t>
            </a:r>
            <a:endParaRPr sz="1400">
              <a:latin typeface="Economica"/>
              <a:ea typeface="Economica"/>
              <a:cs typeface="Economica"/>
              <a:sym typeface="Economica"/>
            </a:endParaRPr>
          </a:p>
          <a:p>
            <a:pPr indent="0" lvl="0" marL="0" rtl="0" algn="l">
              <a:spcBef>
                <a:spcPts val="1600"/>
              </a:spcBef>
              <a:spcAft>
                <a:spcPts val="1600"/>
              </a:spcAft>
              <a:buNone/>
            </a:pPr>
            <a:r>
              <a:rPr lang="en" sz="1400">
                <a:latin typeface="Economica"/>
                <a:ea typeface="Economica"/>
                <a:cs typeface="Economica"/>
                <a:sym typeface="Economica"/>
              </a:rPr>
              <a:t>Create follow up programs to manage health</a:t>
            </a:r>
            <a:br>
              <a:rPr lang="en" sz="1400">
                <a:latin typeface="Economica"/>
                <a:ea typeface="Economica"/>
                <a:cs typeface="Economica"/>
                <a:sym typeface="Economica"/>
              </a:rPr>
            </a:br>
            <a:br>
              <a:rPr lang="en" sz="1400">
                <a:latin typeface="Economica"/>
                <a:ea typeface="Economica"/>
                <a:cs typeface="Economica"/>
                <a:sym typeface="Economica"/>
              </a:rPr>
            </a:br>
            <a:endParaRPr sz="1400">
              <a:latin typeface="Economica"/>
              <a:ea typeface="Economica"/>
              <a:cs typeface="Economica"/>
              <a:sym typeface="Economica"/>
            </a:endParaRPr>
          </a:p>
        </p:txBody>
      </p:sp>
      <p:pic>
        <p:nvPicPr>
          <p:cNvPr id="174" name="Google Shape;174;p25"/>
          <p:cNvPicPr preferRelativeResize="0"/>
          <p:nvPr/>
        </p:nvPicPr>
        <p:blipFill rotWithShape="1">
          <a:blip r:embed="rId3">
            <a:alphaModFix/>
          </a:blip>
          <a:srcRect b="-13044" l="-3949" r="-3949" t="5146"/>
          <a:stretch/>
        </p:blipFill>
        <p:spPr>
          <a:xfrm>
            <a:off x="6464025" y="139525"/>
            <a:ext cx="2554125" cy="2554150"/>
          </a:xfrm>
          <a:prstGeom prst="rect">
            <a:avLst/>
          </a:prstGeom>
          <a:noFill/>
          <a:ln>
            <a:noFill/>
          </a:ln>
        </p:spPr>
      </p:pic>
      <p:pic>
        <p:nvPicPr>
          <p:cNvPr id="175" name="Google Shape;175;p25"/>
          <p:cNvPicPr preferRelativeResize="0"/>
          <p:nvPr/>
        </p:nvPicPr>
        <p:blipFill>
          <a:blip r:embed="rId4">
            <a:alphaModFix/>
          </a:blip>
          <a:stretch>
            <a:fillRect/>
          </a:stretch>
        </p:blipFill>
        <p:spPr>
          <a:xfrm>
            <a:off x="6588888" y="2571750"/>
            <a:ext cx="2304400" cy="2304400"/>
          </a:xfrm>
          <a:prstGeom prst="rect">
            <a:avLst/>
          </a:prstGeom>
          <a:noFill/>
          <a:ln>
            <a:noFill/>
          </a:ln>
        </p:spPr>
      </p:pic>
      <p:pic>
        <p:nvPicPr>
          <p:cNvPr id="176" name="Google Shape;176;p25"/>
          <p:cNvPicPr preferRelativeResize="0"/>
          <p:nvPr/>
        </p:nvPicPr>
        <p:blipFill>
          <a:blip r:embed="rId5">
            <a:alphaModFix/>
          </a:blip>
          <a:stretch>
            <a:fillRect/>
          </a:stretch>
        </p:blipFill>
        <p:spPr>
          <a:xfrm>
            <a:off x="250663" y="207825"/>
            <a:ext cx="2752725" cy="1781175"/>
          </a:xfrm>
          <a:prstGeom prst="rect">
            <a:avLst/>
          </a:prstGeom>
          <a:noFill/>
          <a:ln>
            <a:noFill/>
          </a:ln>
        </p:spPr>
      </p:pic>
      <p:pic>
        <p:nvPicPr>
          <p:cNvPr id="177" name="Google Shape;177;p25"/>
          <p:cNvPicPr preferRelativeResize="0"/>
          <p:nvPr/>
        </p:nvPicPr>
        <p:blipFill>
          <a:blip r:embed="rId6">
            <a:alphaModFix/>
          </a:blip>
          <a:stretch>
            <a:fillRect/>
          </a:stretch>
        </p:blipFill>
        <p:spPr>
          <a:xfrm>
            <a:off x="793188" y="2136625"/>
            <a:ext cx="2000250" cy="2857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26"/>
          <p:cNvSpPr txBox="1"/>
          <p:nvPr>
            <p:ph type="title"/>
          </p:nvPr>
        </p:nvSpPr>
        <p:spPr>
          <a:xfrm>
            <a:off x="3493125" y="133025"/>
            <a:ext cx="24597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References</a:t>
            </a:r>
            <a:endParaRPr sz="1800"/>
          </a:p>
        </p:txBody>
      </p:sp>
      <p:sp>
        <p:nvSpPr>
          <p:cNvPr id="183" name="Google Shape;183;p26"/>
          <p:cNvSpPr txBox="1"/>
          <p:nvPr>
            <p:ph idx="1" type="body"/>
          </p:nvPr>
        </p:nvSpPr>
        <p:spPr>
          <a:xfrm>
            <a:off x="327750" y="1219300"/>
            <a:ext cx="9389100" cy="4212300"/>
          </a:xfrm>
          <a:prstGeom prst="rect">
            <a:avLst/>
          </a:prstGeom>
        </p:spPr>
        <p:txBody>
          <a:bodyPr anchorCtr="0" anchor="t" bIns="91425" lIns="91425" spcFirstLastPara="1" rIns="91425" wrap="square" tIns="91425">
            <a:noAutofit/>
          </a:bodyPr>
          <a:lstStyle/>
          <a:p>
            <a:pPr indent="0" lvl="0" marL="0" rtl="0" algn="l">
              <a:lnSpc>
                <a:spcPct val="218181"/>
              </a:lnSpc>
              <a:spcBef>
                <a:spcPts val="0"/>
              </a:spcBef>
              <a:spcAft>
                <a:spcPts val="0"/>
              </a:spcAft>
              <a:buClr>
                <a:schemeClr val="dk1"/>
              </a:buClr>
              <a:buSzPts val="1100"/>
              <a:buFont typeface="Arial"/>
              <a:buNone/>
            </a:pPr>
            <a:r>
              <a:rPr lang="en" sz="1100">
                <a:highlight>
                  <a:srgbClr val="FFFFFF"/>
                </a:highlight>
                <a:latin typeface="Economica"/>
                <a:ea typeface="Economica"/>
                <a:cs typeface="Economica"/>
                <a:sym typeface="Economica"/>
              </a:rPr>
              <a:t>5 Tips for Treating Patients with a Language Barrier. (n.d.). Retrieved May 1, 2020, from </a:t>
            </a:r>
            <a:r>
              <a:rPr lang="en" sz="1100">
                <a:uFill>
                  <a:noFill/>
                </a:uFill>
                <a:latin typeface="Economica"/>
                <a:ea typeface="Economica"/>
                <a:cs typeface="Economica"/>
                <a:sym typeface="Economica"/>
                <a:hlinkClick r:id="rId3"/>
              </a:rPr>
              <a:t>http://www.jonestherapyservices.com/blog/5-tips-for-treating-patients-with-a-language-barrier/</a:t>
            </a:r>
            <a:br>
              <a:rPr lang="en" sz="1100">
                <a:solidFill>
                  <a:srgbClr val="000000"/>
                </a:solidFill>
                <a:highlight>
                  <a:srgbClr val="FFFFFF"/>
                </a:highlight>
                <a:latin typeface="Economica"/>
                <a:ea typeface="Economica"/>
                <a:cs typeface="Economica"/>
                <a:sym typeface="Economica"/>
              </a:rPr>
            </a:br>
            <a:r>
              <a:rPr lang="en" sz="1100">
                <a:solidFill>
                  <a:srgbClr val="000000"/>
                </a:solidFill>
                <a:highlight>
                  <a:srgbClr val="FFFFFF"/>
                </a:highlight>
                <a:latin typeface="Economica"/>
                <a:ea typeface="Economica"/>
                <a:cs typeface="Economica"/>
                <a:sym typeface="Economica"/>
              </a:rPr>
              <a:t>AARP's Mission, Vision, Advocacy, Community Service &amp; Products. (n.d.). Retrieved from </a:t>
            </a:r>
            <a:r>
              <a:rPr lang="en" sz="1100">
                <a:solidFill>
                  <a:srgbClr val="000000"/>
                </a:solidFill>
                <a:highlight>
                  <a:srgbClr val="FFFFFF"/>
                </a:highlight>
                <a:uFill>
                  <a:noFill/>
                </a:uFill>
                <a:latin typeface="Economica"/>
                <a:ea typeface="Economica"/>
                <a:cs typeface="Economica"/>
                <a:sym typeface="Economica"/>
                <a:hlinkClick r:id="rId4"/>
              </a:rPr>
              <a:t>https://www.aarp.org/about-aarp/</a:t>
            </a:r>
            <a:endParaRPr sz="1100">
              <a:solidFill>
                <a:srgbClr val="000000"/>
              </a:solidFill>
              <a:highlight>
                <a:srgbClr val="FFFFFF"/>
              </a:highlight>
              <a:latin typeface="Economica"/>
              <a:ea typeface="Economica"/>
              <a:cs typeface="Economica"/>
              <a:sym typeface="Economica"/>
            </a:endParaRPr>
          </a:p>
          <a:p>
            <a:pPr indent="0" lvl="0" marL="0" rtl="0" algn="l">
              <a:lnSpc>
                <a:spcPct val="218181"/>
              </a:lnSpc>
              <a:spcBef>
                <a:spcPts val="0"/>
              </a:spcBef>
              <a:spcAft>
                <a:spcPts val="0"/>
              </a:spcAft>
              <a:buClr>
                <a:schemeClr val="dk1"/>
              </a:buClr>
              <a:buSzPts val="1100"/>
              <a:buFont typeface="Arial"/>
              <a:buNone/>
            </a:pPr>
            <a:r>
              <a:rPr lang="en" sz="1100">
                <a:solidFill>
                  <a:srgbClr val="000000"/>
                </a:solidFill>
                <a:highlight>
                  <a:srgbClr val="FFFFFF"/>
                </a:highlight>
                <a:latin typeface="Economica"/>
                <a:ea typeface="Economica"/>
                <a:cs typeface="Economica"/>
                <a:sym typeface="Economica"/>
              </a:rPr>
              <a:t>About NYC Care. (2020). Retrieved from </a:t>
            </a:r>
            <a:r>
              <a:rPr lang="en" sz="1100">
                <a:solidFill>
                  <a:srgbClr val="000000"/>
                </a:solidFill>
                <a:highlight>
                  <a:srgbClr val="FFFFFF"/>
                </a:highlight>
                <a:uFill>
                  <a:noFill/>
                </a:uFill>
                <a:latin typeface="Economica"/>
                <a:ea typeface="Economica"/>
                <a:cs typeface="Economica"/>
                <a:sym typeface="Economica"/>
                <a:hlinkClick r:id="rId5"/>
              </a:rPr>
              <a:t>https://www.nyccare.nyc/about/</a:t>
            </a:r>
            <a:endParaRPr sz="1100">
              <a:solidFill>
                <a:srgbClr val="000000"/>
              </a:solidFill>
              <a:highlight>
                <a:srgbClr val="FFFFFF"/>
              </a:highlight>
              <a:latin typeface="Economica"/>
              <a:ea typeface="Economica"/>
              <a:cs typeface="Economica"/>
              <a:sym typeface="Economica"/>
            </a:endParaRPr>
          </a:p>
          <a:p>
            <a:pPr indent="0" lvl="0" marL="0" rtl="0" algn="l">
              <a:lnSpc>
                <a:spcPct val="218181"/>
              </a:lnSpc>
              <a:spcBef>
                <a:spcPts val="0"/>
              </a:spcBef>
              <a:spcAft>
                <a:spcPts val="0"/>
              </a:spcAft>
              <a:buClr>
                <a:schemeClr val="dk1"/>
              </a:buClr>
              <a:buSzPts val="1100"/>
              <a:buFont typeface="Arial"/>
              <a:buNone/>
            </a:pPr>
            <a:r>
              <a:rPr lang="en" sz="1100">
                <a:solidFill>
                  <a:srgbClr val="000000"/>
                </a:solidFill>
                <a:highlight>
                  <a:srgbClr val="FFFFFF"/>
                </a:highlight>
                <a:latin typeface="Economica"/>
                <a:ea typeface="Economica"/>
                <a:cs typeface="Economica"/>
                <a:sym typeface="Economica"/>
              </a:rPr>
              <a:t>Amadeo, K. (2020, April 13). Not Everyone Who Is Jobless Is Unemployed. Retrieved April 28, 2020, from </a:t>
            </a:r>
            <a:r>
              <a:rPr lang="en" sz="1100">
                <a:solidFill>
                  <a:srgbClr val="000000"/>
                </a:solidFill>
                <a:highlight>
                  <a:srgbClr val="FFFFFF"/>
                </a:highlight>
                <a:uFill>
                  <a:noFill/>
                </a:uFill>
                <a:latin typeface="Economica"/>
                <a:ea typeface="Economica"/>
                <a:cs typeface="Economica"/>
                <a:sym typeface="Economica"/>
                <a:hlinkClick r:id="rId6"/>
              </a:rPr>
              <a:t>https://www.thebalance.com/what-is-unemployment-3306222</a:t>
            </a:r>
            <a:endParaRPr sz="1100">
              <a:solidFill>
                <a:srgbClr val="000000"/>
              </a:solidFill>
              <a:highlight>
                <a:srgbClr val="FFFFFF"/>
              </a:highlight>
              <a:latin typeface="Economica"/>
              <a:ea typeface="Economica"/>
              <a:cs typeface="Economica"/>
              <a:sym typeface="Economica"/>
            </a:endParaRPr>
          </a:p>
          <a:p>
            <a:pPr indent="0" lvl="0" marL="0" rtl="0" algn="l">
              <a:lnSpc>
                <a:spcPct val="218181"/>
              </a:lnSpc>
              <a:spcBef>
                <a:spcPts val="0"/>
              </a:spcBef>
              <a:spcAft>
                <a:spcPts val="0"/>
              </a:spcAft>
              <a:buClr>
                <a:schemeClr val="dk1"/>
              </a:buClr>
              <a:buSzPts val="1100"/>
              <a:buFont typeface="Arial"/>
              <a:buNone/>
            </a:pPr>
            <a:r>
              <a:rPr lang="en" sz="1100">
                <a:solidFill>
                  <a:srgbClr val="000000"/>
                </a:solidFill>
                <a:highlight>
                  <a:srgbClr val="FFFFFF"/>
                </a:highlight>
                <a:latin typeface="Economica"/>
                <a:ea typeface="Economica"/>
                <a:cs typeface="Economica"/>
                <a:sym typeface="Economica"/>
              </a:rPr>
              <a:t>Lancaster, A. (2016, December 15). How to beat language barriers. Retrieved April 27, 2020, from </a:t>
            </a:r>
            <a:r>
              <a:rPr lang="en" sz="1100">
                <a:solidFill>
                  <a:srgbClr val="000000"/>
                </a:solidFill>
                <a:highlight>
                  <a:srgbClr val="FFFFFF"/>
                </a:highlight>
                <a:uFill>
                  <a:noFill/>
                </a:uFill>
                <a:latin typeface="Economica"/>
                <a:ea typeface="Economica"/>
                <a:cs typeface="Economica"/>
                <a:sym typeface="Economica"/>
                <a:hlinkClick r:id="rId7"/>
              </a:rPr>
              <a:t>https://www.restaurantbusinessonline.com/workforce/how-beat-language-barriers</a:t>
            </a:r>
            <a:endParaRPr sz="1100">
              <a:solidFill>
                <a:srgbClr val="000000"/>
              </a:solidFill>
              <a:highlight>
                <a:srgbClr val="FFFFFF"/>
              </a:highlight>
              <a:latin typeface="Economica"/>
              <a:ea typeface="Economica"/>
              <a:cs typeface="Economica"/>
              <a:sym typeface="Economica"/>
            </a:endParaRPr>
          </a:p>
          <a:p>
            <a:pPr indent="0" lvl="0" marL="0" rtl="0" algn="l">
              <a:lnSpc>
                <a:spcPct val="218181"/>
              </a:lnSpc>
              <a:spcBef>
                <a:spcPts val="0"/>
              </a:spcBef>
              <a:spcAft>
                <a:spcPts val="0"/>
              </a:spcAft>
              <a:buClr>
                <a:schemeClr val="dk1"/>
              </a:buClr>
              <a:buSzPts val="1100"/>
              <a:buFont typeface="Arial"/>
              <a:buNone/>
            </a:pPr>
            <a:r>
              <a:rPr lang="en" sz="1100">
                <a:solidFill>
                  <a:srgbClr val="000000"/>
                </a:solidFill>
                <a:highlight>
                  <a:srgbClr val="FFFFFF"/>
                </a:highlight>
                <a:latin typeface="Economica"/>
                <a:ea typeface="Economica"/>
                <a:cs typeface="Economica"/>
                <a:sym typeface="Economica"/>
              </a:rPr>
              <a:t>Lipnic, V. A. (2008). The State of Age Discrimination and Older Workers in the U.S. 50 Years After the Age Discrimination in Employment Act(ADEA). Retrieved from  </a:t>
            </a:r>
            <a:r>
              <a:rPr lang="en" sz="1100">
                <a:solidFill>
                  <a:srgbClr val="000000"/>
                </a:solidFill>
                <a:highlight>
                  <a:srgbClr val="FFFFFF"/>
                </a:highlight>
                <a:uFill>
                  <a:noFill/>
                </a:uFill>
                <a:latin typeface="Economica"/>
                <a:ea typeface="Economica"/>
                <a:cs typeface="Economica"/>
                <a:sym typeface="Economica"/>
                <a:hlinkClick r:id="rId8"/>
              </a:rPr>
              <a:t>https://www.eeoc.gov/eeoc/history/adea50th/report.cfm</a:t>
            </a:r>
            <a:endParaRPr sz="1100">
              <a:solidFill>
                <a:srgbClr val="000000"/>
              </a:solidFill>
              <a:highlight>
                <a:srgbClr val="FFFFFF"/>
              </a:highlight>
              <a:latin typeface="Economica"/>
              <a:ea typeface="Economica"/>
              <a:cs typeface="Economica"/>
              <a:sym typeface="Economica"/>
            </a:endParaRPr>
          </a:p>
          <a:p>
            <a:pPr indent="0" lvl="0" marL="0" rtl="0" algn="l">
              <a:lnSpc>
                <a:spcPct val="218181"/>
              </a:lnSpc>
              <a:spcBef>
                <a:spcPts val="0"/>
              </a:spcBef>
              <a:spcAft>
                <a:spcPts val="0"/>
              </a:spcAft>
              <a:buNone/>
            </a:pPr>
            <a:r>
              <a:rPr lang="en" sz="1100">
                <a:latin typeface="Economica"/>
                <a:ea typeface="Economica"/>
                <a:cs typeface="Economica"/>
                <a:sym typeface="Economica"/>
              </a:rPr>
              <a:t>National Council on Aging (NCOA). (2016, December 20). Facts About Older Workers. Retrieved from </a:t>
            </a:r>
            <a:r>
              <a:rPr lang="en" sz="1100">
                <a:uFill>
                  <a:noFill/>
                </a:uFill>
                <a:latin typeface="Economica"/>
                <a:ea typeface="Economica"/>
                <a:cs typeface="Economica"/>
                <a:sym typeface="Economica"/>
                <a:hlinkClick r:id="rId9"/>
              </a:rPr>
              <a:t>https://www.ncoa.org/news/resources-for-reporters/get-the-facts/mature-workers-facts/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7"/>
          <p:cNvSpPr txBox="1"/>
          <p:nvPr>
            <p:ph type="title"/>
          </p:nvPr>
        </p:nvSpPr>
        <p:spPr>
          <a:xfrm>
            <a:off x="311700" y="182900"/>
            <a:ext cx="8520600" cy="83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t>References</a:t>
            </a:r>
            <a:endParaRPr sz="1800"/>
          </a:p>
        </p:txBody>
      </p:sp>
      <p:sp>
        <p:nvSpPr>
          <p:cNvPr id="189" name="Google Shape;189;p27"/>
          <p:cNvSpPr txBox="1"/>
          <p:nvPr>
            <p:ph idx="1" type="body"/>
          </p:nvPr>
        </p:nvSpPr>
        <p:spPr>
          <a:xfrm>
            <a:off x="254975" y="905850"/>
            <a:ext cx="9234000" cy="3583800"/>
          </a:xfrm>
          <a:prstGeom prst="rect">
            <a:avLst/>
          </a:prstGeom>
        </p:spPr>
        <p:txBody>
          <a:bodyPr anchorCtr="0" anchor="t" bIns="91425" lIns="91425" spcFirstLastPara="1" rIns="91425" wrap="square" tIns="91425">
            <a:noAutofit/>
          </a:bodyPr>
          <a:lstStyle/>
          <a:p>
            <a:pPr indent="0" lvl="0" marL="0" rtl="0" algn="l">
              <a:lnSpc>
                <a:spcPct val="218181"/>
              </a:lnSpc>
              <a:spcBef>
                <a:spcPts val="0"/>
              </a:spcBef>
              <a:spcAft>
                <a:spcPts val="0"/>
              </a:spcAft>
              <a:buClr>
                <a:schemeClr val="dk1"/>
              </a:buClr>
              <a:buSzPts val="1100"/>
              <a:buFont typeface="Arial"/>
              <a:buNone/>
            </a:pPr>
            <a:br>
              <a:rPr lang="en" sz="1100">
                <a:latin typeface="Economica"/>
                <a:ea typeface="Economica"/>
                <a:cs typeface="Economica"/>
                <a:sym typeface="Economica"/>
              </a:rPr>
            </a:br>
            <a:r>
              <a:rPr lang="en" sz="1100">
                <a:latin typeface="Economica"/>
                <a:ea typeface="Economica"/>
                <a:cs typeface="Economica"/>
                <a:sym typeface="Economica"/>
              </a:rPr>
              <a:t>Nmac</a:t>
            </a:r>
            <a:r>
              <a:rPr lang="en" sz="1100">
                <a:highlight>
                  <a:srgbClr val="FFFFFF"/>
                </a:highlight>
                <a:latin typeface="Economica"/>
                <a:ea typeface="Economica"/>
                <a:cs typeface="Economica"/>
                <a:sym typeface="Economica"/>
              </a:rPr>
              <a:t> (n.d.). advocacy. Retrieved May 1, 2020, from </a:t>
            </a:r>
            <a:r>
              <a:rPr lang="en" sz="1100">
                <a:uFill>
                  <a:noFill/>
                </a:uFill>
                <a:latin typeface="Economica"/>
                <a:ea typeface="Economica"/>
                <a:cs typeface="Economica"/>
                <a:sym typeface="Economica"/>
                <a:hlinkClick r:id="rId3"/>
              </a:rPr>
              <a:t>http://www.nmac.org/nmac-welcomes-the-2019-reclaiming-our-place-at-the-table-advocates/advocacy</a:t>
            </a:r>
            <a:r>
              <a:rPr lang="en" sz="1100">
                <a:highlight>
                  <a:srgbClr val="FFFFFF"/>
                </a:highlight>
                <a:latin typeface="Economica"/>
                <a:ea typeface="Economica"/>
                <a:cs typeface="Economica"/>
                <a:sym typeface="Economica"/>
              </a:rPr>
              <a:t>/</a:t>
            </a:r>
            <a:endParaRPr sz="1100">
              <a:highlight>
                <a:schemeClr val="lt1"/>
              </a:highlight>
              <a:latin typeface="Economica"/>
              <a:ea typeface="Economica"/>
              <a:cs typeface="Economica"/>
              <a:sym typeface="Economica"/>
            </a:endParaRPr>
          </a:p>
          <a:p>
            <a:pPr indent="0" lvl="0" marL="0" rtl="0" algn="l">
              <a:lnSpc>
                <a:spcPct val="218181"/>
              </a:lnSpc>
              <a:spcBef>
                <a:spcPts val="0"/>
              </a:spcBef>
              <a:spcAft>
                <a:spcPts val="0"/>
              </a:spcAft>
              <a:buClr>
                <a:schemeClr val="dk1"/>
              </a:buClr>
              <a:buSzPts val="1100"/>
              <a:buFont typeface="Arial"/>
              <a:buNone/>
            </a:pPr>
            <a:r>
              <a:rPr lang="en" sz="1100">
                <a:highlight>
                  <a:schemeClr val="lt1"/>
                </a:highlight>
                <a:latin typeface="Economica"/>
                <a:ea typeface="Economica"/>
                <a:cs typeface="Economica"/>
                <a:sym typeface="Economica"/>
              </a:rPr>
              <a:t>Poor health images. (n.d.). Retrieved April 26, 2020, from https://www.shutterstock.com/search/poor health</a:t>
            </a:r>
            <a:endParaRPr sz="1100">
              <a:highlight>
                <a:srgbClr val="FFFFFF"/>
              </a:highlight>
              <a:latin typeface="Economica"/>
              <a:ea typeface="Economica"/>
              <a:cs typeface="Economica"/>
              <a:sym typeface="Economica"/>
            </a:endParaRPr>
          </a:p>
          <a:p>
            <a:pPr indent="0" lvl="0" marL="0" rtl="0" algn="l">
              <a:lnSpc>
                <a:spcPct val="218181"/>
              </a:lnSpc>
              <a:spcBef>
                <a:spcPts val="0"/>
              </a:spcBef>
              <a:spcAft>
                <a:spcPts val="0"/>
              </a:spcAft>
              <a:buClr>
                <a:schemeClr val="dk1"/>
              </a:buClr>
              <a:buSzPts val="1100"/>
              <a:buFont typeface="Arial"/>
              <a:buNone/>
            </a:pPr>
            <a:r>
              <a:rPr lang="en" sz="1100">
                <a:highlight>
                  <a:schemeClr val="lt1"/>
                </a:highlight>
                <a:latin typeface="Economica"/>
                <a:ea typeface="Economica"/>
                <a:cs typeface="Economica"/>
                <a:sym typeface="Economica"/>
              </a:rPr>
              <a:t>Unemployment issues and concepts word cloud illustration. Word.. (n.d.). Retrieved April 29, 2020, from </a:t>
            </a:r>
            <a:r>
              <a:rPr lang="en" sz="1100">
                <a:highlight>
                  <a:schemeClr val="lt1"/>
                </a:highlight>
                <a:uFill>
                  <a:noFill/>
                </a:uFill>
                <a:latin typeface="Economica"/>
                <a:ea typeface="Economica"/>
                <a:cs typeface="Economica"/>
                <a:sym typeface="Economica"/>
                <a:hlinkClick r:id="rId4"/>
              </a:rPr>
              <a:t>https://www.123rf.com/photo_41306441_stock-illustration-unemployment-issues-and-concepts-word-cloud-illustration-word-collage-concept-.htm</a:t>
            </a:r>
            <a:br>
              <a:rPr lang="en" sz="1100">
                <a:highlight>
                  <a:srgbClr val="FFFFFF"/>
                </a:highlight>
                <a:latin typeface="Economica"/>
                <a:ea typeface="Economica"/>
                <a:cs typeface="Economica"/>
                <a:sym typeface="Economica"/>
              </a:rPr>
            </a:br>
            <a:r>
              <a:rPr lang="en" sz="1100">
                <a:highlight>
                  <a:srgbClr val="FFFFFF"/>
                </a:highlight>
                <a:latin typeface="Economica"/>
                <a:ea typeface="Economica"/>
                <a:cs typeface="Economica"/>
                <a:sym typeface="Economica"/>
              </a:rPr>
              <a:t>UUSJ Advocacy: Capitol Hill Advocacy Corps, WHWN Handouts &amp; Action Alerts, and Advocacy Resources. (n.d.). Retrieved April 26, 2020, from </a:t>
            </a:r>
            <a:r>
              <a:rPr lang="en" sz="1100">
                <a:uFill>
                  <a:noFill/>
                </a:uFill>
                <a:latin typeface="Economica"/>
                <a:ea typeface="Economica"/>
                <a:cs typeface="Economica"/>
                <a:sym typeface="Economica"/>
                <a:hlinkClick r:id="rId5"/>
              </a:rPr>
              <a:t>http://uusj.net/wp1/advocacy/uusj-capitol-hill-advocacy-corps/</a:t>
            </a:r>
            <a:br>
              <a:rPr lang="en" sz="1100">
                <a:highlight>
                  <a:srgbClr val="FFFFFF"/>
                </a:highlight>
                <a:latin typeface="Economica"/>
                <a:ea typeface="Economica"/>
                <a:cs typeface="Economica"/>
                <a:sym typeface="Economica"/>
              </a:rPr>
            </a:br>
            <a:r>
              <a:rPr lang="en" sz="1100">
                <a:highlight>
                  <a:srgbClr val="FFFFFF"/>
                </a:highlight>
                <a:latin typeface="Economica"/>
                <a:ea typeface="Economica"/>
                <a:cs typeface="Economica"/>
                <a:sym typeface="Economica"/>
              </a:rPr>
              <a:t>Ward, L. (2018, May 16). SENIOR COMMUNITY SERVICE EMPLOYMENT PROGRAM (SCSEP). Retrieved April 25, 2020, from </a:t>
            </a:r>
            <a:r>
              <a:rPr lang="en" sz="1100">
                <a:uFill>
                  <a:noFill/>
                </a:uFill>
                <a:latin typeface="Economica"/>
                <a:ea typeface="Economica"/>
                <a:cs typeface="Economica"/>
                <a:sym typeface="Economica"/>
                <a:hlinkClick r:id="rId6"/>
              </a:rPr>
              <a:t>https://phoenixhomesaz.com/senior-community-service-employment-program-scsep/</a:t>
            </a:r>
            <a:br>
              <a:rPr lang="en" sz="1100">
                <a:uFill>
                  <a:noFill/>
                </a:uFill>
                <a:latin typeface="Economica"/>
                <a:ea typeface="Economica"/>
                <a:cs typeface="Economica"/>
                <a:sym typeface="Economica"/>
                <a:hlinkClick r:id="rId7"/>
              </a:rPr>
            </a:br>
            <a:r>
              <a:rPr lang="en" sz="1100">
                <a:uFill>
                  <a:noFill/>
                </a:uFill>
                <a:latin typeface="Economica"/>
                <a:ea typeface="Economica"/>
                <a:cs typeface="Economica"/>
                <a:sym typeface="Economica"/>
                <a:hlinkClick r:id="rId8"/>
              </a:rPr>
              <a:t>WISEWOMAN</a:t>
            </a:r>
            <a:r>
              <a:rPr lang="en" sz="1100">
                <a:highlight>
                  <a:srgbClr val="FFFFFF"/>
                </a:highlight>
                <a:latin typeface="Economica"/>
                <a:ea typeface="Economica"/>
                <a:cs typeface="Economica"/>
                <a:sym typeface="Economica"/>
              </a:rPr>
              <a:t> Locations. (2020, February 10). Retrieved May 1, 2020, from </a:t>
            </a:r>
            <a:r>
              <a:rPr lang="en" sz="1100">
                <a:uFill>
                  <a:noFill/>
                </a:uFill>
                <a:latin typeface="Economica"/>
                <a:ea typeface="Economica"/>
                <a:cs typeface="Economica"/>
                <a:sym typeface="Economica"/>
                <a:hlinkClick r:id="rId9"/>
              </a:rPr>
              <a:t>https://www.cdc.gov/wisewoman/locations/index.htm</a:t>
            </a:r>
            <a:endParaRPr sz="1100">
              <a:latin typeface="Economica"/>
              <a:ea typeface="Economica"/>
              <a:cs typeface="Economica"/>
              <a:sym typeface="Economica"/>
            </a:endParaRPr>
          </a:p>
          <a:p>
            <a:pPr indent="0" lvl="0" marL="0" rtl="0" algn="l">
              <a:lnSpc>
                <a:spcPct val="218181"/>
              </a:lnSpc>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4"/>
          <p:cNvSpPr txBox="1"/>
          <p:nvPr>
            <p:ph idx="1" type="body"/>
          </p:nvPr>
        </p:nvSpPr>
        <p:spPr>
          <a:xfrm>
            <a:off x="455825" y="243875"/>
            <a:ext cx="4621200" cy="1879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latin typeface="Economica"/>
                <a:ea typeface="Economica"/>
                <a:cs typeface="Economica"/>
                <a:sym typeface="Economica"/>
              </a:rPr>
              <a:t>What is unemployment?</a:t>
            </a:r>
            <a:br>
              <a:rPr lang="en">
                <a:latin typeface="Economica"/>
                <a:ea typeface="Economica"/>
                <a:cs typeface="Economica"/>
                <a:sym typeface="Economica"/>
              </a:rPr>
            </a:br>
            <a:br>
              <a:rPr lang="en">
                <a:latin typeface="Economica"/>
                <a:ea typeface="Economica"/>
                <a:cs typeface="Economica"/>
                <a:sym typeface="Economica"/>
              </a:rPr>
            </a:br>
            <a:r>
              <a:rPr lang="en" sz="1400">
                <a:solidFill>
                  <a:srgbClr val="000000"/>
                </a:solidFill>
                <a:highlight>
                  <a:srgbClr val="FFFFFF"/>
                </a:highlight>
                <a:latin typeface="Economica"/>
                <a:ea typeface="Economica"/>
                <a:cs typeface="Economica"/>
                <a:sym typeface="Economica"/>
              </a:rPr>
              <a:t>Unemployment is defined by the </a:t>
            </a:r>
            <a:r>
              <a:rPr lang="en" sz="1400">
                <a:solidFill>
                  <a:srgbClr val="000000"/>
                </a:solidFill>
                <a:uFill>
                  <a:noFill/>
                </a:uFill>
                <a:latin typeface="Economica"/>
                <a:ea typeface="Economica"/>
                <a:cs typeface="Economica"/>
                <a:sym typeface="Economica"/>
                <a:hlinkClick r:id="rId3"/>
              </a:rPr>
              <a:t>U.S. Bureau of Labor Statistics</a:t>
            </a:r>
            <a:r>
              <a:rPr lang="en" sz="1400">
                <a:solidFill>
                  <a:srgbClr val="000000"/>
                </a:solidFill>
                <a:highlight>
                  <a:srgbClr val="FFFFFF"/>
                </a:highlight>
                <a:latin typeface="Economica"/>
                <a:ea typeface="Economica"/>
                <a:cs typeface="Economica"/>
                <a:sym typeface="Economica"/>
              </a:rPr>
              <a:t> as people who do not have a job, have actively looked for work in the past four weeks, and currently are available for work. Also, people who were temporarily laid off and were waiting to be called back to that job are included in </a:t>
            </a:r>
            <a:r>
              <a:rPr lang="en" sz="1400">
                <a:solidFill>
                  <a:srgbClr val="000000"/>
                </a:solidFill>
                <a:uFill>
                  <a:noFill/>
                </a:uFill>
                <a:latin typeface="Economica"/>
                <a:ea typeface="Economica"/>
                <a:cs typeface="Economica"/>
                <a:sym typeface="Economica"/>
                <a:hlinkClick r:id="rId4"/>
              </a:rPr>
              <a:t>unemployment statistics</a:t>
            </a:r>
            <a:r>
              <a:rPr lang="en" sz="1400">
                <a:solidFill>
                  <a:srgbClr val="000000"/>
                </a:solidFill>
                <a:highlight>
                  <a:srgbClr val="FFFFFF"/>
                </a:highlight>
                <a:latin typeface="Economica"/>
                <a:ea typeface="Economica"/>
                <a:cs typeface="Economica"/>
                <a:sym typeface="Economica"/>
              </a:rPr>
              <a:t>. </a:t>
            </a:r>
            <a:br>
              <a:rPr lang="en" sz="1400">
                <a:solidFill>
                  <a:srgbClr val="000000"/>
                </a:solidFill>
                <a:highlight>
                  <a:srgbClr val="FFFFFF"/>
                </a:highlight>
                <a:latin typeface="Economica"/>
                <a:ea typeface="Economica"/>
                <a:cs typeface="Economica"/>
                <a:sym typeface="Economica"/>
              </a:rPr>
            </a:br>
            <a:br>
              <a:rPr lang="en" sz="1400">
                <a:solidFill>
                  <a:srgbClr val="000000"/>
                </a:solidFill>
                <a:highlight>
                  <a:srgbClr val="FFFFFF"/>
                </a:highlight>
                <a:latin typeface="Economica"/>
                <a:ea typeface="Economica"/>
                <a:cs typeface="Economica"/>
                <a:sym typeface="Economica"/>
              </a:rPr>
            </a:br>
            <a:endParaRPr sz="1400">
              <a:solidFill>
                <a:srgbClr val="000000"/>
              </a:solidFill>
              <a:highlight>
                <a:srgbClr val="FFFFFF"/>
              </a:highlight>
              <a:latin typeface="Economica"/>
              <a:ea typeface="Economica"/>
              <a:cs typeface="Economica"/>
              <a:sym typeface="Economica"/>
            </a:endParaRPr>
          </a:p>
        </p:txBody>
      </p:sp>
      <p:sp>
        <p:nvSpPr>
          <p:cNvPr id="70" name="Google Shape;70;p14"/>
          <p:cNvSpPr txBox="1"/>
          <p:nvPr/>
        </p:nvSpPr>
        <p:spPr>
          <a:xfrm>
            <a:off x="3987000" y="2261375"/>
            <a:ext cx="5157000" cy="279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rgbClr val="222222"/>
                </a:solidFill>
                <a:latin typeface="Economica"/>
                <a:ea typeface="Economica"/>
                <a:cs typeface="Economica"/>
                <a:sym typeface="Economica"/>
              </a:rPr>
              <a:t>Consequences of Unemployment and Underemployment</a:t>
            </a:r>
            <a:br>
              <a:rPr lang="en" sz="1800">
                <a:solidFill>
                  <a:srgbClr val="222222"/>
                </a:solidFill>
                <a:latin typeface="Economica"/>
                <a:ea typeface="Economica"/>
                <a:cs typeface="Economica"/>
                <a:sym typeface="Economica"/>
              </a:rPr>
            </a:br>
            <a:br>
              <a:rPr lang="en" sz="1800">
                <a:solidFill>
                  <a:srgbClr val="222222"/>
                </a:solidFill>
                <a:latin typeface="Economica"/>
                <a:ea typeface="Economica"/>
                <a:cs typeface="Economica"/>
                <a:sym typeface="Economica"/>
              </a:rPr>
            </a:br>
            <a:r>
              <a:rPr lang="en">
                <a:solidFill>
                  <a:srgbClr val="222222"/>
                </a:solidFill>
                <a:latin typeface="Economica"/>
                <a:ea typeface="Economica"/>
                <a:cs typeface="Economica"/>
                <a:sym typeface="Economica"/>
              </a:rPr>
              <a:t>The consequences of unemployment and underemployment for individuals are financially and often emotionally destructive. </a:t>
            </a:r>
            <a:r>
              <a:rPr lang="en">
                <a:solidFill>
                  <a:srgbClr val="222222"/>
                </a:solidFill>
                <a:highlight>
                  <a:srgbClr val="FFFFFF"/>
                </a:highlight>
                <a:latin typeface="Economica"/>
                <a:ea typeface="Economica"/>
                <a:cs typeface="Economica"/>
                <a:sym typeface="Economica"/>
              </a:rPr>
              <a:t>When people are  out of work for a long period of time,, their job skills may no longer match the requirements of the new jobs being offered. Many of these individuals are 55 or older. They may not be able to get a good job again, despite laws prohibiting age discrimination. They may get part time or low paying entry jobs to make ends meet. When money is limited it becomes a problem and seeking healthcare needs become a secondary priority.</a:t>
            </a:r>
            <a:endParaRPr>
              <a:solidFill>
                <a:schemeClr val="dk1"/>
              </a:solidFill>
              <a:highlight>
                <a:srgbClr val="FFFFFF"/>
              </a:highlight>
              <a:latin typeface="Economica"/>
              <a:ea typeface="Economica"/>
              <a:cs typeface="Economica"/>
              <a:sym typeface="Economica"/>
            </a:endParaRPr>
          </a:p>
          <a:p>
            <a:pPr indent="0" lvl="0" marL="0" rtl="0" algn="l">
              <a:spcBef>
                <a:spcPts val="1600"/>
              </a:spcBef>
              <a:spcAft>
                <a:spcPts val="0"/>
              </a:spcAft>
              <a:buNone/>
            </a:pPr>
            <a:r>
              <a:t/>
            </a:r>
            <a:endParaRPr>
              <a:latin typeface="Open Sans"/>
              <a:ea typeface="Open Sans"/>
              <a:cs typeface="Open Sans"/>
              <a:sym typeface="Open Sans"/>
            </a:endParaRPr>
          </a:p>
        </p:txBody>
      </p:sp>
      <p:pic>
        <p:nvPicPr>
          <p:cNvPr id="71" name="Google Shape;71;p14"/>
          <p:cNvPicPr preferRelativeResize="0"/>
          <p:nvPr/>
        </p:nvPicPr>
        <p:blipFill>
          <a:blip r:embed="rId5">
            <a:alphaModFix/>
          </a:blip>
          <a:stretch>
            <a:fillRect/>
          </a:stretch>
        </p:blipFill>
        <p:spPr>
          <a:xfrm>
            <a:off x="5243300" y="243874"/>
            <a:ext cx="3722574" cy="1879700"/>
          </a:xfrm>
          <a:prstGeom prst="rect">
            <a:avLst/>
          </a:prstGeom>
          <a:noFill/>
          <a:ln>
            <a:noFill/>
          </a:ln>
        </p:spPr>
      </p:pic>
      <p:pic>
        <p:nvPicPr>
          <p:cNvPr descr="Hand putting check mark with red marker on poor in Health Status evaluation form." id="72" name="Google Shape;72;p14"/>
          <p:cNvPicPr preferRelativeResize="0"/>
          <p:nvPr/>
        </p:nvPicPr>
        <p:blipFill>
          <a:blip r:embed="rId6">
            <a:alphaModFix/>
          </a:blip>
          <a:stretch>
            <a:fillRect/>
          </a:stretch>
        </p:blipFill>
        <p:spPr>
          <a:xfrm>
            <a:off x="311725" y="2123575"/>
            <a:ext cx="3576925" cy="26243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609700" y="160675"/>
            <a:ext cx="3757800" cy="106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Target Population : Age 55-64</a:t>
            </a:r>
            <a:endParaRPr sz="1800"/>
          </a:p>
        </p:txBody>
      </p:sp>
      <p:pic>
        <p:nvPicPr>
          <p:cNvPr descr="Photo" id="78" name="Google Shape;78;p15"/>
          <p:cNvPicPr preferRelativeResize="0"/>
          <p:nvPr/>
        </p:nvPicPr>
        <p:blipFill>
          <a:blip r:embed="rId3">
            <a:alphaModFix/>
          </a:blip>
          <a:stretch>
            <a:fillRect/>
          </a:stretch>
        </p:blipFill>
        <p:spPr>
          <a:xfrm>
            <a:off x="5325375" y="1807875"/>
            <a:ext cx="3818624" cy="3224775"/>
          </a:xfrm>
          <a:prstGeom prst="rect">
            <a:avLst/>
          </a:prstGeom>
          <a:noFill/>
          <a:ln>
            <a:noFill/>
          </a:ln>
        </p:spPr>
      </p:pic>
      <p:pic>
        <p:nvPicPr>
          <p:cNvPr descr="Middle Age" id="79" name="Google Shape;79;p15"/>
          <p:cNvPicPr preferRelativeResize="0"/>
          <p:nvPr/>
        </p:nvPicPr>
        <p:blipFill>
          <a:blip r:embed="rId4">
            <a:alphaModFix/>
          </a:blip>
          <a:stretch>
            <a:fillRect/>
          </a:stretch>
        </p:blipFill>
        <p:spPr>
          <a:xfrm>
            <a:off x="5325377" y="0"/>
            <a:ext cx="3818623" cy="2469375"/>
          </a:xfrm>
          <a:prstGeom prst="rect">
            <a:avLst/>
          </a:prstGeom>
          <a:noFill/>
          <a:ln>
            <a:noFill/>
          </a:ln>
        </p:spPr>
      </p:pic>
      <p:pic>
        <p:nvPicPr>
          <p:cNvPr id="80" name="Google Shape;80;p15"/>
          <p:cNvPicPr preferRelativeResize="0"/>
          <p:nvPr/>
        </p:nvPicPr>
        <p:blipFill rotWithShape="1">
          <a:blip r:embed="rId5">
            <a:alphaModFix/>
          </a:blip>
          <a:srcRect b="0" l="10090" r="-10089" t="0"/>
          <a:stretch/>
        </p:blipFill>
        <p:spPr>
          <a:xfrm>
            <a:off x="609700" y="2047450"/>
            <a:ext cx="4943951" cy="2745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6"/>
          <p:cNvSpPr txBox="1"/>
          <p:nvPr>
            <p:ph idx="1" type="body"/>
          </p:nvPr>
        </p:nvSpPr>
        <p:spPr>
          <a:xfrm>
            <a:off x="213325" y="329750"/>
            <a:ext cx="3767700" cy="3891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latin typeface="Economica"/>
                <a:ea typeface="Economica"/>
                <a:cs typeface="Economica"/>
                <a:sym typeface="Economica"/>
              </a:rPr>
              <a:t>   </a:t>
            </a:r>
            <a:r>
              <a:rPr lang="en">
                <a:latin typeface="Economica"/>
                <a:ea typeface="Economica"/>
                <a:cs typeface="Economica"/>
                <a:sym typeface="Economica"/>
              </a:rPr>
              <a:t>Barriers/Challenges to Delivering Healthcare</a:t>
            </a:r>
            <a:br>
              <a:rPr lang="en">
                <a:latin typeface="Economica"/>
                <a:ea typeface="Economica"/>
                <a:cs typeface="Economica"/>
                <a:sym typeface="Economica"/>
              </a:rPr>
            </a:b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Limited education about health management</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Language barrier</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Access to healthcare services </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Financial constraints</a:t>
            </a:r>
            <a:br>
              <a:rPr lang="en" sz="1400">
                <a:latin typeface="Economica"/>
                <a:ea typeface="Economica"/>
                <a:cs typeface="Economica"/>
                <a:sym typeface="Economica"/>
              </a:rPr>
            </a:br>
            <a:r>
              <a:rPr lang="en" sz="1400">
                <a:latin typeface="Economica"/>
                <a:ea typeface="Economica"/>
                <a:cs typeface="Economica"/>
                <a:sym typeface="Economica"/>
              </a:rPr>
              <a:t>Gender</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Race</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Education level</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Income</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Uninsured </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Sexual orientation</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Medical condition</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Employment status </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Not knowing the options available</a:t>
            </a:r>
            <a:endParaRPr sz="1400">
              <a:latin typeface="Economica"/>
              <a:ea typeface="Economica"/>
              <a:cs typeface="Economica"/>
              <a:sym typeface="Economica"/>
            </a:endParaRPr>
          </a:p>
        </p:txBody>
      </p:sp>
      <p:pic>
        <p:nvPicPr>
          <p:cNvPr descr="healthcare maze" id="86" name="Google Shape;86;p16"/>
          <p:cNvPicPr preferRelativeResize="0"/>
          <p:nvPr/>
        </p:nvPicPr>
        <p:blipFill>
          <a:blip r:embed="rId3">
            <a:alphaModFix/>
          </a:blip>
          <a:stretch>
            <a:fillRect/>
          </a:stretch>
        </p:blipFill>
        <p:spPr>
          <a:xfrm rot="-5400000">
            <a:off x="1869850" y="2029401"/>
            <a:ext cx="3551024" cy="1853275"/>
          </a:xfrm>
          <a:prstGeom prst="rect">
            <a:avLst/>
          </a:prstGeom>
          <a:noFill/>
          <a:ln>
            <a:noFill/>
          </a:ln>
        </p:spPr>
      </p:pic>
      <p:pic>
        <p:nvPicPr>
          <p:cNvPr descr="language barrier" id="87" name="Google Shape;87;p16"/>
          <p:cNvPicPr preferRelativeResize="0"/>
          <p:nvPr/>
        </p:nvPicPr>
        <p:blipFill>
          <a:blip r:embed="rId4">
            <a:alphaModFix/>
          </a:blip>
          <a:stretch>
            <a:fillRect/>
          </a:stretch>
        </p:blipFill>
        <p:spPr>
          <a:xfrm>
            <a:off x="4488125" y="96950"/>
            <a:ext cx="4514549" cy="2539434"/>
          </a:xfrm>
          <a:prstGeom prst="rect">
            <a:avLst/>
          </a:prstGeom>
          <a:noFill/>
          <a:ln>
            <a:noFill/>
          </a:ln>
        </p:spPr>
      </p:pic>
      <p:pic>
        <p:nvPicPr>
          <p:cNvPr id="88" name="Google Shape;88;p16"/>
          <p:cNvPicPr preferRelativeResize="0"/>
          <p:nvPr/>
        </p:nvPicPr>
        <p:blipFill>
          <a:blip r:embed="rId5">
            <a:alphaModFix/>
          </a:blip>
          <a:stretch>
            <a:fillRect/>
          </a:stretch>
        </p:blipFill>
        <p:spPr>
          <a:xfrm>
            <a:off x="4488125" y="2636375"/>
            <a:ext cx="4514550" cy="2350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386400" y="264125"/>
            <a:ext cx="4185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4700">
                <a:solidFill>
                  <a:srgbClr val="000000"/>
                </a:solidFill>
                <a:highlight>
                  <a:srgbClr val="FFFFFF"/>
                </a:highlight>
                <a:latin typeface="Georgia"/>
                <a:ea typeface="Georgia"/>
                <a:cs typeface="Georgia"/>
                <a:sym typeface="Georgia"/>
              </a:rPr>
              <a:t> </a:t>
            </a:r>
            <a:r>
              <a:rPr lang="en" sz="1800">
                <a:solidFill>
                  <a:srgbClr val="000000"/>
                </a:solidFill>
                <a:highlight>
                  <a:srgbClr val="FFFFFF"/>
                </a:highlight>
              </a:rPr>
              <a:t>Interventions</a:t>
            </a:r>
            <a:endParaRPr sz="1800">
              <a:solidFill>
                <a:srgbClr val="000000"/>
              </a:solidFill>
              <a:highlight>
                <a:srgbClr val="FFFFFF"/>
              </a:highlight>
            </a:endParaRPr>
          </a:p>
        </p:txBody>
      </p:sp>
      <p:sp>
        <p:nvSpPr>
          <p:cNvPr id="94" name="Google Shape;94;p17"/>
          <p:cNvSpPr txBox="1"/>
          <p:nvPr>
            <p:ph idx="1" type="body"/>
          </p:nvPr>
        </p:nvSpPr>
        <p:spPr>
          <a:xfrm>
            <a:off x="5121325" y="1208275"/>
            <a:ext cx="3780000" cy="1983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AARP helps adults 50 years old and older</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Costs only $12 a month to join</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Connects elderly job seekers with employers</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Advocates for older Americans, particularly the low income and vulnerable</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Prescription</a:t>
            </a:r>
            <a:r>
              <a:rPr lang="en" sz="1400">
                <a:latin typeface="Economica"/>
                <a:ea typeface="Economica"/>
                <a:cs typeface="Economica"/>
                <a:sym typeface="Economica"/>
              </a:rPr>
              <a:t> discounts at major pharmacy </a:t>
            </a:r>
            <a:r>
              <a:rPr lang="en" sz="1400">
                <a:latin typeface="Economica"/>
                <a:ea typeface="Economica"/>
                <a:cs typeface="Economica"/>
                <a:sym typeface="Economica"/>
              </a:rPr>
              <a:t>retailers</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Job and skills development </a:t>
            </a:r>
            <a:r>
              <a:rPr lang="en" sz="1400">
                <a:latin typeface="Economica"/>
                <a:ea typeface="Economica"/>
                <a:cs typeface="Economica"/>
                <a:sym typeface="Economica"/>
              </a:rPr>
              <a:t> </a:t>
            </a:r>
            <a:endParaRPr sz="1400">
              <a:latin typeface="Economica"/>
              <a:ea typeface="Economica"/>
              <a:cs typeface="Economica"/>
              <a:sym typeface="Economica"/>
            </a:endParaRPr>
          </a:p>
        </p:txBody>
      </p:sp>
      <p:pic>
        <p:nvPicPr>
          <p:cNvPr id="95" name="Google Shape;95;p17"/>
          <p:cNvPicPr preferRelativeResize="0"/>
          <p:nvPr/>
        </p:nvPicPr>
        <p:blipFill>
          <a:blip r:embed="rId3">
            <a:alphaModFix/>
          </a:blip>
          <a:stretch>
            <a:fillRect/>
          </a:stretch>
        </p:blipFill>
        <p:spPr>
          <a:xfrm>
            <a:off x="5389575" y="3112650"/>
            <a:ext cx="3465200" cy="1831075"/>
          </a:xfrm>
          <a:prstGeom prst="rect">
            <a:avLst/>
          </a:prstGeom>
          <a:noFill/>
          <a:ln>
            <a:noFill/>
          </a:ln>
        </p:spPr>
      </p:pic>
      <p:pic>
        <p:nvPicPr>
          <p:cNvPr id="96" name="Google Shape;96;p17"/>
          <p:cNvPicPr preferRelativeResize="0"/>
          <p:nvPr/>
        </p:nvPicPr>
        <p:blipFill rotWithShape="1">
          <a:blip r:embed="rId4">
            <a:alphaModFix/>
          </a:blip>
          <a:srcRect b="-3798" l="-1240" r="1240" t="-3809"/>
          <a:stretch/>
        </p:blipFill>
        <p:spPr>
          <a:xfrm>
            <a:off x="44350" y="1397075"/>
            <a:ext cx="4411874" cy="1715575"/>
          </a:xfrm>
          <a:prstGeom prst="rect">
            <a:avLst/>
          </a:prstGeom>
          <a:noFill/>
          <a:ln>
            <a:noFill/>
          </a:ln>
        </p:spPr>
      </p:pic>
      <p:pic>
        <p:nvPicPr>
          <p:cNvPr id="97" name="Google Shape;97;p17"/>
          <p:cNvPicPr preferRelativeResize="0"/>
          <p:nvPr/>
        </p:nvPicPr>
        <p:blipFill>
          <a:blip r:embed="rId5">
            <a:alphaModFix/>
          </a:blip>
          <a:stretch>
            <a:fillRect/>
          </a:stretch>
        </p:blipFill>
        <p:spPr>
          <a:xfrm>
            <a:off x="107974" y="3112650"/>
            <a:ext cx="4348248" cy="1831075"/>
          </a:xfrm>
          <a:prstGeom prst="rect">
            <a:avLst/>
          </a:prstGeom>
          <a:noFill/>
          <a:ln>
            <a:noFill/>
          </a:ln>
        </p:spPr>
      </p:pic>
      <p:pic>
        <p:nvPicPr>
          <p:cNvPr id="98" name="Google Shape;98;p17"/>
          <p:cNvPicPr preferRelativeResize="0"/>
          <p:nvPr/>
        </p:nvPicPr>
        <p:blipFill rotWithShape="1">
          <a:blip r:embed="rId6">
            <a:alphaModFix/>
          </a:blip>
          <a:srcRect b="-24285" l="0" r="0" t="0"/>
          <a:stretch/>
        </p:blipFill>
        <p:spPr>
          <a:xfrm>
            <a:off x="5660800" y="0"/>
            <a:ext cx="2342675" cy="160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8"/>
          <p:cNvSpPr txBox="1"/>
          <p:nvPr/>
        </p:nvSpPr>
        <p:spPr>
          <a:xfrm>
            <a:off x="3247300" y="152399"/>
            <a:ext cx="5621400" cy="326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conomica"/>
                <a:ea typeface="Economica"/>
                <a:cs typeface="Economica"/>
                <a:sym typeface="Economica"/>
              </a:rPr>
              <a:t>NYC Care is a health care access program that guarantees low cost and no cost services to New Yorkers who do not qualify for or cannot afford health insurance. All NYC Care services are provided through NYC Health + Hospitals.</a:t>
            </a:r>
            <a:endParaRPr>
              <a:latin typeface="Economica"/>
              <a:ea typeface="Economica"/>
              <a:cs typeface="Economica"/>
              <a:sym typeface="Economica"/>
            </a:endParaRPr>
          </a:p>
          <a:p>
            <a:pPr indent="0" lvl="0" marL="0" rtl="0" algn="l">
              <a:spcBef>
                <a:spcPts val="0"/>
              </a:spcBef>
              <a:spcAft>
                <a:spcPts val="0"/>
              </a:spcAft>
              <a:buNone/>
            </a:pPr>
            <a:r>
              <a:t/>
            </a:r>
            <a:endParaRPr>
              <a:latin typeface="Economica"/>
              <a:ea typeface="Economica"/>
              <a:cs typeface="Economica"/>
              <a:sym typeface="Economica"/>
            </a:endParaRPr>
          </a:p>
          <a:p>
            <a:pPr indent="0" lvl="0" marL="0" rtl="0" algn="l">
              <a:spcBef>
                <a:spcPts val="0"/>
              </a:spcBef>
              <a:spcAft>
                <a:spcPts val="0"/>
              </a:spcAft>
              <a:buNone/>
            </a:pPr>
            <a:r>
              <a:rPr lang="en">
                <a:latin typeface="Economica"/>
                <a:ea typeface="Economica"/>
                <a:cs typeface="Economica"/>
                <a:sym typeface="Economica"/>
              </a:rPr>
              <a:t>With NYC Care, you can get a unique membership card to access health services, choose your own doctor, and get affordable medications.</a:t>
            </a:r>
            <a:endParaRPr>
              <a:latin typeface="Economica"/>
              <a:ea typeface="Economica"/>
              <a:cs typeface="Economica"/>
              <a:sym typeface="Economica"/>
            </a:endParaRPr>
          </a:p>
          <a:p>
            <a:pPr indent="0" lvl="0" marL="0" rtl="0" algn="l">
              <a:spcBef>
                <a:spcPts val="0"/>
              </a:spcBef>
              <a:spcAft>
                <a:spcPts val="0"/>
              </a:spcAft>
              <a:buNone/>
            </a:pPr>
            <a:r>
              <a:t/>
            </a:r>
            <a:endParaRPr>
              <a:latin typeface="Economica"/>
              <a:ea typeface="Economica"/>
              <a:cs typeface="Economica"/>
              <a:sym typeface="Economica"/>
            </a:endParaRPr>
          </a:p>
          <a:p>
            <a:pPr indent="0" lvl="0" marL="0" rtl="0" algn="l">
              <a:spcBef>
                <a:spcPts val="0"/>
              </a:spcBef>
              <a:spcAft>
                <a:spcPts val="0"/>
              </a:spcAft>
              <a:buNone/>
            </a:pPr>
            <a:r>
              <a:rPr lang="en">
                <a:latin typeface="Economica"/>
                <a:ea typeface="Economica"/>
                <a:cs typeface="Economica"/>
                <a:sym typeface="Economica"/>
              </a:rPr>
              <a:t>With the launch of NYC Care, avoidable hospitalizations will decrease.</a:t>
            </a:r>
            <a:endParaRPr>
              <a:latin typeface="Economica"/>
              <a:ea typeface="Economica"/>
              <a:cs typeface="Economica"/>
              <a:sym typeface="Economica"/>
            </a:endParaRPr>
          </a:p>
          <a:p>
            <a:pPr indent="0" lvl="0" marL="0" rtl="0" algn="l">
              <a:spcBef>
                <a:spcPts val="0"/>
              </a:spcBef>
              <a:spcAft>
                <a:spcPts val="0"/>
              </a:spcAft>
              <a:buNone/>
            </a:pPr>
            <a:r>
              <a:t/>
            </a:r>
            <a:endParaRPr>
              <a:latin typeface="Economica"/>
              <a:ea typeface="Economica"/>
              <a:cs typeface="Economica"/>
              <a:sym typeface="Economica"/>
            </a:endParaRPr>
          </a:p>
          <a:p>
            <a:pPr indent="0" lvl="0" marL="0" rtl="0" algn="l">
              <a:spcBef>
                <a:spcPts val="0"/>
              </a:spcBef>
              <a:spcAft>
                <a:spcPts val="0"/>
              </a:spcAft>
              <a:buNone/>
            </a:pPr>
            <a:r>
              <a:t/>
            </a:r>
            <a:endParaRPr>
              <a:latin typeface="Economica"/>
              <a:ea typeface="Economica"/>
              <a:cs typeface="Economica"/>
              <a:sym typeface="Economica"/>
            </a:endParaRPr>
          </a:p>
        </p:txBody>
      </p:sp>
      <p:pic>
        <p:nvPicPr>
          <p:cNvPr id="104" name="Google Shape;104;p18"/>
          <p:cNvPicPr preferRelativeResize="0"/>
          <p:nvPr/>
        </p:nvPicPr>
        <p:blipFill>
          <a:blip r:embed="rId3">
            <a:alphaModFix/>
          </a:blip>
          <a:stretch>
            <a:fillRect/>
          </a:stretch>
        </p:blipFill>
        <p:spPr>
          <a:xfrm>
            <a:off x="368825" y="1476375"/>
            <a:ext cx="2171225" cy="1095375"/>
          </a:xfrm>
          <a:prstGeom prst="rect">
            <a:avLst/>
          </a:prstGeom>
          <a:noFill/>
          <a:ln>
            <a:noFill/>
          </a:ln>
        </p:spPr>
      </p:pic>
      <p:pic>
        <p:nvPicPr>
          <p:cNvPr id="105" name="Google Shape;105;p18"/>
          <p:cNvPicPr preferRelativeResize="0"/>
          <p:nvPr/>
        </p:nvPicPr>
        <p:blipFill>
          <a:blip r:embed="rId4">
            <a:alphaModFix/>
          </a:blip>
          <a:stretch>
            <a:fillRect/>
          </a:stretch>
        </p:blipFill>
        <p:spPr>
          <a:xfrm>
            <a:off x="130225" y="152400"/>
            <a:ext cx="2409825" cy="1095375"/>
          </a:xfrm>
          <a:prstGeom prst="rect">
            <a:avLst/>
          </a:prstGeom>
          <a:noFill/>
          <a:ln>
            <a:noFill/>
          </a:ln>
        </p:spPr>
      </p:pic>
      <p:sp>
        <p:nvSpPr>
          <p:cNvPr id="106" name="Google Shape;106;p18"/>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07" name="Google Shape;107;p18"/>
          <p:cNvPicPr preferRelativeResize="0"/>
          <p:nvPr/>
        </p:nvPicPr>
        <p:blipFill>
          <a:blip r:embed="rId5">
            <a:alphaModFix/>
          </a:blip>
          <a:stretch>
            <a:fillRect/>
          </a:stretch>
        </p:blipFill>
        <p:spPr>
          <a:xfrm>
            <a:off x="3247250" y="2294625"/>
            <a:ext cx="5621400" cy="2488874"/>
          </a:xfrm>
          <a:prstGeom prst="rect">
            <a:avLst/>
          </a:prstGeom>
          <a:noFill/>
          <a:ln>
            <a:noFill/>
          </a:ln>
        </p:spPr>
      </p:pic>
      <p:sp>
        <p:nvSpPr>
          <p:cNvPr id="108" name="Google Shape;108;p18"/>
          <p:cNvSpPr txBox="1"/>
          <p:nvPr/>
        </p:nvSpPr>
        <p:spPr>
          <a:xfrm>
            <a:off x="483525" y="2627175"/>
            <a:ext cx="2409900" cy="208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Economica"/>
                <a:ea typeface="Economica"/>
                <a:cs typeface="Economica"/>
                <a:sym typeface="Economica"/>
              </a:rPr>
              <a:t>     Services Provided:</a:t>
            </a:r>
            <a:br>
              <a:rPr lang="en">
                <a:latin typeface="Economica"/>
                <a:ea typeface="Economica"/>
                <a:cs typeface="Economica"/>
                <a:sym typeface="Economica"/>
              </a:rPr>
            </a:b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Primary and Preventive Care</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Speciality Care</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Behavioral Health and Substance Use</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Women’s Health</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Affordable Medications</a:t>
            </a:r>
            <a:endParaRPr>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a:latin typeface="Economica"/>
                <a:ea typeface="Economica"/>
                <a:cs typeface="Economica"/>
                <a:sym typeface="Economica"/>
              </a:rPr>
              <a:t>Eye Care</a:t>
            </a:r>
            <a:endParaRPr>
              <a:latin typeface="Economica"/>
              <a:ea typeface="Economica"/>
              <a:cs typeface="Economica"/>
              <a:sym typeface="Economica"/>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92600" y="682722"/>
            <a:ext cx="3565500" cy="85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800">
                <a:solidFill>
                  <a:srgbClr val="000000"/>
                </a:solidFill>
              </a:rPr>
              <a:t>Senior Community Service Employment Program (SCSEP)</a:t>
            </a:r>
            <a:endParaRPr sz="1800">
              <a:solidFill>
                <a:srgbClr val="000000"/>
              </a:solidFill>
            </a:endParaRPr>
          </a:p>
        </p:txBody>
      </p:sp>
      <p:sp>
        <p:nvSpPr>
          <p:cNvPr id="114" name="Google Shape;114;p19"/>
          <p:cNvSpPr txBox="1"/>
          <p:nvPr>
            <p:ph idx="1" type="body"/>
          </p:nvPr>
        </p:nvSpPr>
        <p:spPr>
          <a:xfrm>
            <a:off x="3042200" y="2316800"/>
            <a:ext cx="3143400" cy="27657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Helps low-Income, unemployed persons 55 and up find work.</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Given an opportunity to be of service to the </a:t>
            </a:r>
            <a:r>
              <a:rPr lang="en" sz="1400">
                <a:latin typeface="Economica"/>
                <a:ea typeface="Economica"/>
                <a:cs typeface="Economica"/>
                <a:sym typeface="Economica"/>
              </a:rPr>
              <a:t>community</a:t>
            </a:r>
            <a:r>
              <a:rPr lang="en" sz="1400">
                <a:latin typeface="Economica"/>
                <a:ea typeface="Economica"/>
                <a:cs typeface="Economica"/>
                <a:sym typeface="Economica"/>
              </a:rPr>
              <a:t> through non-profit organizations.</a:t>
            </a:r>
            <a:endParaRPr sz="1400">
              <a:latin typeface="Economica"/>
              <a:ea typeface="Economica"/>
              <a:cs typeface="Economica"/>
              <a:sym typeface="Economica"/>
            </a:endParaRPr>
          </a:p>
          <a:p>
            <a:pPr indent="-317500" lvl="0" marL="457200" rtl="0" algn="l">
              <a:spcBef>
                <a:spcPts val="0"/>
              </a:spcBef>
              <a:spcAft>
                <a:spcPts val="0"/>
              </a:spcAft>
              <a:buSzPts val="1400"/>
              <a:buFont typeface="Economica"/>
              <a:buChar char="-"/>
            </a:pPr>
            <a:r>
              <a:rPr lang="en" sz="1400">
                <a:latin typeface="Economica"/>
                <a:ea typeface="Economica"/>
                <a:cs typeface="Economica"/>
                <a:sym typeface="Economica"/>
              </a:rPr>
              <a:t>Builds skills and self confidence.</a:t>
            </a:r>
            <a:endParaRPr sz="1400">
              <a:latin typeface="Economica"/>
              <a:ea typeface="Economica"/>
              <a:cs typeface="Economica"/>
              <a:sym typeface="Economica"/>
            </a:endParaRPr>
          </a:p>
        </p:txBody>
      </p:sp>
      <p:pic>
        <p:nvPicPr>
          <p:cNvPr id="115" name="Google Shape;115;p19"/>
          <p:cNvPicPr preferRelativeResize="0"/>
          <p:nvPr/>
        </p:nvPicPr>
        <p:blipFill>
          <a:blip r:embed="rId3">
            <a:alphaModFix/>
          </a:blip>
          <a:stretch>
            <a:fillRect/>
          </a:stretch>
        </p:blipFill>
        <p:spPr>
          <a:xfrm>
            <a:off x="419169" y="2123075"/>
            <a:ext cx="2740080" cy="2959500"/>
          </a:xfrm>
          <a:prstGeom prst="rect">
            <a:avLst/>
          </a:prstGeom>
          <a:noFill/>
          <a:ln>
            <a:noFill/>
          </a:ln>
        </p:spPr>
      </p:pic>
      <p:pic>
        <p:nvPicPr>
          <p:cNvPr id="116" name="Google Shape;116;p19"/>
          <p:cNvPicPr preferRelativeResize="0"/>
          <p:nvPr/>
        </p:nvPicPr>
        <p:blipFill>
          <a:blip r:embed="rId4">
            <a:alphaModFix/>
          </a:blip>
          <a:stretch>
            <a:fillRect/>
          </a:stretch>
        </p:blipFill>
        <p:spPr>
          <a:xfrm>
            <a:off x="6074696" y="2034375"/>
            <a:ext cx="2889079" cy="2959500"/>
          </a:xfrm>
          <a:prstGeom prst="rect">
            <a:avLst/>
          </a:prstGeom>
          <a:noFill/>
          <a:ln>
            <a:noFill/>
          </a:ln>
        </p:spPr>
      </p:pic>
      <p:pic>
        <p:nvPicPr>
          <p:cNvPr descr="IDX Image" id="117" name="Google Shape;117;p19"/>
          <p:cNvPicPr preferRelativeResize="0"/>
          <p:nvPr/>
        </p:nvPicPr>
        <p:blipFill>
          <a:blip r:embed="rId5">
            <a:alphaModFix/>
          </a:blip>
          <a:stretch>
            <a:fillRect/>
          </a:stretch>
        </p:blipFill>
        <p:spPr>
          <a:xfrm>
            <a:off x="3284000" y="205638"/>
            <a:ext cx="5582875" cy="16050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pic>
        <p:nvPicPr>
          <p:cNvPr descr="WISEWOMAN logo" id="122" name="Google Shape;122;p20"/>
          <p:cNvPicPr preferRelativeResize="0"/>
          <p:nvPr/>
        </p:nvPicPr>
        <p:blipFill>
          <a:blip r:embed="rId3">
            <a:alphaModFix/>
          </a:blip>
          <a:stretch>
            <a:fillRect/>
          </a:stretch>
        </p:blipFill>
        <p:spPr>
          <a:xfrm>
            <a:off x="236025" y="119125"/>
            <a:ext cx="2971800" cy="1485900"/>
          </a:xfrm>
          <a:prstGeom prst="rect">
            <a:avLst/>
          </a:prstGeom>
          <a:noFill/>
          <a:ln>
            <a:noFill/>
          </a:ln>
        </p:spPr>
      </p:pic>
      <p:sp>
        <p:nvSpPr>
          <p:cNvPr id="123" name="Google Shape;123;p20"/>
          <p:cNvSpPr txBox="1"/>
          <p:nvPr/>
        </p:nvSpPr>
        <p:spPr>
          <a:xfrm>
            <a:off x="3281200" y="3912900"/>
            <a:ext cx="5730900" cy="85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A0A0A"/>
                </a:solidFill>
                <a:highlight>
                  <a:srgbClr val="FEFEFE"/>
                </a:highlight>
                <a:latin typeface="Economica"/>
                <a:ea typeface="Economica"/>
                <a:cs typeface="Economica"/>
                <a:sym typeface="Economica"/>
              </a:rPr>
              <a:t>WISEWOMAN (Well-Integrated Screening and Evaluation for Women Across the Nation) Program is a Centers for Disease Control and Prevention (CDC)-sponsored program designed to help 40-64 year-old women reduce their risk for heart disease and promote a heart-healthy lifestyle.</a:t>
            </a:r>
            <a:endParaRPr sz="1600">
              <a:latin typeface="Economica"/>
              <a:ea typeface="Economica"/>
              <a:cs typeface="Economica"/>
              <a:sym typeface="Economica"/>
            </a:endParaRPr>
          </a:p>
        </p:txBody>
      </p:sp>
      <p:sp>
        <p:nvSpPr>
          <p:cNvPr id="124" name="Google Shape;124;p20"/>
          <p:cNvSpPr txBox="1"/>
          <p:nvPr/>
        </p:nvSpPr>
        <p:spPr>
          <a:xfrm>
            <a:off x="432325" y="1761313"/>
            <a:ext cx="3336600" cy="1995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0A0A0A"/>
                </a:solidFill>
                <a:latin typeface="Economica"/>
                <a:ea typeface="Economica"/>
                <a:cs typeface="Economica"/>
                <a:sym typeface="Economica"/>
              </a:rPr>
              <a:t>    </a:t>
            </a:r>
            <a:r>
              <a:rPr lang="en">
                <a:solidFill>
                  <a:srgbClr val="0A0A0A"/>
                </a:solidFill>
                <a:latin typeface="Economica"/>
                <a:ea typeface="Economica"/>
                <a:cs typeface="Economica"/>
                <a:sym typeface="Economica"/>
              </a:rPr>
              <a:t>WISEWOMAN services include:</a:t>
            </a:r>
            <a:endParaRPr>
              <a:solidFill>
                <a:srgbClr val="0A0A0A"/>
              </a:solidFill>
              <a:latin typeface="Economica"/>
              <a:ea typeface="Economica"/>
              <a:cs typeface="Economica"/>
              <a:sym typeface="Economica"/>
            </a:endParaRPr>
          </a:p>
          <a:p>
            <a:pPr indent="-317500" lvl="0" marL="457200" rtl="0" algn="l">
              <a:lnSpc>
                <a:spcPct val="100000"/>
              </a:lnSpc>
              <a:spcBef>
                <a:spcPts val="1200"/>
              </a:spcBef>
              <a:spcAft>
                <a:spcPts val="0"/>
              </a:spcAft>
              <a:buClr>
                <a:srgbClr val="0A0A0A"/>
              </a:buClr>
              <a:buSzPts val="1400"/>
              <a:buFont typeface="Economica"/>
              <a:buChar char="-"/>
            </a:pPr>
            <a:r>
              <a:rPr lang="en">
                <a:solidFill>
                  <a:srgbClr val="0A0A0A"/>
                </a:solidFill>
                <a:latin typeface="Economica"/>
                <a:ea typeface="Economica"/>
                <a:cs typeface="Economica"/>
                <a:sym typeface="Economica"/>
              </a:rPr>
              <a:t>BMI</a:t>
            </a:r>
            <a:endParaRPr>
              <a:solidFill>
                <a:srgbClr val="0A0A0A"/>
              </a:solidFill>
              <a:latin typeface="Economica"/>
              <a:ea typeface="Economica"/>
              <a:cs typeface="Economica"/>
              <a:sym typeface="Economica"/>
            </a:endParaRPr>
          </a:p>
          <a:p>
            <a:pPr indent="-317500" lvl="0" marL="457200" rtl="0" algn="l">
              <a:lnSpc>
                <a:spcPct val="100000"/>
              </a:lnSpc>
              <a:spcBef>
                <a:spcPts val="0"/>
              </a:spcBef>
              <a:spcAft>
                <a:spcPts val="0"/>
              </a:spcAft>
              <a:buClr>
                <a:srgbClr val="0A0A0A"/>
              </a:buClr>
              <a:buSzPts val="1400"/>
              <a:buFont typeface="Economica"/>
              <a:buChar char="-"/>
            </a:pPr>
            <a:r>
              <a:rPr lang="en">
                <a:solidFill>
                  <a:srgbClr val="0A0A0A"/>
                </a:solidFill>
                <a:latin typeface="Economica"/>
                <a:ea typeface="Economica"/>
                <a:cs typeface="Economica"/>
                <a:sym typeface="Economica"/>
              </a:rPr>
              <a:t>Weight</a:t>
            </a:r>
            <a:endParaRPr>
              <a:solidFill>
                <a:srgbClr val="0A0A0A"/>
              </a:solidFill>
              <a:latin typeface="Economica"/>
              <a:ea typeface="Economica"/>
              <a:cs typeface="Economica"/>
              <a:sym typeface="Economica"/>
            </a:endParaRPr>
          </a:p>
          <a:p>
            <a:pPr indent="-317500" lvl="0" marL="457200" rtl="0" algn="l">
              <a:lnSpc>
                <a:spcPct val="100000"/>
              </a:lnSpc>
              <a:spcBef>
                <a:spcPts val="0"/>
              </a:spcBef>
              <a:spcAft>
                <a:spcPts val="0"/>
              </a:spcAft>
              <a:buClr>
                <a:srgbClr val="0A0A0A"/>
              </a:buClr>
              <a:buSzPts val="1400"/>
              <a:buFont typeface="Economica"/>
              <a:buChar char="-"/>
            </a:pPr>
            <a:r>
              <a:rPr lang="en">
                <a:solidFill>
                  <a:srgbClr val="0A0A0A"/>
                </a:solidFill>
                <a:latin typeface="Economica"/>
                <a:ea typeface="Economica"/>
                <a:cs typeface="Economica"/>
                <a:sym typeface="Economica"/>
              </a:rPr>
              <a:t>Blood pressure</a:t>
            </a:r>
            <a:endParaRPr>
              <a:solidFill>
                <a:srgbClr val="0A0A0A"/>
              </a:solidFill>
              <a:latin typeface="Economica"/>
              <a:ea typeface="Economica"/>
              <a:cs typeface="Economica"/>
              <a:sym typeface="Economica"/>
            </a:endParaRPr>
          </a:p>
          <a:p>
            <a:pPr indent="-317500" lvl="0" marL="457200" rtl="0" algn="l">
              <a:lnSpc>
                <a:spcPct val="100000"/>
              </a:lnSpc>
              <a:spcBef>
                <a:spcPts val="0"/>
              </a:spcBef>
              <a:spcAft>
                <a:spcPts val="0"/>
              </a:spcAft>
              <a:buClr>
                <a:srgbClr val="0A0A0A"/>
              </a:buClr>
              <a:buSzPts val="1400"/>
              <a:buFont typeface="Economica"/>
              <a:buChar char="-"/>
            </a:pPr>
            <a:r>
              <a:rPr lang="en">
                <a:solidFill>
                  <a:srgbClr val="0A0A0A"/>
                </a:solidFill>
                <a:latin typeface="Economica"/>
                <a:ea typeface="Economica"/>
                <a:cs typeface="Economica"/>
                <a:sym typeface="Economica"/>
              </a:rPr>
              <a:t>Cholesterol</a:t>
            </a:r>
            <a:endParaRPr>
              <a:solidFill>
                <a:srgbClr val="0A0A0A"/>
              </a:solidFill>
              <a:latin typeface="Economica"/>
              <a:ea typeface="Economica"/>
              <a:cs typeface="Economica"/>
              <a:sym typeface="Economica"/>
            </a:endParaRPr>
          </a:p>
          <a:p>
            <a:pPr indent="-317500" lvl="0" marL="457200" rtl="0" algn="l">
              <a:lnSpc>
                <a:spcPct val="100000"/>
              </a:lnSpc>
              <a:spcBef>
                <a:spcPts val="0"/>
              </a:spcBef>
              <a:spcAft>
                <a:spcPts val="0"/>
              </a:spcAft>
              <a:buClr>
                <a:srgbClr val="0A0A0A"/>
              </a:buClr>
              <a:buSzPts val="1400"/>
              <a:buFont typeface="Economica"/>
              <a:buChar char="-"/>
            </a:pPr>
            <a:r>
              <a:rPr lang="en">
                <a:solidFill>
                  <a:srgbClr val="0A0A0A"/>
                </a:solidFill>
                <a:latin typeface="Economica"/>
                <a:ea typeface="Economica"/>
                <a:cs typeface="Economica"/>
                <a:sym typeface="Economica"/>
              </a:rPr>
              <a:t>Blood glucose testing</a:t>
            </a:r>
            <a:endParaRPr>
              <a:solidFill>
                <a:srgbClr val="0A0A0A"/>
              </a:solidFill>
              <a:latin typeface="Economica"/>
              <a:ea typeface="Economica"/>
              <a:cs typeface="Economica"/>
              <a:sym typeface="Economica"/>
            </a:endParaRPr>
          </a:p>
          <a:p>
            <a:pPr indent="-317500" lvl="0" marL="457200" rtl="0" algn="l">
              <a:lnSpc>
                <a:spcPct val="100000"/>
              </a:lnSpc>
              <a:spcBef>
                <a:spcPts val="0"/>
              </a:spcBef>
              <a:spcAft>
                <a:spcPts val="0"/>
              </a:spcAft>
              <a:buClr>
                <a:srgbClr val="0A0A0A"/>
              </a:buClr>
              <a:buSzPts val="1400"/>
              <a:buFont typeface="Economica"/>
              <a:buChar char="-"/>
            </a:pPr>
            <a:r>
              <a:rPr lang="en">
                <a:solidFill>
                  <a:srgbClr val="0A0A0A"/>
                </a:solidFill>
                <a:latin typeface="Economica"/>
                <a:ea typeface="Economica"/>
                <a:cs typeface="Economica"/>
                <a:sym typeface="Economica"/>
              </a:rPr>
              <a:t>Lifestyle programs</a:t>
            </a:r>
            <a:endParaRPr>
              <a:solidFill>
                <a:srgbClr val="0A0A0A"/>
              </a:solidFill>
              <a:latin typeface="Economica"/>
              <a:ea typeface="Economica"/>
              <a:cs typeface="Economica"/>
              <a:sym typeface="Economica"/>
            </a:endParaRPr>
          </a:p>
          <a:p>
            <a:pPr indent="0" lvl="0" marL="0" rtl="0" algn="l">
              <a:spcBef>
                <a:spcPts val="5200"/>
              </a:spcBef>
              <a:spcAft>
                <a:spcPts val="0"/>
              </a:spcAft>
              <a:buNone/>
            </a:pPr>
            <a:r>
              <a:t/>
            </a:r>
            <a:endParaRPr>
              <a:latin typeface="Open Sans"/>
              <a:ea typeface="Open Sans"/>
              <a:cs typeface="Open Sans"/>
              <a:sym typeface="Open Sans"/>
            </a:endParaRPr>
          </a:p>
        </p:txBody>
      </p:sp>
      <p:pic>
        <p:nvPicPr>
          <p:cNvPr descr="FY 2019 Wisewoman Program Map. Wisewoman states funded are Alabama, California, Colorado, Connecticut, Illinois, Indiana, Iowa, Michigan, Missouri, Nebraska, North Carolina, Oregon, Pennsylvania, Rhode Island, Southcentral Foundation, Southeast Alaska Regional Health Consortium, South Carolina, Utah, Vermont, West Virginia, and Wisconsin. See listing below." id="125" name="Google Shape;125;p20"/>
          <p:cNvPicPr preferRelativeResize="0"/>
          <p:nvPr/>
        </p:nvPicPr>
        <p:blipFill>
          <a:blip r:embed="rId4">
            <a:alphaModFix/>
          </a:blip>
          <a:stretch>
            <a:fillRect/>
          </a:stretch>
        </p:blipFill>
        <p:spPr>
          <a:xfrm>
            <a:off x="3612120" y="1161263"/>
            <a:ext cx="4967755" cy="2820975"/>
          </a:xfrm>
          <a:prstGeom prst="rect">
            <a:avLst/>
          </a:prstGeom>
          <a:noFill/>
          <a:ln>
            <a:noFill/>
          </a:ln>
        </p:spPr>
      </p:pic>
      <p:sp>
        <p:nvSpPr>
          <p:cNvPr id="126" name="Google Shape;126;p20"/>
          <p:cNvSpPr txBox="1"/>
          <p:nvPr/>
        </p:nvSpPr>
        <p:spPr>
          <a:xfrm>
            <a:off x="375075" y="3757850"/>
            <a:ext cx="2693700" cy="12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rgbClr val="FFFFFF"/>
                </a:highlight>
                <a:latin typeface="Economica"/>
                <a:ea typeface="Economica"/>
                <a:cs typeface="Economica"/>
                <a:sym typeface="Economica"/>
              </a:rPr>
              <a:t>All WISEWOMAN programs collaborate with health care providers to provide qualifying women free screenings and counseling about their risk for heart disease and stroke. </a:t>
            </a:r>
            <a:endParaRPr sz="1500">
              <a:latin typeface="Economica"/>
              <a:ea typeface="Economica"/>
              <a:cs typeface="Economica"/>
              <a:sym typeface="Economica"/>
            </a:endParaRPr>
          </a:p>
        </p:txBody>
      </p:sp>
      <p:pic>
        <p:nvPicPr>
          <p:cNvPr id="127" name="Google Shape;127;p20"/>
          <p:cNvPicPr preferRelativeResize="0"/>
          <p:nvPr/>
        </p:nvPicPr>
        <p:blipFill>
          <a:blip r:embed="rId5">
            <a:alphaModFix/>
          </a:blip>
          <a:stretch>
            <a:fillRect/>
          </a:stretch>
        </p:blipFill>
        <p:spPr>
          <a:xfrm>
            <a:off x="3207825" y="119125"/>
            <a:ext cx="5453875" cy="1114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pic>
        <p:nvPicPr>
          <p:cNvPr id="132" name="Google Shape;132;p21"/>
          <p:cNvPicPr preferRelativeResize="0"/>
          <p:nvPr/>
        </p:nvPicPr>
        <p:blipFill>
          <a:blip r:embed="rId3">
            <a:alphaModFix/>
          </a:blip>
          <a:stretch>
            <a:fillRect/>
          </a:stretch>
        </p:blipFill>
        <p:spPr>
          <a:xfrm>
            <a:off x="4759075" y="251199"/>
            <a:ext cx="4240801" cy="1929718"/>
          </a:xfrm>
          <a:prstGeom prst="rect">
            <a:avLst/>
          </a:prstGeom>
          <a:noFill/>
          <a:ln>
            <a:noFill/>
          </a:ln>
        </p:spPr>
      </p:pic>
      <p:sp>
        <p:nvSpPr>
          <p:cNvPr id="133" name="Google Shape;133;p21"/>
          <p:cNvSpPr txBox="1"/>
          <p:nvPr/>
        </p:nvSpPr>
        <p:spPr>
          <a:xfrm>
            <a:off x="239425" y="184700"/>
            <a:ext cx="4533000" cy="32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Economica"/>
                <a:ea typeface="Economica"/>
                <a:cs typeface="Economica"/>
                <a:sym typeface="Economica"/>
              </a:rPr>
              <a:t>Shared Values</a:t>
            </a:r>
            <a:br>
              <a:rPr lang="en" sz="1800">
                <a:solidFill>
                  <a:schemeClr val="dk1"/>
                </a:solidFill>
                <a:latin typeface="Economica"/>
                <a:ea typeface="Economica"/>
                <a:cs typeface="Economica"/>
                <a:sym typeface="Economica"/>
              </a:rPr>
            </a:br>
            <a:r>
              <a:rPr lang="en">
                <a:solidFill>
                  <a:schemeClr val="dk1"/>
                </a:solidFill>
                <a:latin typeface="Economica"/>
                <a:ea typeface="Economica"/>
                <a:cs typeface="Economica"/>
                <a:sym typeface="Economica"/>
              </a:rPr>
              <a:t>The need for accessible health care among  adults between the age of 55-64.</a:t>
            </a:r>
            <a:br>
              <a:rPr lang="en">
                <a:solidFill>
                  <a:schemeClr val="dk1"/>
                </a:solidFill>
                <a:latin typeface="Economica"/>
                <a:ea typeface="Economica"/>
                <a:cs typeface="Economica"/>
                <a:sym typeface="Economica"/>
              </a:rPr>
            </a:br>
            <a:r>
              <a:rPr lang="en" sz="1800">
                <a:solidFill>
                  <a:schemeClr val="dk1"/>
                </a:solidFill>
                <a:latin typeface="Economica"/>
                <a:ea typeface="Economica"/>
                <a:cs typeface="Economica"/>
                <a:sym typeface="Economica"/>
              </a:rPr>
              <a:t>Problem</a:t>
            </a:r>
            <a:endParaRPr sz="1800">
              <a:solidFill>
                <a:schemeClr val="dk1"/>
              </a:solidFill>
              <a:latin typeface="Economica"/>
              <a:ea typeface="Economica"/>
              <a:cs typeface="Economica"/>
              <a:sym typeface="Economica"/>
            </a:endParaRPr>
          </a:p>
          <a:p>
            <a:pPr indent="0" lvl="0" marL="0" rtl="0" algn="l">
              <a:spcBef>
                <a:spcPts val="0"/>
              </a:spcBef>
              <a:spcAft>
                <a:spcPts val="0"/>
              </a:spcAft>
              <a:buNone/>
            </a:pPr>
            <a:r>
              <a:rPr lang="en">
                <a:solidFill>
                  <a:schemeClr val="dk1"/>
                </a:solidFill>
                <a:latin typeface="Economica"/>
                <a:ea typeface="Economica"/>
                <a:cs typeface="Economica"/>
                <a:sym typeface="Economica"/>
              </a:rPr>
              <a:t>Unemployment and underemployment results in people not seeking healthcare</a:t>
            </a:r>
            <a:endParaRPr>
              <a:solidFill>
                <a:schemeClr val="dk1"/>
              </a:solidFill>
              <a:latin typeface="Economica"/>
              <a:ea typeface="Economica"/>
              <a:cs typeface="Economica"/>
              <a:sym typeface="Economica"/>
            </a:endParaRPr>
          </a:p>
          <a:p>
            <a:pPr indent="0" lvl="0" marL="0" rtl="0" algn="l">
              <a:spcBef>
                <a:spcPts val="0"/>
              </a:spcBef>
              <a:spcAft>
                <a:spcPts val="0"/>
              </a:spcAft>
              <a:buNone/>
            </a:pPr>
            <a:r>
              <a:rPr lang="en" sz="1800">
                <a:solidFill>
                  <a:schemeClr val="dk1"/>
                </a:solidFill>
                <a:latin typeface="Economica"/>
                <a:ea typeface="Economica"/>
                <a:cs typeface="Economica"/>
                <a:sym typeface="Economica"/>
              </a:rPr>
              <a:t>Solutions</a:t>
            </a:r>
            <a:endParaRPr sz="1800">
              <a:solidFill>
                <a:schemeClr val="dk1"/>
              </a:solidFill>
              <a:latin typeface="Economica"/>
              <a:ea typeface="Economica"/>
              <a:cs typeface="Economica"/>
              <a:sym typeface="Economica"/>
            </a:endParaRPr>
          </a:p>
          <a:p>
            <a:pPr indent="0" lvl="0" marL="0" rtl="0" algn="l">
              <a:spcBef>
                <a:spcPts val="0"/>
              </a:spcBef>
              <a:spcAft>
                <a:spcPts val="0"/>
              </a:spcAft>
              <a:buNone/>
            </a:pPr>
            <a:r>
              <a:rPr lang="en">
                <a:solidFill>
                  <a:schemeClr val="dk1"/>
                </a:solidFill>
                <a:latin typeface="Economica"/>
                <a:ea typeface="Economica"/>
                <a:cs typeface="Economica"/>
                <a:sym typeface="Economica"/>
              </a:rPr>
              <a:t>NYC Care</a:t>
            </a:r>
            <a:endParaRPr>
              <a:solidFill>
                <a:schemeClr val="dk1"/>
              </a:solidFill>
              <a:latin typeface="Economica"/>
              <a:ea typeface="Economica"/>
              <a:cs typeface="Economica"/>
              <a:sym typeface="Economica"/>
            </a:endParaRPr>
          </a:p>
          <a:p>
            <a:pPr indent="0" lvl="0" marL="0" rtl="0" algn="l">
              <a:spcBef>
                <a:spcPts val="0"/>
              </a:spcBef>
              <a:spcAft>
                <a:spcPts val="0"/>
              </a:spcAft>
              <a:buClr>
                <a:schemeClr val="dk1"/>
              </a:buClr>
              <a:buSzPts val="1100"/>
              <a:buFont typeface="Arial"/>
              <a:buNone/>
            </a:pPr>
            <a:r>
              <a:rPr lang="en" sz="1800">
                <a:solidFill>
                  <a:schemeClr val="dk1"/>
                </a:solidFill>
                <a:latin typeface="Economica"/>
                <a:ea typeface="Economica"/>
                <a:cs typeface="Economica"/>
                <a:sym typeface="Economica"/>
              </a:rPr>
              <a:t>Evaluation</a:t>
            </a:r>
            <a:br>
              <a:rPr lang="en" sz="1800">
                <a:solidFill>
                  <a:schemeClr val="dk1"/>
                </a:solidFill>
                <a:latin typeface="Economica"/>
                <a:ea typeface="Economica"/>
                <a:cs typeface="Economica"/>
                <a:sym typeface="Economica"/>
              </a:rPr>
            </a:br>
            <a:r>
              <a:rPr lang="en">
                <a:solidFill>
                  <a:schemeClr val="dk1"/>
                </a:solidFill>
                <a:latin typeface="Economica"/>
                <a:ea typeface="Economica"/>
                <a:cs typeface="Economica"/>
                <a:sym typeface="Economica"/>
              </a:rPr>
              <a:t>Within just four months after its launch, NYC Care is ahead of its enrollment goal schedule in the Bronx with all members receiving primary care appointments within the first two weeks of enrollment.</a:t>
            </a:r>
            <a:endParaRPr sz="1800">
              <a:solidFill>
                <a:schemeClr val="dk1"/>
              </a:solidFill>
              <a:latin typeface="Economica"/>
              <a:ea typeface="Economica"/>
              <a:cs typeface="Economica"/>
              <a:sym typeface="Economica"/>
            </a:endParaRPr>
          </a:p>
        </p:txBody>
      </p:sp>
      <p:pic>
        <p:nvPicPr>
          <p:cNvPr id="134" name="Google Shape;134;p21"/>
          <p:cNvPicPr preferRelativeResize="0"/>
          <p:nvPr/>
        </p:nvPicPr>
        <p:blipFill>
          <a:blip r:embed="rId4">
            <a:alphaModFix/>
          </a:blip>
          <a:stretch>
            <a:fillRect/>
          </a:stretch>
        </p:blipFill>
        <p:spPr>
          <a:xfrm>
            <a:off x="4759075" y="2446000"/>
            <a:ext cx="4240801" cy="2531225"/>
          </a:xfrm>
          <a:prstGeom prst="rect">
            <a:avLst/>
          </a:prstGeom>
          <a:noFill/>
          <a:ln>
            <a:noFill/>
          </a:ln>
        </p:spPr>
      </p:pic>
      <p:pic>
        <p:nvPicPr>
          <p:cNvPr id="135" name="Google Shape;135;p21"/>
          <p:cNvPicPr preferRelativeResize="0"/>
          <p:nvPr/>
        </p:nvPicPr>
        <p:blipFill>
          <a:blip r:embed="rId5">
            <a:alphaModFix/>
          </a:blip>
          <a:stretch>
            <a:fillRect/>
          </a:stretch>
        </p:blipFill>
        <p:spPr>
          <a:xfrm>
            <a:off x="144100" y="3047500"/>
            <a:ext cx="4427900" cy="1929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