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C5B61D-9344-4634-8414-DF4963601096}">
  <a:tblStyle styleId="{AAC5B61D-9344-4634-8414-DF4963601096}"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varScale="1">
        <p:scale>
          <a:sx n="91" d="100"/>
          <a:sy n="91" d="100"/>
        </p:scale>
        <p:origin x="17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8001676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47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750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3677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354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400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3111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764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3" name="Shape 18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6240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911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76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1269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798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4" name="Shape 2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33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85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066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4322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397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269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60" name="Shape 26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884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307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51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2776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5" name="Shape 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5852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38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7" name="Shape 2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51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310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29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932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099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483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78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222250" algn="ctr" rtl="0">
              <a:spcBef>
                <a:spcPts val="0"/>
              </a:spcBef>
              <a:spcAft>
                <a:spcPts val="0"/>
              </a:spcAft>
              <a:buClr>
                <a:srgbClr val="6CB255"/>
              </a:buClr>
              <a:buSzPct val="100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114300" algn="ctr" rtl="0">
              <a:spcBef>
                <a:spcPts val="0"/>
              </a:spcBef>
              <a:spcAft>
                <a:spcPts val="0"/>
              </a:spcAft>
              <a:buClr>
                <a:srgbClr val="6CB255"/>
              </a:buClr>
              <a:buSzPct val="100000"/>
              <a:buFont typeface="Arial Black"/>
              <a:buNone/>
            </a:pPr>
            <a:endParaRPr sz="1800" b="0" i="0" u="none" strike="noStrike" cap="none">
              <a:solidFill>
                <a:srgbClr val="EAF1DD"/>
              </a:solidFill>
              <a:latin typeface="Arial"/>
              <a:ea typeface="Arial"/>
              <a:cs typeface="Arial"/>
              <a:sym typeface="Arial"/>
            </a:endParaRPr>
          </a:p>
          <a:p>
            <a:pPr marL="0" marR="0" lvl="0" indent="-127000" algn="ctr" rtl="0">
              <a:spcBef>
                <a:spcPts val="0"/>
              </a:spcBef>
              <a:spcAft>
                <a:spcPts val="0"/>
              </a:spcAft>
              <a:buClr>
                <a:srgbClr val="212F62"/>
              </a:buClr>
              <a:buSzPct val="100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101600" algn="ctr" rtl="0">
              <a:spcBef>
                <a:spcPts val="0"/>
              </a:spcBef>
              <a:buClr>
                <a:schemeClr val="dk1"/>
              </a:buClr>
              <a:buSzPct val="100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15" name="Shape 15" descr="medium_covers_Page_2.png"/>
          <p:cNvPicPr preferRelativeResize="0"/>
          <p:nvPr/>
        </p:nvPicPr>
        <p:blipFill rotWithShape="1">
          <a:blip r:embed="rId2">
            <a:alphaModFix/>
          </a:blip>
          <a:srcRect/>
          <a:stretch/>
        </p:blipFill>
        <p:spPr>
          <a:xfrm>
            <a:off x="3562758" y="2517424"/>
            <a:ext cx="2009660" cy="2603511"/>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0" name="Shape 20"/>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1" name="Shape 21"/>
          <p:cNvSpPr>
            <a:spLocks noGrp="1"/>
          </p:cNvSpPr>
          <p:nvPr>
            <p:ph type="pic" idx="2"/>
          </p:nvPr>
        </p:nvSpPr>
        <p:spPr>
          <a:xfrm>
            <a:off x="457199" y="1122386"/>
            <a:ext cx="8062913" cy="3500071"/>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4843982"/>
            <a:ext cx="8062912" cy="1166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5" name="Shape 2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8" name="Shape 28"/>
          <p:cNvSpPr>
            <a:spLocks noGrp="1"/>
          </p:cNvSpPr>
          <p:nvPr>
            <p:ph type="pic" idx="2"/>
          </p:nvPr>
        </p:nvSpPr>
        <p:spPr>
          <a:xfrm>
            <a:off x="457199" y="1107618"/>
            <a:ext cx="4031619" cy="4607689"/>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606925" y="1107618"/>
            <a:ext cx="3913188" cy="4607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575050" y="1600200"/>
            <a:ext cx="5111750" cy="448056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10000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57200" y="1600200"/>
            <a:ext cx="3008313" cy="448056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1000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00000"/>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0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1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1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00000"/>
              <a:buFont typeface="Arial"/>
              <a:buNone/>
              <a:defRPr sz="9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36" name="Shape 36"/>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43"/>
        <p:cNvGrpSpPr/>
        <p:nvPr/>
      </p:nvGrpSpPr>
      <p:grpSpPr>
        <a:xfrm>
          <a:off x="0" y="0"/>
          <a:ext cx="0" cy="0"/>
          <a:chOff x="0" y="0"/>
          <a:chExt cx="0" cy="0"/>
        </a:xfrm>
      </p:grpSpPr>
      <p:sp>
        <p:nvSpPr>
          <p:cNvPr id="44" name="Shape 44"/>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p:nvPr/>
        </p:nvSpPr>
        <p:spPr>
          <a:xfrm>
            <a:off x="0" y="789677"/>
            <a:ext cx="9144000" cy="709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SzPct val="250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47" name="Shape 47" descr="medium_covers_Page_2.png"/>
          <p:cNvPicPr preferRelativeResize="0"/>
          <p:nvPr/>
        </p:nvPicPr>
        <p:blipFill rotWithShape="1">
          <a:blip r:embed="rId2">
            <a:alphaModFix/>
          </a:blip>
          <a:srcRect/>
          <a:stretch/>
        </p:blipFill>
        <p:spPr>
          <a:xfrm>
            <a:off x="3562758" y="2517424"/>
            <a:ext cx="2010600" cy="2603700"/>
          </a:xfrm>
          <a:prstGeom prst="rect">
            <a:avLst/>
          </a:prstGeom>
          <a:noFill/>
          <a:ln>
            <a:noFill/>
          </a:ln>
          <a:effectLst>
            <a:reflection stA="52000" endA="300" endPos="35000" fadeDir="5400012" sy="-100000" algn="bl" rotWithShape="0"/>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52" name="Shape 52"/>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3" name="Shape 53"/>
          <p:cNvSpPr>
            <a:spLocks noGrp="1"/>
          </p:cNvSpPr>
          <p:nvPr>
            <p:ph type="pic" idx="2"/>
          </p:nvPr>
        </p:nvSpPr>
        <p:spPr>
          <a:xfrm>
            <a:off x="457199" y="1122386"/>
            <a:ext cx="8062800" cy="35001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0" y="4843982"/>
            <a:ext cx="8062800" cy="1166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7" name="Shape 57"/>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0" name="Shape 60"/>
          <p:cNvSpPr>
            <a:spLocks noGrp="1"/>
          </p:cNvSpPr>
          <p:nvPr>
            <p:ph type="pic" idx="2"/>
          </p:nvPr>
        </p:nvSpPr>
        <p:spPr>
          <a:xfrm>
            <a:off x="457199" y="1107618"/>
            <a:ext cx="4031700" cy="4607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1"/>
          </p:nvPr>
        </p:nvSpPr>
        <p:spPr>
          <a:xfrm>
            <a:off x="4606925" y="1107618"/>
            <a:ext cx="3913200" cy="4607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575050" y="1600200"/>
            <a:ext cx="5111700" cy="448050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4375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3008400" cy="448050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875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66666"/>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8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8" name="Shape 68"/>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1.jp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100000"/>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 name="Shape 7"/>
          <p:cNvSpPr txBox="1">
            <a:spLocks noGrp="1"/>
          </p:cNvSpPr>
          <p:nvPr>
            <p:ph type="body" idx="1"/>
          </p:nvPr>
        </p:nvSpPr>
        <p:spPr>
          <a:xfrm>
            <a:off x="457200" y="1752600"/>
            <a:ext cx="7620000" cy="4373563"/>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10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457200" y="6492875"/>
            <a:ext cx="3429000" cy="283845"/>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39" name="Shape 39"/>
          <p:cNvSpPr txBox="1">
            <a:spLocks noGrp="1"/>
          </p:cNvSpPr>
          <p:nvPr>
            <p:ph type="body" idx="1"/>
          </p:nvPr>
        </p:nvSpPr>
        <p:spPr>
          <a:xfrm>
            <a:off x="457200" y="1752600"/>
            <a:ext cx="7620000" cy="4373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6172201"/>
            <a:ext cx="3429000" cy="304800"/>
          </a:xfrm>
          <a:prstGeom prst="rect">
            <a:avLst/>
          </a:prstGeom>
          <a:noFill/>
          <a:ln>
            <a:noFill/>
          </a:ln>
        </p:spPr>
        <p:txBody>
          <a:bodyPr wrap="square" lIns="91425" tIns="91425" rIns="91425" bIns="91425" anchor="b"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ftr" idx="11"/>
          </p:nvPr>
        </p:nvSpPr>
        <p:spPr>
          <a:xfrm>
            <a:off x="457200" y="6492875"/>
            <a:ext cx="3429000" cy="283800"/>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gpo.gov/fdsys/pkg/ERP-2015/" TargetMode="External"/><Relationship Id="rId4" Type="http://schemas.openxmlformats.org/officeDocument/2006/relationships/image" Target="../media/image13.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Shape 73"/>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228600" algn="ctr" rtl="0">
              <a:spcBef>
                <a:spcPts val="0"/>
              </a:spcBef>
              <a:spcAft>
                <a:spcPts val="0"/>
              </a:spcAft>
              <a:buClr>
                <a:srgbClr val="6CB255"/>
              </a:buClr>
              <a:buSzPct val="100000"/>
              <a:buFont typeface="Arial Black"/>
              <a:buNone/>
            </a:pPr>
            <a:r>
              <a:rPr lang="en-US" sz="3600" b="0" i="0" u="none" strike="noStrike" cap="none" dirty="0">
                <a:solidFill>
                  <a:srgbClr val="6CB255"/>
                </a:solidFill>
                <a:latin typeface="Arial Black"/>
                <a:ea typeface="Arial Black"/>
                <a:cs typeface="Arial Black"/>
                <a:sym typeface="Arial Black"/>
              </a:rPr>
              <a:t>PRINCIPLES OF </a:t>
            </a:r>
            <a:r>
              <a:rPr lang="en-US" sz="3600" b="0" i="0" u="none" strike="noStrike" cap="none" dirty="0" smtClean="0">
                <a:solidFill>
                  <a:srgbClr val="6CB255"/>
                </a:solidFill>
                <a:latin typeface="Arial Black"/>
                <a:ea typeface="Arial Black"/>
                <a:cs typeface="Arial Black"/>
                <a:sym typeface="Arial Black"/>
              </a:rPr>
              <a:t>MACROECONOMICS 2e</a:t>
            </a:r>
            <a:endParaRPr lang="en-US" sz="3600" b="0" i="0" u="none" strike="noStrike" cap="none" dirty="0">
              <a:solidFill>
                <a:srgbClr val="6CB255"/>
              </a:solidFill>
              <a:latin typeface="Arial Black"/>
              <a:ea typeface="Arial Black"/>
              <a:cs typeface="Arial Black"/>
              <a:sym typeface="Arial Black"/>
            </a:endParaRPr>
          </a:p>
          <a:p>
            <a:pPr marL="0" marR="0" lvl="0" indent="-127000" algn="ctr" rtl="0">
              <a:spcBef>
                <a:spcPts val="0"/>
              </a:spcBef>
              <a:spcAft>
                <a:spcPts val="0"/>
              </a:spcAft>
              <a:buClr>
                <a:srgbClr val="212F62"/>
              </a:buClr>
              <a:buSzPct val="100000"/>
              <a:buFont typeface="Arial"/>
              <a:buNone/>
            </a:pPr>
            <a:r>
              <a:rPr lang="en-US" sz="2000" b="1" i="0" u="none" strike="noStrike" cap="none" dirty="0">
                <a:solidFill>
                  <a:srgbClr val="212F62"/>
                </a:solidFill>
                <a:latin typeface="Arial"/>
                <a:ea typeface="Arial"/>
                <a:cs typeface="Arial"/>
                <a:sym typeface="Arial"/>
              </a:rPr>
              <a:t>Chapter </a:t>
            </a:r>
            <a:r>
              <a:rPr lang="en-US" sz="2000" b="1" dirty="0">
                <a:solidFill>
                  <a:srgbClr val="212F62"/>
                </a:solidFill>
              </a:rPr>
              <a:t>17</a:t>
            </a:r>
            <a:r>
              <a:rPr lang="en-US" sz="2000" b="1" i="0" u="none" strike="noStrike" cap="none" dirty="0">
                <a:solidFill>
                  <a:srgbClr val="212F62"/>
                </a:solidFill>
                <a:latin typeface="Arial"/>
                <a:ea typeface="Arial"/>
                <a:cs typeface="Arial"/>
                <a:sym typeface="Arial"/>
              </a:rPr>
              <a:t> Government Budgets and Fiscal Policy</a:t>
            </a:r>
          </a:p>
          <a:p>
            <a:pPr marL="0" marR="0" lvl="0" indent="-101600" algn="ctr" rtl="0">
              <a:spcBef>
                <a:spcPts val="0"/>
              </a:spcBef>
              <a:buClr>
                <a:schemeClr val="dk1"/>
              </a:buClr>
              <a:buSzPct val="100000"/>
              <a:buFont typeface="Arial"/>
              <a:buNone/>
            </a:pPr>
            <a:r>
              <a:rPr lang="en-US" sz="1600" b="0" i="0" u="none" strike="noStrike" cap="none" dirty="0">
                <a:solidFill>
                  <a:schemeClr val="dk1"/>
                </a:solidFill>
                <a:latin typeface="Arial"/>
                <a:ea typeface="Arial"/>
                <a:cs typeface="Arial"/>
                <a:sym typeface="Arial"/>
              </a:rPr>
              <a:t>PowerPoint Image Slideshow</a:t>
            </a:r>
          </a:p>
        </p:txBody>
      </p:sp>
      <p:pic>
        <p:nvPicPr>
          <p:cNvPr id="75" name="Shape 75" descr="OSX-Stacked-TM-RGB-300dpi-2016.jpg"/>
          <p:cNvPicPr preferRelativeResize="0"/>
          <p:nvPr/>
        </p:nvPicPr>
        <p:blipFill rotWithShape="1">
          <a:blip r:embed="rId3">
            <a:alphaModFix/>
          </a:blip>
          <a:srcRect/>
          <a:stretch/>
        </p:blipFill>
        <p:spPr>
          <a:xfrm>
            <a:off x="7610087" y="5590871"/>
            <a:ext cx="1222295" cy="833203"/>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6492" y="2546251"/>
            <a:ext cx="2071016" cy="2679895"/>
          </a:xfrm>
          <a:prstGeom prst="rect">
            <a:avLst/>
          </a:prstGeom>
          <a:effectLst>
            <a:reflection blurRad="6350" stA="52000" endA="300" endPos="3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41325"/>
            <a:ext cx="8062800" cy="967800"/>
          </a:xfrm>
          <a:prstGeom prst="rect">
            <a:avLst/>
          </a:prstGeom>
        </p:spPr>
        <p:txBody>
          <a:bodyPr wrap="square" lIns="91425" tIns="91425" rIns="91425" bIns="91425" anchor="b" anchorCtr="0">
            <a:noAutofit/>
          </a:bodyPr>
          <a:lstStyle/>
          <a:p>
            <a:pPr lvl="0">
              <a:spcBef>
                <a:spcPts val="0"/>
              </a:spcBef>
              <a:buClr>
                <a:schemeClr val="dk1"/>
              </a:buClr>
              <a:buSzPct val="45833"/>
              <a:buFont typeface="Arial"/>
              <a:buNone/>
            </a:pPr>
            <a:r>
              <a:rPr lang="en-US"/>
              <a:t>Taxes Collected by the Federal </a:t>
            </a:r>
          </a:p>
          <a:p>
            <a:pPr lvl="0">
              <a:spcBef>
                <a:spcPts val="0"/>
              </a:spcBef>
              <a:buClr>
                <a:schemeClr val="dk1"/>
              </a:buClr>
              <a:buSzPct val="45833"/>
              <a:buFont typeface="Arial"/>
              <a:buNone/>
            </a:pPr>
            <a:r>
              <a:rPr lang="en-US"/>
              <a:t>Government</a:t>
            </a:r>
          </a:p>
        </p:txBody>
      </p:sp>
      <p:sp>
        <p:nvSpPr>
          <p:cNvPr id="142" name="Shape 142"/>
          <p:cNvSpPr>
            <a:spLocks noGrp="1"/>
          </p:cNvSpPr>
          <p:nvPr>
            <p:ph type="pic" idx="2"/>
          </p:nvPr>
        </p:nvSpPr>
        <p:spPr>
          <a:xfrm>
            <a:off x="457200" y="1390850"/>
            <a:ext cx="8062800" cy="53172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Individual income tax</a:t>
            </a:r>
            <a:r>
              <a:rPr lang="en-US"/>
              <a:t> - a tax based on the income, of all forms, received by individuals.</a:t>
            </a:r>
          </a:p>
          <a:p>
            <a:pPr lvl="0" rtl="0">
              <a:spcBef>
                <a:spcPts val="0"/>
              </a:spcBef>
              <a:buNone/>
            </a:pPr>
            <a:endParaRPr/>
          </a:p>
          <a:p>
            <a:pPr marL="457200" lvl="0" indent="-317500" rtl="0">
              <a:spcBef>
                <a:spcPts val="0"/>
              </a:spcBef>
              <a:spcAft>
                <a:spcPts val="0"/>
              </a:spcAft>
              <a:buSzPct val="70000"/>
              <a:buChar char="●"/>
            </a:pPr>
            <a:r>
              <a:rPr lang="en-US" b="1"/>
              <a:t>Payroll tax</a:t>
            </a:r>
            <a:r>
              <a:rPr lang="en-US"/>
              <a:t> - a tax based on the pay received from employers.</a:t>
            </a:r>
          </a:p>
          <a:p>
            <a:pPr marL="914400" lvl="1" indent="-355600" rtl="0">
              <a:spcBef>
                <a:spcPts val="0"/>
              </a:spcBef>
              <a:buSzPct val="100000"/>
            </a:pPr>
            <a:r>
              <a:rPr lang="en-US"/>
              <a:t>These taxes provide funds for Social Security and Medicare.</a:t>
            </a:r>
          </a:p>
          <a:p>
            <a:pPr lvl="0" rtl="0">
              <a:spcBef>
                <a:spcPts val="0"/>
              </a:spcBef>
              <a:buNone/>
            </a:pPr>
            <a:endParaRPr/>
          </a:p>
          <a:p>
            <a:pPr marL="457200" lvl="0" indent="-317500" rtl="0">
              <a:spcBef>
                <a:spcPts val="0"/>
              </a:spcBef>
              <a:spcAft>
                <a:spcPts val="0"/>
              </a:spcAft>
              <a:buSzPct val="70000"/>
              <a:buChar char="●"/>
            </a:pPr>
            <a:r>
              <a:rPr lang="en-US" b="1"/>
              <a:t>Progressive tax</a:t>
            </a:r>
            <a:r>
              <a:rPr lang="en-US"/>
              <a:t> - a tax that collects a greater share of income from those with high incomes than from those with lower incomes.</a:t>
            </a:r>
          </a:p>
          <a:p>
            <a:pPr marL="914400" lvl="1" indent="-355600" rtl="0">
              <a:spcBef>
                <a:spcPts val="0"/>
              </a:spcBef>
              <a:buSzPct val="100000"/>
            </a:pPr>
            <a:r>
              <a:rPr lang="en-US"/>
              <a:t>What the U.S. income tax is.</a:t>
            </a:r>
          </a:p>
          <a:p>
            <a:pPr lvl="0" rtl="0">
              <a:spcBef>
                <a:spcPts val="0"/>
              </a:spcBef>
              <a:buNone/>
            </a:pPr>
            <a:endParaRPr/>
          </a:p>
          <a:p>
            <a:pPr marR="0" lvl="0" algn="l" rtl="0">
              <a:lnSpc>
                <a:spcPct val="100000"/>
              </a:lnSpc>
              <a:spcBef>
                <a:spcPts val="400"/>
              </a:spcBef>
              <a:spcAft>
                <a:spcPts val="600"/>
              </a:spcAft>
              <a:buNone/>
            </a:pPr>
            <a:endParaRPr sz="1900"/>
          </a:p>
        </p:txBody>
      </p:sp>
      <p:pic>
        <p:nvPicPr>
          <p:cNvPr id="143" name="Shape 143"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41325"/>
            <a:ext cx="8062800" cy="967800"/>
          </a:xfrm>
          <a:prstGeom prst="rect">
            <a:avLst/>
          </a:prstGeom>
        </p:spPr>
        <p:txBody>
          <a:bodyPr wrap="square" lIns="91425" tIns="91425" rIns="91425" bIns="91425" anchor="b" anchorCtr="0">
            <a:noAutofit/>
          </a:bodyPr>
          <a:lstStyle/>
          <a:p>
            <a:pPr lvl="0" rtl="0">
              <a:spcBef>
                <a:spcPts val="0"/>
              </a:spcBef>
              <a:buNone/>
            </a:pPr>
            <a:r>
              <a:rPr lang="en-US"/>
              <a:t>Taxes Collected by the Federal </a:t>
            </a:r>
          </a:p>
          <a:p>
            <a:pPr lvl="0" rtl="0">
              <a:spcBef>
                <a:spcPts val="0"/>
              </a:spcBef>
              <a:buNone/>
            </a:pPr>
            <a:r>
              <a:rPr lang="en-US"/>
              <a:t>Government, Continued</a:t>
            </a:r>
          </a:p>
        </p:txBody>
      </p:sp>
      <p:sp>
        <p:nvSpPr>
          <p:cNvPr id="149" name="Shape 149"/>
          <p:cNvSpPr>
            <a:spLocks noGrp="1"/>
          </p:cNvSpPr>
          <p:nvPr>
            <p:ph type="pic" idx="2"/>
          </p:nvPr>
        </p:nvSpPr>
        <p:spPr>
          <a:xfrm>
            <a:off x="457200" y="1465750"/>
            <a:ext cx="8062800" cy="52422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Marginal tax rate</a:t>
            </a:r>
            <a:r>
              <a:rPr lang="en-US"/>
              <a:t> - the tax rate an individual would pay on one additional dollar of income; the tax percentage on the last dollar earned. Currently ranges from 10% to 35%.</a:t>
            </a:r>
          </a:p>
          <a:p>
            <a:pPr marR="0" lvl="0" indent="457200" algn="l" rtl="0">
              <a:lnSpc>
                <a:spcPct val="100000"/>
              </a:lnSpc>
              <a:spcBef>
                <a:spcPts val="400"/>
              </a:spcBef>
              <a:spcAft>
                <a:spcPts val="0"/>
              </a:spcAft>
              <a:buNone/>
            </a:pPr>
            <a:endParaRPr sz="1900"/>
          </a:p>
          <a:p>
            <a:pPr marL="914400" marR="0" lvl="1" indent="-355600" algn="l" rtl="0">
              <a:lnSpc>
                <a:spcPct val="100000"/>
              </a:lnSpc>
              <a:spcBef>
                <a:spcPts val="400"/>
              </a:spcBef>
              <a:spcAft>
                <a:spcPts val="0"/>
              </a:spcAft>
              <a:buSzPct val="100000"/>
            </a:pPr>
            <a:r>
              <a:rPr lang="en-US"/>
              <a:t>Example: Using the table below, if a person earns $35,000, their marginal tax rate is 15%.</a:t>
            </a:r>
          </a:p>
        </p:txBody>
      </p:sp>
      <p:graphicFrame>
        <p:nvGraphicFramePr>
          <p:cNvPr id="150" name="Shape 150"/>
          <p:cNvGraphicFramePr/>
          <p:nvPr/>
        </p:nvGraphicFramePr>
        <p:xfrm>
          <a:off x="2567975" y="3779725"/>
          <a:ext cx="3000000" cy="3000000"/>
        </p:xfrm>
        <a:graphic>
          <a:graphicData uri="http://schemas.openxmlformats.org/drawingml/2006/table">
            <a:tbl>
              <a:tblPr>
                <a:noFill/>
                <a:tableStyleId>{AAC5B61D-9344-4634-8414-DF4963601096}</a:tableStyleId>
              </a:tblPr>
              <a:tblGrid>
                <a:gridCol w="2004025"/>
                <a:gridCol w="2004025"/>
              </a:tblGrid>
              <a:tr h="381000">
                <a:tc>
                  <a:txBody>
                    <a:bodyPr/>
                    <a:lstStyle/>
                    <a:p>
                      <a:pPr lvl="0" algn="ctr" rtl="0">
                        <a:spcBef>
                          <a:spcPts val="0"/>
                        </a:spcBef>
                        <a:buNone/>
                      </a:pPr>
                      <a:r>
                        <a:rPr lang="en-US" sz="1800" b="1"/>
                        <a:t>Income bracket</a:t>
                      </a:r>
                    </a:p>
                  </a:txBody>
                  <a:tcPr marL="91425" marR="91425" marT="91425" marB="91425"/>
                </a:tc>
                <a:tc>
                  <a:txBody>
                    <a:bodyPr/>
                    <a:lstStyle/>
                    <a:p>
                      <a:pPr lvl="0" algn="ctr" rtl="0">
                        <a:spcBef>
                          <a:spcPts val="0"/>
                        </a:spcBef>
                        <a:buNone/>
                      </a:pPr>
                      <a:r>
                        <a:rPr lang="en-US" sz="1800" b="1"/>
                        <a:t>Tax rate</a:t>
                      </a:r>
                    </a:p>
                  </a:txBody>
                  <a:tcPr marL="91425" marR="91425" marT="91425" marB="91425"/>
                </a:tc>
              </a:tr>
              <a:tr h="381000">
                <a:tc>
                  <a:txBody>
                    <a:bodyPr/>
                    <a:lstStyle/>
                    <a:p>
                      <a:pPr lvl="0" algn="ctr" rtl="0">
                        <a:spcBef>
                          <a:spcPts val="0"/>
                        </a:spcBef>
                        <a:buNone/>
                      </a:pPr>
                      <a:r>
                        <a:rPr lang="en-US" sz="1800"/>
                        <a:t>$0 - $9,075</a:t>
                      </a:r>
                    </a:p>
                  </a:txBody>
                  <a:tcPr marL="91425" marR="91425" marT="91425" marB="91425"/>
                </a:tc>
                <a:tc>
                  <a:txBody>
                    <a:bodyPr/>
                    <a:lstStyle/>
                    <a:p>
                      <a:pPr lvl="0" algn="ctr" rtl="0">
                        <a:spcBef>
                          <a:spcPts val="0"/>
                        </a:spcBef>
                        <a:buNone/>
                      </a:pPr>
                      <a:r>
                        <a:rPr lang="en-US" sz="1800"/>
                        <a:t>10%</a:t>
                      </a:r>
                    </a:p>
                  </a:txBody>
                  <a:tcPr marL="91425" marR="91425" marT="91425" marB="91425"/>
                </a:tc>
              </a:tr>
              <a:tr h="381000">
                <a:tc>
                  <a:txBody>
                    <a:bodyPr/>
                    <a:lstStyle/>
                    <a:p>
                      <a:pPr lvl="0" algn="ctr" rtl="0">
                        <a:spcBef>
                          <a:spcPts val="0"/>
                        </a:spcBef>
                        <a:buNone/>
                      </a:pPr>
                      <a:r>
                        <a:rPr lang="en-US" sz="1800"/>
                        <a:t>$9,075 - $36,900</a:t>
                      </a:r>
                    </a:p>
                  </a:txBody>
                  <a:tcPr marL="91425" marR="91425" marT="91425" marB="91425"/>
                </a:tc>
                <a:tc>
                  <a:txBody>
                    <a:bodyPr/>
                    <a:lstStyle/>
                    <a:p>
                      <a:pPr lvl="0" algn="ctr" rtl="0">
                        <a:spcBef>
                          <a:spcPts val="0"/>
                        </a:spcBef>
                        <a:buNone/>
                      </a:pPr>
                      <a:r>
                        <a:rPr lang="en-US" sz="1800"/>
                        <a:t>15%</a:t>
                      </a:r>
                    </a:p>
                  </a:txBody>
                  <a:tcPr marL="91425" marR="91425" marT="91425" marB="91425"/>
                </a:tc>
              </a:tr>
              <a:tr h="381000">
                <a:tc>
                  <a:txBody>
                    <a:bodyPr/>
                    <a:lstStyle/>
                    <a:p>
                      <a:pPr lvl="0" algn="ctr" rtl="0">
                        <a:spcBef>
                          <a:spcPts val="0"/>
                        </a:spcBef>
                        <a:buNone/>
                      </a:pPr>
                      <a:r>
                        <a:rPr lang="en-US" sz="1800"/>
                        <a:t>$36,900+</a:t>
                      </a:r>
                    </a:p>
                  </a:txBody>
                  <a:tcPr marL="91425" marR="91425" marT="91425" marB="91425"/>
                </a:tc>
                <a:tc>
                  <a:txBody>
                    <a:bodyPr/>
                    <a:lstStyle/>
                    <a:p>
                      <a:pPr lvl="0" algn="ctr" rtl="0">
                        <a:spcBef>
                          <a:spcPts val="0"/>
                        </a:spcBef>
                        <a:buNone/>
                      </a:pPr>
                      <a:r>
                        <a:rPr lang="en-US" sz="1800"/>
                        <a:t>25%</a:t>
                      </a:r>
                    </a:p>
                  </a:txBody>
                  <a:tcPr marL="91425" marR="91425" marT="91425" marB="91425"/>
                </a:tc>
              </a:tr>
            </a:tbl>
          </a:graphicData>
        </a:graphic>
      </p:graphicFrame>
      <p:pic>
        <p:nvPicPr>
          <p:cNvPr id="151" name="Shape 151"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rtl="0">
              <a:spcBef>
                <a:spcPts val="0"/>
              </a:spcBef>
              <a:buNone/>
            </a:pPr>
            <a:r>
              <a:rPr lang="en-US"/>
              <a:t>Taxes Collected by the Federal </a:t>
            </a:r>
          </a:p>
          <a:p>
            <a:pPr lvl="0" rtl="0">
              <a:spcBef>
                <a:spcPts val="0"/>
              </a:spcBef>
              <a:buClr>
                <a:srgbClr val="000000"/>
              </a:buClr>
              <a:buSzPct val="45833"/>
              <a:buFont typeface="Arial"/>
              <a:buNone/>
            </a:pPr>
            <a:r>
              <a:rPr lang="en-US"/>
              <a:t>Government, Continued</a:t>
            </a:r>
          </a:p>
        </p:txBody>
      </p:sp>
      <p:sp>
        <p:nvSpPr>
          <p:cNvPr id="157" name="Shape 157"/>
          <p:cNvSpPr>
            <a:spLocks noGrp="1"/>
          </p:cNvSpPr>
          <p:nvPr>
            <p:ph type="pic" idx="2"/>
          </p:nvPr>
        </p:nvSpPr>
        <p:spPr>
          <a:xfrm>
            <a:off x="457200" y="1122370"/>
            <a:ext cx="8062800" cy="4976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Proportional tax</a:t>
            </a:r>
            <a:r>
              <a:rPr lang="en-US"/>
              <a:t> - a tax that is a flat percentage of income earned, regardless of level of income.</a:t>
            </a:r>
          </a:p>
          <a:p>
            <a:pPr lvl="0" rtl="0">
              <a:spcBef>
                <a:spcPts val="0"/>
              </a:spcBef>
              <a:buNone/>
            </a:pPr>
            <a:endParaRPr/>
          </a:p>
          <a:p>
            <a:pPr marL="457200" lvl="0" indent="-317500" rtl="0">
              <a:spcBef>
                <a:spcPts val="0"/>
              </a:spcBef>
              <a:buSzPct val="70000"/>
              <a:buChar char="●"/>
            </a:pPr>
            <a:r>
              <a:rPr lang="en-US" b="1"/>
              <a:t>Regressive tax</a:t>
            </a:r>
            <a:r>
              <a:rPr lang="en-US"/>
              <a:t> - a tax in which people with higher incomes pay a smaller share of their income in tax.</a:t>
            </a:r>
          </a:p>
          <a:p>
            <a:pPr lvl="0" rtl="0">
              <a:spcBef>
                <a:spcPts val="0"/>
              </a:spcBef>
              <a:buNone/>
            </a:pPr>
            <a:endParaRPr/>
          </a:p>
          <a:p>
            <a:pPr marL="457200" lvl="0" indent="-317500" rtl="0">
              <a:spcBef>
                <a:spcPts val="0"/>
              </a:spcBef>
              <a:buSzPct val="70000"/>
              <a:buChar char="●"/>
            </a:pPr>
            <a:r>
              <a:rPr lang="en-US" b="1"/>
              <a:t>Corporate income tax</a:t>
            </a:r>
            <a:r>
              <a:rPr lang="en-US"/>
              <a:t> - a tax imposed on corporate profits. </a:t>
            </a:r>
          </a:p>
          <a:p>
            <a:pPr lvl="0" rtl="0">
              <a:spcBef>
                <a:spcPts val="0"/>
              </a:spcBef>
              <a:buNone/>
            </a:pPr>
            <a:endParaRPr/>
          </a:p>
          <a:p>
            <a:pPr marL="457200" lvl="0" indent="-317500" rtl="0">
              <a:spcBef>
                <a:spcPts val="0"/>
              </a:spcBef>
              <a:buSzPct val="70000"/>
              <a:buChar char="●"/>
            </a:pPr>
            <a:r>
              <a:rPr lang="en-US" b="1"/>
              <a:t>Excise tax</a:t>
            </a:r>
            <a:r>
              <a:rPr lang="en-US"/>
              <a:t> - a tax on a specific good, like on gasoline, tobacco, and alcohol.</a:t>
            </a:r>
          </a:p>
          <a:p>
            <a:pPr lvl="0" rtl="0">
              <a:spcBef>
                <a:spcPts val="0"/>
              </a:spcBef>
              <a:buNone/>
            </a:pPr>
            <a:endParaRPr/>
          </a:p>
          <a:p>
            <a:pPr marL="457200" lvl="0" indent="-317500">
              <a:spcBef>
                <a:spcPts val="0"/>
              </a:spcBef>
              <a:buSzPct val="70000"/>
              <a:buChar char="●"/>
            </a:pPr>
            <a:r>
              <a:rPr lang="en-US" b="1"/>
              <a:t>Estate and gift tax</a:t>
            </a:r>
            <a:r>
              <a:rPr lang="en-US"/>
              <a:t> - a tax on people who pass assets to the next generation - either after death or during life in the form of gifts. </a:t>
            </a:r>
          </a:p>
        </p:txBody>
      </p:sp>
      <p:pic>
        <p:nvPicPr>
          <p:cNvPr id="158" name="Shape 158"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Clr>
                <a:srgbClr val="000000"/>
              </a:buClr>
              <a:buSzPct val="45833"/>
              <a:buFont typeface="Arial"/>
              <a:buNone/>
            </a:pPr>
            <a:r>
              <a:rPr lang="en-US"/>
              <a:t>State and Local Taxes</a:t>
            </a:r>
          </a:p>
        </p:txBody>
      </p:sp>
      <p:sp>
        <p:nvSpPr>
          <p:cNvPr id="164" name="Shape 164"/>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The revenue sources for state and local governments are:</a:t>
            </a:r>
          </a:p>
          <a:p>
            <a:pPr marL="914400" lvl="1" indent="-355600" rtl="0">
              <a:spcBef>
                <a:spcPts val="0"/>
              </a:spcBef>
              <a:spcAft>
                <a:spcPts val="0"/>
              </a:spcAft>
              <a:buSzPct val="100000"/>
            </a:pPr>
            <a:r>
              <a:rPr lang="en-US"/>
              <a:t>sales taxes,</a:t>
            </a:r>
          </a:p>
          <a:p>
            <a:pPr marL="914400" lvl="1" indent="-355600" rtl="0">
              <a:spcBef>
                <a:spcPts val="0"/>
              </a:spcBef>
              <a:spcAft>
                <a:spcPts val="0"/>
              </a:spcAft>
              <a:buSzPct val="100000"/>
            </a:pPr>
            <a:r>
              <a:rPr lang="en-US"/>
              <a:t>property taxes, </a:t>
            </a:r>
          </a:p>
          <a:p>
            <a:pPr marL="914400" lvl="1" indent="-355600" rtl="0">
              <a:spcBef>
                <a:spcPts val="0"/>
              </a:spcBef>
              <a:spcAft>
                <a:spcPts val="0"/>
              </a:spcAft>
              <a:buSzPct val="100000"/>
            </a:pPr>
            <a:r>
              <a:rPr lang="en-US"/>
              <a:t>revenue passed along from the federal government, </a:t>
            </a:r>
          </a:p>
          <a:p>
            <a:pPr marL="914400" lvl="1" indent="-355600" rtl="0">
              <a:spcBef>
                <a:spcPts val="0"/>
              </a:spcBef>
              <a:spcAft>
                <a:spcPts val="0"/>
              </a:spcAft>
              <a:buSzPct val="100000"/>
            </a:pPr>
            <a:r>
              <a:rPr lang="en-US"/>
              <a:t>personal and corporate income taxes, </a:t>
            </a:r>
          </a:p>
          <a:p>
            <a:pPr marL="914400" lvl="1" indent="-355600" rtl="0">
              <a:spcBef>
                <a:spcPts val="0"/>
              </a:spcBef>
              <a:buSzPct val="100000"/>
            </a:pPr>
            <a:r>
              <a:rPr lang="en-US"/>
              <a:t>a variety of fees and charges.</a:t>
            </a:r>
          </a:p>
        </p:txBody>
      </p:sp>
      <p:pic>
        <p:nvPicPr>
          <p:cNvPr id="165" name="Shape 165"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State and Local Tax Revenue as a </a:t>
            </a:r>
          </a:p>
          <a:p>
            <a:pPr marL="0" marR="0" lvl="0" indent="-152400" algn="l" rtl="0">
              <a:spcBef>
                <a:spcPts val="0"/>
              </a:spcBef>
              <a:buClr>
                <a:srgbClr val="6CB255"/>
              </a:buClr>
              <a:buSzPct val="100000"/>
              <a:buFont typeface="Arial Black"/>
              <a:buNone/>
            </a:pPr>
            <a:r>
              <a:rPr lang="en-US"/>
              <a:t>Share of GDP, 1960–2014</a:t>
            </a:r>
          </a:p>
        </p:txBody>
      </p:sp>
      <p:sp>
        <p:nvSpPr>
          <p:cNvPr id="171" name="Shape 171"/>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a:solidFill>
                  <a:srgbClr val="000000"/>
                </a:solidFill>
                <a:latin typeface="Arial"/>
                <a:ea typeface="Arial"/>
                <a:cs typeface="Arial"/>
                <a:sym typeface="Arial"/>
              </a:rPr>
              <a:t>State and local tax revenues have increased to match the rise in state and local spending. </a:t>
            </a:r>
          </a:p>
          <a:p>
            <a:pPr marL="457200" marR="0" lvl="0" indent="0" algn="l" rtl="0">
              <a:spcBef>
                <a:spcPts val="0"/>
              </a:spcBef>
              <a:spcAft>
                <a:spcPts val="0"/>
              </a:spcAft>
              <a:buNone/>
            </a:pPr>
            <a:r>
              <a:rPr lang="en-US" sz="1600" b="0" i="0" u="none" strike="noStrike" cap="none">
                <a:solidFill>
                  <a:srgbClr val="000000"/>
                </a:solidFill>
                <a:latin typeface="Arial"/>
                <a:ea typeface="Arial"/>
                <a:cs typeface="Arial"/>
                <a:sym typeface="Arial"/>
              </a:rPr>
              <a:t>(Source: </a:t>
            </a:r>
            <a:r>
              <a:rPr lang="en-US" sz="1600" b="0" i="1" u="none" strike="noStrike" cap="none">
                <a:solidFill>
                  <a:srgbClr val="000000"/>
                </a:solidFill>
                <a:latin typeface="Arial"/>
                <a:ea typeface="Arial"/>
                <a:cs typeface="Arial"/>
                <a:sym typeface="Arial"/>
              </a:rPr>
              <a:t>Economic Report of the President, 2015</a:t>
            </a:r>
            <a:r>
              <a:rPr lang="en-US" sz="1600" b="0" i="0" u="none" strike="noStrike" cap="none">
                <a:solidFill>
                  <a:srgbClr val="000000"/>
                </a:solidFill>
                <a:latin typeface="Arial"/>
                <a:ea typeface="Arial"/>
                <a:cs typeface="Arial"/>
                <a:sym typeface="Arial"/>
              </a:rPr>
              <a:t>. Table B-21, https://www.whitehouse.gov/administration/eop/cea/economic-report-of-the-President/2015)</a:t>
            </a:r>
          </a:p>
        </p:txBody>
      </p:sp>
      <p:pic>
        <p:nvPicPr>
          <p:cNvPr id="172" name="Shape 172" descr="CNX_Econv1-2_C30_06.jpg"/>
          <p:cNvPicPr preferRelativeResize="0">
            <a:picLocks noGrp="1"/>
          </p:cNvPicPr>
          <p:nvPr>
            <p:ph type="pic" idx="2"/>
          </p:nvPr>
        </p:nvPicPr>
        <p:blipFill rotWithShape="1">
          <a:blip r:embed="rId3">
            <a:alphaModFix/>
          </a:blip>
          <a:srcRect l="-16514" r="-16514"/>
          <a:stretch/>
        </p:blipFill>
        <p:spPr>
          <a:xfrm>
            <a:off x="457199" y="1122386"/>
            <a:ext cx="8062913" cy="3500071"/>
          </a:xfrm>
          <a:prstGeom prst="rect">
            <a:avLst/>
          </a:prstGeom>
          <a:noFill/>
          <a:ln>
            <a:noFill/>
          </a:ln>
        </p:spPr>
      </p:pic>
      <p:pic>
        <p:nvPicPr>
          <p:cNvPr id="173" name="Shape 173"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17.3 Federal Deficits and the National Debt</a:t>
            </a:r>
          </a:p>
        </p:txBody>
      </p:sp>
      <p:sp>
        <p:nvSpPr>
          <p:cNvPr id="179" name="Shape 179"/>
          <p:cNvSpPr>
            <a:spLocks noGrp="1"/>
          </p:cNvSpPr>
          <p:nvPr>
            <p:ph type="pic" idx="2"/>
          </p:nvPr>
        </p:nvSpPr>
        <p:spPr>
          <a:xfrm>
            <a:off x="457200" y="1122369"/>
            <a:ext cx="8062800" cy="52863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u="sng"/>
              <a:t>Annual budget deficit (or surplus)</a:t>
            </a:r>
            <a:r>
              <a:rPr lang="en-US"/>
              <a:t> - the difference between the tax revenue collected and spending over a fiscal year.</a:t>
            </a:r>
          </a:p>
          <a:p>
            <a:pPr marL="914400" lvl="1" indent="-355600" rtl="0">
              <a:spcBef>
                <a:spcPts val="0"/>
              </a:spcBef>
              <a:buSzPct val="100000"/>
            </a:pPr>
            <a:r>
              <a:rPr lang="en-US"/>
              <a:t>Fiscal year starts October 1 and ends September 30 of the next year.</a:t>
            </a:r>
          </a:p>
          <a:p>
            <a:pPr lvl="0" indent="457200" rtl="0">
              <a:spcBef>
                <a:spcPts val="0"/>
              </a:spcBef>
              <a:buNone/>
            </a:pPr>
            <a:endParaRPr/>
          </a:p>
          <a:p>
            <a:pPr marL="457200" lvl="0" indent="-317500" rtl="0">
              <a:spcBef>
                <a:spcPts val="0"/>
              </a:spcBef>
              <a:spcAft>
                <a:spcPts val="600"/>
              </a:spcAft>
              <a:buSzPct val="70000"/>
              <a:buChar char="●"/>
            </a:pPr>
            <a:r>
              <a:rPr lang="en-US"/>
              <a:t>T</a:t>
            </a:r>
            <a:r>
              <a:rPr lang="en-US">
                <a:solidFill>
                  <a:schemeClr val="dk1"/>
                </a:solidFill>
              </a:rPr>
              <a:t>he </a:t>
            </a:r>
            <a:r>
              <a:rPr lang="en-US" u="sng">
                <a:solidFill>
                  <a:schemeClr val="dk1"/>
                </a:solidFill>
              </a:rPr>
              <a:t>budget deficit</a:t>
            </a:r>
            <a:r>
              <a:rPr lang="en-US">
                <a:solidFill>
                  <a:schemeClr val="dk1"/>
                </a:solidFill>
              </a:rPr>
              <a:t> refers to how much the government has borrowed in </a:t>
            </a:r>
            <a:r>
              <a:rPr lang="en-US" i="1">
                <a:solidFill>
                  <a:schemeClr val="dk1"/>
                </a:solidFill>
              </a:rPr>
              <a:t>one particular year</a:t>
            </a:r>
            <a:r>
              <a:rPr lang="en-US">
                <a:solidFill>
                  <a:schemeClr val="dk1"/>
                </a:solidFill>
              </a:rPr>
              <a:t>.</a:t>
            </a:r>
          </a:p>
          <a:p>
            <a:pPr lvl="0" rtl="0">
              <a:spcBef>
                <a:spcPts val="0"/>
              </a:spcBef>
              <a:spcAft>
                <a:spcPts val="600"/>
              </a:spcAft>
              <a:buNone/>
            </a:pPr>
            <a:endParaRPr/>
          </a:p>
          <a:p>
            <a:pPr marL="457200" lvl="0" indent="-317500" rtl="0">
              <a:spcBef>
                <a:spcPts val="0"/>
              </a:spcBef>
              <a:spcAft>
                <a:spcPts val="0"/>
              </a:spcAft>
              <a:buSzPct val="70000"/>
              <a:buChar char="●"/>
            </a:pPr>
            <a:r>
              <a:rPr lang="en-US" b="1"/>
              <a:t>National debt</a:t>
            </a:r>
            <a:r>
              <a:rPr lang="en-US"/>
              <a:t> - the total accumulated amount the government has borrowed, over time, and not yet paid back.</a:t>
            </a:r>
          </a:p>
          <a:p>
            <a:pPr marL="914400" lvl="1" indent="-355600" rtl="0">
              <a:spcBef>
                <a:spcPts val="0"/>
              </a:spcBef>
              <a:buSzPct val="100000"/>
            </a:pPr>
            <a:r>
              <a:rPr lang="en-US"/>
              <a:t>The dollar value of all the outstanding Treasury bonds on which the federal government owes money.</a:t>
            </a:r>
          </a:p>
        </p:txBody>
      </p:sp>
      <p:pic>
        <p:nvPicPr>
          <p:cNvPr id="180" name="Shape 180"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41325"/>
            <a:ext cx="8062800" cy="7752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Pattern of Federal Budget Deficits and Surpluses, 1929–2014</a:t>
            </a:r>
          </a:p>
        </p:txBody>
      </p:sp>
      <p:sp>
        <p:nvSpPr>
          <p:cNvPr id="186" name="Shape 186"/>
          <p:cNvSpPr txBox="1">
            <a:spLocks noGrp="1"/>
          </p:cNvSpPr>
          <p:nvPr>
            <p:ph type="body" idx="1"/>
          </p:nvPr>
        </p:nvSpPr>
        <p:spPr>
          <a:xfrm>
            <a:off x="457200" y="4622450"/>
            <a:ext cx="8062800" cy="20322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The federal government has run budget deficits for decades. </a:t>
            </a:r>
          </a:p>
          <a:p>
            <a:pPr marL="457200" marR="0" lvl="0" indent="-317500" algn="l" rtl="0">
              <a:spcBef>
                <a:spcPts val="0"/>
              </a:spcBef>
              <a:spcAft>
                <a:spcPts val="0"/>
              </a:spcAft>
              <a:buSzPct val="70000"/>
              <a:buChar char="●"/>
            </a:pPr>
            <a:r>
              <a:rPr lang="en-US"/>
              <a:t>The budget was briefly in surplus in the late 1990s, before heading into deficit again in the first decade of the 2000s - and especially deep deficits in the 2008-2009 recession. </a:t>
            </a:r>
          </a:p>
          <a:p>
            <a:pPr marL="457200" marR="0" lvl="0" indent="0" algn="l" rtl="0">
              <a:spcBef>
                <a:spcPts val="0"/>
              </a:spcBef>
              <a:spcAft>
                <a:spcPts val="0"/>
              </a:spcAft>
              <a:buNone/>
            </a:pPr>
            <a:r>
              <a:rPr lang="en-US" sz="1600"/>
              <a:t>(Source: Federal Reserve Bank of St. Louis (FRED). http://research.stlouisfed.org/fred2/series/FYFSGDA188S)</a:t>
            </a:r>
          </a:p>
        </p:txBody>
      </p:sp>
      <p:pic>
        <p:nvPicPr>
          <p:cNvPr id="187" name="Shape 187" descr="CNX_Econv1-2_C30_07.jpg"/>
          <p:cNvPicPr preferRelativeResize="0">
            <a:picLocks noGrp="1"/>
          </p:cNvPicPr>
          <p:nvPr>
            <p:ph type="pic" idx="2"/>
          </p:nvPr>
        </p:nvPicPr>
        <p:blipFill rotWithShape="1">
          <a:blip r:embed="rId3">
            <a:alphaModFix/>
          </a:blip>
          <a:srcRect l="-18293" r="-18293"/>
          <a:stretch/>
        </p:blipFill>
        <p:spPr>
          <a:xfrm>
            <a:off x="457199" y="1122386"/>
            <a:ext cx="8062913" cy="3500071"/>
          </a:xfrm>
          <a:prstGeom prst="rect">
            <a:avLst/>
          </a:prstGeom>
          <a:noFill/>
          <a:ln>
            <a:noFill/>
          </a:ln>
        </p:spPr>
      </p:pic>
      <p:pic>
        <p:nvPicPr>
          <p:cNvPr id="188" name="Shape 188"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Federal Debt as a Percentage of GDP, 1942–2014</a:t>
            </a:r>
          </a:p>
        </p:txBody>
      </p:sp>
      <p:sp>
        <p:nvSpPr>
          <p:cNvPr id="194" name="Shape 194"/>
          <p:cNvSpPr txBox="1">
            <a:spLocks noGrp="1"/>
          </p:cNvSpPr>
          <p:nvPr>
            <p:ph type="body" idx="1"/>
          </p:nvPr>
        </p:nvSpPr>
        <p:spPr>
          <a:xfrm>
            <a:off x="457200" y="4397775"/>
            <a:ext cx="8132700" cy="2214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3684"/>
              <a:buChar char="●"/>
            </a:pPr>
            <a:r>
              <a:rPr lang="en-US" sz="1900"/>
              <a:t>Federal debt is the sum of annual budget deficits and surpluses. </a:t>
            </a:r>
          </a:p>
          <a:p>
            <a:pPr marL="457200" marR="0" lvl="0" indent="-317500" algn="l" rtl="0">
              <a:spcBef>
                <a:spcPts val="0"/>
              </a:spcBef>
              <a:spcAft>
                <a:spcPts val="0"/>
              </a:spcAft>
              <a:buSzPct val="73684"/>
              <a:buChar char="●"/>
            </a:pPr>
            <a:r>
              <a:rPr lang="en-US" sz="1900"/>
              <a:t>Annual deficits do not always mean that the debt/GDP ratio is rising. </a:t>
            </a:r>
          </a:p>
          <a:p>
            <a:pPr marL="457200" marR="0" lvl="0" indent="-317500" algn="l" rtl="0">
              <a:spcBef>
                <a:spcPts val="0"/>
              </a:spcBef>
              <a:spcAft>
                <a:spcPts val="0"/>
              </a:spcAft>
              <a:buSzPct val="73684"/>
              <a:buChar char="●"/>
            </a:pPr>
            <a:r>
              <a:rPr lang="en-US" sz="1900"/>
              <a:t>During the 1960s and 1970s, the government often ran small deficits, but since the debt was growing more slowly than the economy, the debt/GDP ratio was declining over this time.</a:t>
            </a:r>
          </a:p>
          <a:p>
            <a:pPr marL="457200" marR="0" lvl="0" indent="-317500" algn="l" rtl="0">
              <a:spcBef>
                <a:spcPts val="0"/>
              </a:spcBef>
              <a:spcAft>
                <a:spcPts val="0"/>
              </a:spcAft>
              <a:buSzPct val="73684"/>
              <a:buChar char="●"/>
            </a:pPr>
            <a:r>
              <a:rPr lang="en-US" sz="1900"/>
              <a:t>In the 2008–2009 recession, the debt/GDP ratio rose sharply. </a:t>
            </a:r>
            <a:r>
              <a:rPr lang="en-US" sz="1600"/>
              <a:t>(Source: Economic Report of the President, Table B-20, http://www.gpo.gov/fdsys/pkg/ERP-2015/content-detail.html)</a:t>
            </a:r>
          </a:p>
        </p:txBody>
      </p:sp>
      <p:pic>
        <p:nvPicPr>
          <p:cNvPr id="195" name="Shape 195" descr="CNX_Econv1-2_C30_08.jpg"/>
          <p:cNvPicPr preferRelativeResize="0">
            <a:picLocks noGrp="1"/>
          </p:cNvPicPr>
          <p:nvPr>
            <p:ph type="pic" idx="2"/>
          </p:nvPr>
        </p:nvPicPr>
        <p:blipFill rotWithShape="1">
          <a:blip r:embed="rId3">
            <a:alphaModFix/>
          </a:blip>
          <a:srcRect l="-22720" r="-22720"/>
          <a:stretch/>
        </p:blipFill>
        <p:spPr>
          <a:xfrm>
            <a:off x="799200" y="1122376"/>
            <a:ext cx="7545600" cy="3275400"/>
          </a:xfrm>
          <a:prstGeom prst="rect">
            <a:avLst/>
          </a:prstGeom>
          <a:noFill/>
          <a:ln>
            <a:noFill/>
          </a:ln>
        </p:spPr>
      </p:pic>
      <p:pic>
        <p:nvPicPr>
          <p:cNvPr id="196" name="Shape 196"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41325"/>
            <a:ext cx="8062800" cy="7752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Total Government Spending and Taxes </a:t>
            </a:r>
          </a:p>
          <a:p>
            <a:pPr marL="0" marR="0" lvl="0" indent="-152400" algn="l" rtl="0">
              <a:spcBef>
                <a:spcPts val="0"/>
              </a:spcBef>
              <a:buClr>
                <a:srgbClr val="6CB255"/>
              </a:buClr>
              <a:buSzPct val="100000"/>
              <a:buFont typeface="Arial Black"/>
              <a:buNone/>
            </a:pPr>
            <a:r>
              <a:rPr lang="en-US"/>
              <a:t>as a Share of GDP, 1990–2014</a:t>
            </a:r>
          </a:p>
        </p:txBody>
      </p:sp>
      <p:sp>
        <p:nvSpPr>
          <p:cNvPr id="202" name="Shape 202"/>
          <p:cNvSpPr txBox="1">
            <a:spLocks noGrp="1"/>
          </p:cNvSpPr>
          <p:nvPr>
            <p:ph type="body" idx="1"/>
          </p:nvPr>
        </p:nvSpPr>
        <p:spPr>
          <a:xfrm>
            <a:off x="457200" y="4622450"/>
            <a:ext cx="8142000" cy="20430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When government spending exceeds taxes, the gap is the budget deficit. </a:t>
            </a:r>
          </a:p>
          <a:p>
            <a:pPr marL="457200" marR="0" lvl="0" indent="-317500" algn="l" rtl="0">
              <a:spcBef>
                <a:spcPts val="0"/>
              </a:spcBef>
              <a:spcAft>
                <a:spcPts val="0"/>
              </a:spcAft>
              <a:buSzPct val="70000"/>
              <a:buChar char="●"/>
            </a:pPr>
            <a:r>
              <a:rPr lang="en-US"/>
              <a:t>When taxes exceed spending, the gap is a budget surplus. </a:t>
            </a:r>
          </a:p>
          <a:p>
            <a:pPr marL="457200" marR="0" lvl="0" indent="-317500" algn="l" rtl="0">
              <a:spcBef>
                <a:spcPts val="0"/>
              </a:spcBef>
              <a:spcAft>
                <a:spcPts val="0"/>
              </a:spcAft>
              <a:buSzPct val="87500"/>
              <a:buChar char="●"/>
            </a:pPr>
            <a:r>
              <a:rPr lang="en-US"/>
              <a:t>The recessionary period starting in late 2007 saw higher spending and lower taxes, combining to create a large deficit in 2009. (</a:t>
            </a:r>
            <a:r>
              <a:rPr lang="en-US" sz="1600"/>
              <a:t>Source: Economic Report of the President, Tables B-21 and B-1,"</a:t>
            </a:r>
            <a:r>
              <a:rPr lang="en-US" sz="1600" u="sng">
                <a:solidFill>
                  <a:schemeClr val="hlink"/>
                </a:solidFill>
                <a:hlinkClick r:id="rId3"/>
              </a:rPr>
              <a:t>http://www.gpo.gov/fdsys/pkg/ERP-2015/</a:t>
            </a:r>
            <a:r>
              <a:rPr lang="en-US" sz="1600"/>
              <a:t> content-detail.html)</a:t>
            </a:r>
          </a:p>
        </p:txBody>
      </p:sp>
      <p:pic>
        <p:nvPicPr>
          <p:cNvPr id="203" name="Shape 203" descr="CNX_Econv1-2_C30_09.jpg"/>
          <p:cNvPicPr preferRelativeResize="0">
            <a:picLocks noGrp="1"/>
          </p:cNvPicPr>
          <p:nvPr>
            <p:ph type="pic" idx="2"/>
          </p:nvPr>
        </p:nvPicPr>
        <p:blipFill rotWithShape="1">
          <a:blip r:embed="rId4">
            <a:alphaModFix/>
          </a:blip>
          <a:srcRect l="-11151" r="-11151"/>
          <a:stretch/>
        </p:blipFill>
        <p:spPr>
          <a:xfrm>
            <a:off x="457199" y="1122386"/>
            <a:ext cx="8062913" cy="3500071"/>
          </a:xfrm>
          <a:prstGeom prst="rect">
            <a:avLst/>
          </a:prstGeom>
          <a:noFill/>
          <a:ln>
            <a:noFill/>
          </a:ln>
        </p:spPr>
      </p:pic>
      <p:pic>
        <p:nvPicPr>
          <p:cNvPr id="204" name="Shape 204" descr="OSX-Stacked-TM-RGB-300dpi-2016.jpg"/>
          <p:cNvPicPr preferRelativeResize="0"/>
          <p:nvPr/>
        </p:nvPicPr>
        <p:blipFill rotWithShape="1">
          <a:blip r:embed="rId5">
            <a:alphaModFix/>
          </a:blip>
          <a:srcRect/>
          <a:stretch/>
        </p:blipFill>
        <p:spPr>
          <a:xfrm>
            <a:off x="7610087" y="227959"/>
            <a:ext cx="1222295" cy="8332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41325"/>
            <a:ext cx="8062800" cy="807300"/>
          </a:xfrm>
          <a:prstGeom prst="rect">
            <a:avLst/>
          </a:prstGeom>
        </p:spPr>
        <p:txBody>
          <a:bodyPr wrap="square" lIns="91425" tIns="91425" rIns="91425" bIns="91425" anchor="b" anchorCtr="0">
            <a:noAutofit/>
          </a:bodyPr>
          <a:lstStyle/>
          <a:p>
            <a:pPr lvl="0">
              <a:spcBef>
                <a:spcPts val="0"/>
              </a:spcBef>
              <a:buNone/>
            </a:pPr>
            <a:r>
              <a:rPr lang="en-US"/>
              <a:t>17.4 Using Fiscal Policy to Fight </a:t>
            </a:r>
          </a:p>
          <a:p>
            <a:pPr lvl="0">
              <a:spcBef>
                <a:spcPts val="0"/>
              </a:spcBef>
              <a:buNone/>
            </a:pPr>
            <a:r>
              <a:rPr lang="en-US"/>
              <a:t>Recession, Unemployment, and Inflation</a:t>
            </a:r>
          </a:p>
        </p:txBody>
      </p:sp>
      <p:sp>
        <p:nvSpPr>
          <p:cNvPr id="210" name="Shape 210"/>
          <p:cNvSpPr>
            <a:spLocks noGrp="1"/>
          </p:cNvSpPr>
          <p:nvPr>
            <p:ph type="pic" idx="2"/>
          </p:nvPr>
        </p:nvSpPr>
        <p:spPr>
          <a:xfrm>
            <a:off x="457200" y="1122368"/>
            <a:ext cx="8062800" cy="56178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Fiscal policy is the use of government spending and tax policy to influence the path of the economy over time.</a:t>
            </a:r>
          </a:p>
          <a:p>
            <a:pPr lvl="0" rtl="0">
              <a:spcBef>
                <a:spcPts val="0"/>
              </a:spcBef>
              <a:buNone/>
            </a:pPr>
            <a:endParaRPr/>
          </a:p>
          <a:p>
            <a:pPr marL="457200" lvl="0" indent="-317500" rtl="0">
              <a:spcBef>
                <a:spcPts val="0"/>
              </a:spcBef>
              <a:buSzPct val="70000"/>
              <a:buChar char="●"/>
            </a:pPr>
            <a:r>
              <a:rPr lang="en-US" b="1"/>
              <a:t>Expansionary fiscal policy</a:t>
            </a:r>
            <a:r>
              <a:rPr lang="en-US"/>
              <a:t> -  fiscal policy that increases the level of aggregate demand, either through increases in government spending or cuts in taxes.</a:t>
            </a:r>
          </a:p>
          <a:p>
            <a:pPr lvl="0" rtl="0">
              <a:spcBef>
                <a:spcPts val="0"/>
              </a:spcBef>
              <a:buNone/>
            </a:pPr>
            <a:endParaRPr/>
          </a:p>
          <a:p>
            <a:pPr marL="457200" lvl="0" indent="-317500" rtl="0">
              <a:spcBef>
                <a:spcPts val="0"/>
              </a:spcBef>
              <a:buSzPct val="70000"/>
              <a:buChar char="●"/>
            </a:pPr>
            <a:r>
              <a:rPr lang="en-US" b="1"/>
              <a:t>Contractionary fiscal policy</a:t>
            </a:r>
            <a:r>
              <a:rPr lang="en-US"/>
              <a:t> - fiscal policy that decreases the level of aggregate demand, either through cuts in government spending or increases in taxes.</a:t>
            </a:r>
          </a:p>
          <a:p>
            <a:pPr lvl="0" rtl="0">
              <a:spcBef>
                <a:spcPts val="0"/>
              </a:spcBef>
              <a:buNone/>
            </a:pPr>
            <a:endParaRPr/>
          </a:p>
          <a:p>
            <a:pPr marR="0" lvl="0" algn="l" rtl="0">
              <a:lnSpc>
                <a:spcPct val="100000"/>
              </a:lnSpc>
              <a:spcBef>
                <a:spcPts val="400"/>
              </a:spcBef>
              <a:spcAft>
                <a:spcPts val="600"/>
              </a:spcAft>
              <a:buNone/>
            </a:pPr>
            <a:endParaRPr/>
          </a:p>
        </p:txBody>
      </p:sp>
      <p:pic>
        <p:nvPicPr>
          <p:cNvPr id="211" name="Shape 211"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a:t>CH.17 OUTLINE</a:t>
            </a:r>
          </a:p>
        </p:txBody>
      </p:sp>
      <p:sp>
        <p:nvSpPr>
          <p:cNvPr id="81" name="Shape 81"/>
          <p:cNvSpPr>
            <a:spLocks noGrp="1"/>
          </p:cNvSpPr>
          <p:nvPr>
            <p:ph type="pic" idx="2"/>
          </p:nvPr>
        </p:nvSpPr>
        <p:spPr>
          <a:xfrm>
            <a:off x="457200" y="1122376"/>
            <a:ext cx="8062800" cy="5232300"/>
          </a:xfrm>
          <a:prstGeom prst="rect">
            <a:avLst/>
          </a:prstGeom>
        </p:spPr>
        <p:txBody>
          <a:bodyPr wrap="square" lIns="91425" tIns="91425" rIns="91425" bIns="91425" anchor="t" anchorCtr="0">
            <a:noAutofit/>
          </a:bodyPr>
          <a:lstStyle/>
          <a:p>
            <a:pPr lvl="0" rtl="0">
              <a:lnSpc>
                <a:spcPct val="115000"/>
              </a:lnSpc>
              <a:spcBef>
                <a:spcPts val="0"/>
              </a:spcBef>
              <a:buNone/>
            </a:pPr>
            <a:r>
              <a:rPr lang="en-US" sz="2800"/>
              <a:t>17.1: Government Spending</a:t>
            </a:r>
          </a:p>
          <a:p>
            <a:pPr lvl="0" rtl="0">
              <a:lnSpc>
                <a:spcPct val="115000"/>
              </a:lnSpc>
              <a:spcBef>
                <a:spcPts val="0"/>
              </a:spcBef>
              <a:buNone/>
            </a:pPr>
            <a:r>
              <a:rPr lang="en-US" sz="2800"/>
              <a:t>17.2: Taxation</a:t>
            </a:r>
          </a:p>
          <a:p>
            <a:pPr lvl="0" rtl="0">
              <a:lnSpc>
                <a:spcPct val="115000"/>
              </a:lnSpc>
              <a:spcBef>
                <a:spcPts val="0"/>
              </a:spcBef>
              <a:buNone/>
            </a:pPr>
            <a:r>
              <a:rPr lang="en-US" sz="2800"/>
              <a:t>17.3: Federal Deficits and the National Debt</a:t>
            </a:r>
          </a:p>
          <a:p>
            <a:pPr lvl="0" rtl="0">
              <a:lnSpc>
                <a:spcPct val="115000"/>
              </a:lnSpc>
              <a:spcBef>
                <a:spcPts val="0"/>
              </a:spcBef>
              <a:spcAft>
                <a:spcPts val="0"/>
              </a:spcAft>
              <a:buNone/>
            </a:pPr>
            <a:r>
              <a:rPr lang="en-US" sz="2800"/>
              <a:t>17.4: Using Fiscal Policy to Fight Recession, </a:t>
            </a:r>
          </a:p>
          <a:p>
            <a:pPr marL="457200" lvl="0" indent="457200" rtl="0">
              <a:lnSpc>
                <a:spcPct val="115000"/>
              </a:lnSpc>
              <a:spcBef>
                <a:spcPts val="0"/>
              </a:spcBef>
              <a:spcAft>
                <a:spcPts val="1000"/>
              </a:spcAft>
              <a:buNone/>
            </a:pPr>
            <a:r>
              <a:rPr lang="en-US" sz="2800"/>
              <a:t>Unemployment, and Inflation</a:t>
            </a:r>
          </a:p>
          <a:p>
            <a:pPr lvl="0" rtl="0">
              <a:lnSpc>
                <a:spcPct val="115000"/>
              </a:lnSpc>
              <a:spcBef>
                <a:spcPts val="0"/>
              </a:spcBef>
              <a:buNone/>
            </a:pPr>
            <a:r>
              <a:rPr lang="en-US" sz="2800"/>
              <a:t>17.5: Automatic Stabilizers</a:t>
            </a:r>
          </a:p>
          <a:p>
            <a:pPr lvl="0" rtl="0">
              <a:lnSpc>
                <a:spcPct val="115000"/>
              </a:lnSpc>
              <a:spcBef>
                <a:spcPts val="0"/>
              </a:spcBef>
              <a:spcAft>
                <a:spcPts val="0"/>
              </a:spcAft>
              <a:buNone/>
            </a:pPr>
            <a:r>
              <a:rPr lang="en-US" sz="2800"/>
              <a:t>17.6: Practical Problems with Discretionary Fiscal </a:t>
            </a:r>
          </a:p>
          <a:p>
            <a:pPr marL="457200" lvl="0" indent="457200" rtl="0">
              <a:lnSpc>
                <a:spcPct val="115000"/>
              </a:lnSpc>
              <a:spcBef>
                <a:spcPts val="0"/>
              </a:spcBef>
              <a:buNone/>
            </a:pPr>
            <a:r>
              <a:rPr lang="en-US" sz="2800"/>
              <a:t>Policy</a:t>
            </a:r>
          </a:p>
          <a:p>
            <a:pPr lvl="0" rtl="0">
              <a:lnSpc>
                <a:spcPct val="115000"/>
              </a:lnSpc>
              <a:spcBef>
                <a:spcPts val="0"/>
              </a:spcBef>
              <a:buNone/>
            </a:pPr>
            <a:r>
              <a:rPr lang="en-US" sz="2800"/>
              <a:t>17.7: The Question of a Balanced Budget</a:t>
            </a:r>
          </a:p>
        </p:txBody>
      </p:sp>
      <p:pic>
        <p:nvPicPr>
          <p:cNvPr id="82" name="Shape 8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A Healthy, Growing Economy</a:t>
            </a:r>
          </a:p>
        </p:txBody>
      </p:sp>
      <p:sp>
        <p:nvSpPr>
          <p:cNvPr id="217" name="Shape 217"/>
          <p:cNvSpPr txBox="1">
            <a:spLocks noGrp="1"/>
          </p:cNvSpPr>
          <p:nvPr>
            <p:ph type="body" idx="1"/>
          </p:nvPr>
        </p:nvSpPr>
        <p:spPr>
          <a:xfrm>
            <a:off x="457200" y="4546275"/>
            <a:ext cx="8062800" cy="21300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In this well-functioning economy, each year aggregate supply and aggregate demand shift to the right so that the economy proceeds from equilibrium E</a:t>
            </a:r>
            <a:r>
              <a:rPr lang="en-US" sz="1800" baseline="-25000"/>
              <a:t>0</a:t>
            </a:r>
            <a:r>
              <a:rPr lang="en-US" sz="1800"/>
              <a:t> to E</a:t>
            </a:r>
            <a:r>
              <a:rPr lang="en-US" sz="1800" baseline="-25000"/>
              <a:t>1</a:t>
            </a:r>
            <a:r>
              <a:rPr lang="en-US" sz="1800"/>
              <a:t> to E</a:t>
            </a:r>
            <a:r>
              <a:rPr lang="en-US" sz="1800" baseline="-25000"/>
              <a:t>2</a:t>
            </a:r>
            <a:r>
              <a:rPr lang="en-US" sz="1800"/>
              <a:t>. </a:t>
            </a:r>
          </a:p>
          <a:p>
            <a:pPr marL="457200" marR="0" lvl="0" indent="-317500" algn="l" rtl="0">
              <a:spcBef>
                <a:spcPts val="0"/>
              </a:spcBef>
              <a:spcAft>
                <a:spcPts val="0"/>
              </a:spcAft>
              <a:buSzPct val="77777"/>
              <a:buChar char="●"/>
            </a:pPr>
            <a:r>
              <a:rPr lang="en-US" sz="1800"/>
              <a:t>Each year, the economy produces at potential GDP with only a small inflationary increase in the price level. </a:t>
            </a:r>
          </a:p>
          <a:p>
            <a:pPr marL="457200" marR="0" lvl="0" indent="-317500" algn="l" rtl="0">
              <a:spcBef>
                <a:spcPts val="0"/>
              </a:spcBef>
              <a:spcAft>
                <a:spcPts val="0"/>
              </a:spcAft>
              <a:buSzPct val="77777"/>
              <a:buChar char="●"/>
            </a:pPr>
            <a:r>
              <a:rPr lang="en-US" sz="1800"/>
              <a:t>However, if aggregate demand does not smoothly shift to the right and match increases in aggregate supply, growth with deflation can develop.</a:t>
            </a:r>
          </a:p>
        </p:txBody>
      </p:sp>
      <p:pic>
        <p:nvPicPr>
          <p:cNvPr id="218" name="Shape 218" descr="CNX_Econ_C30_009.jpg"/>
          <p:cNvPicPr preferRelativeResize="0">
            <a:picLocks noGrp="1"/>
          </p:cNvPicPr>
          <p:nvPr>
            <p:ph type="pic" idx="2"/>
          </p:nvPr>
        </p:nvPicPr>
        <p:blipFill rotWithShape="1">
          <a:blip r:embed="rId3">
            <a:alphaModFix/>
          </a:blip>
          <a:srcRect/>
          <a:stretch/>
        </p:blipFill>
        <p:spPr>
          <a:xfrm>
            <a:off x="2375610" y="1046186"/>
            <a:ext cx="4226100" cy="3500100"/>
          </a:xfrm>
          <a:prstGeom prst="rect">
            <a:avLst/>
          </a:prstGeom>
          <a:noFill/>
          <a:ln>
            <a:noFill/>
          </a:ln>
        </p:spPr>
      </p:pic>
      <p:pic>
        <p:nvPicPr>
          <p:cNvPr id="219" name="Shape 219"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Expansionary Fiscal Policy, Illustrated</a:t>
            </a:r>
          </a:p>
        </p:txBody>
      </p:sp>
      <p:sp>
        <p:nvSpPr>
          <p:cNvPr id="225" name="Shape 225"/>
          <p:cNvSpPr txBox="1">
            <a:spLocks noGrp="1"/>
          </p:cNvSpPr>
          <p:nvPr>
            <p:ph type="body" idx="1"/>
          </p:nvPr>
        </p:nvSpPr>
        <p:spPr>
          <a:xfrm>
            <a:off x="457200" y="4396750"/>
            <a:ext cx="8142000" cy="2247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The original equilibrium (E</a:t>
            </a:r>
            <a:r>
              <a:rPr lang="en-US" sz="1800" baseline="-25000"/>
              <a:t>0</a:t>
            </a:r>
            <a:r>
              <a:rPr lang="en-US" sz="1800"/>
              <a:t>) represents a recession, occurring at a quantity of output (Y</a:t>
            </a:r>
            <a:r>
              <a:rPr lang="en-US" sz="1800" baseline="-25000"/>
              <a:t>0</a:t>
            </a:r>
            <a:r>
              <a:rPr lang="en-US" sz="1800"/>
              <a:t>) below potential GDP. </a:t>
            </a:r>
          </a:p>
          <a:p>
            <a:pPr marL="457200" marR="0" lvl="0" indent="-317500" algn="l" rtl="0">
              <a:spcBef>
                <a:spcPts val="0"/>
              </a:spcBef>
              <a:spcAft>
                <a:spcPts val="0"/>
              </a:spcAft>
              <a:buSzPct val="77777"/>
              <a:buChar char="●"/>
            </a:pPr>
            <a:r>
              <a:rPr lang="en-US" sz="1800"/>
              <a:t>However, a shift of aggregate demand from AD</a:t>
            </a:r>
            <a:r>
              <a:rPr lang="en-US" sz="1800" baseline="-25000"/>
              <a:t>0</a:t>
            </a:r>
            <a:r>
              <a:rPr lang="en-US" sz="1800"/>
              <a:t> to AD</a:t>
            </a:r>
            <a:r>
              <a:rPr lang="en-US" sz="1800" baseline="-25000"/>
              <a:t>1</a:t>
            </a:r>
            <a:r>
              <a:rPr lang="en-US" sz="1800"/>
              <a:t>, enacted through an expansionary fiscal policy, can move the economy to a new equilibrium output of E</a:t>
            </a:r>
            <a:r>
              <a:rPr lang="en-US" sz="1800" baseline="-25000"/>
              <a:t>1</a:t>
            </a:r>
            <a:r>
              <a:rPr lang="en-US" sz="1800"/>
              <a:t> at the level of potential GDP which the LRAS curve shows. </a:t>
            </a:r>
          </a:p>
          <a:p>
            <a:pPr marL="457200" marR="0" lvl="0" indent="-317500" algn="l" rtl="0">
              <a:spcBef>
                <a:spcPts val="0"/>
              </a:spcBef>
              <a:spcAft>
                <a:spcPts val="0"/>
              </a:spcAft>
              <a:buSzPct val="77777"/>
              <a:buChar char="●"/>
            </a:pPr>
            <a:r>
              <a:rPr lang="en-US" sz="1800"/>
              <a:t>Since the economy was originally producing below potential GDP, any inflationary increase in the price level from P</a:t>
            </a:r>
            <a:r>
              <a:rPr lang="en-US" sz="1800" baseline="-25000"/>
              <a:t>0</a:t>
            </a:r>
            <a:r>
              <a:rPr lang="en-US" sz="1800"/>
              <a:t> to P</a:t>
            </a:r>
            <a:r>
              <a:rPr lang="en-US" sz="1800" baseline="-25000"/>
              <a:t>1</a:t>
            </a:r>
            <a:r>
              <a:rPr lang="en-US" sz="1800"/>
              <a:t> that results should be relatively small.</a:t>
            </a:r>
          </a:p>
        </p:txBody>
      </p:sp>
      <p:pic>
        <p:nvPicPr>
          <p:cNvPr id="226" name="Shape 226" descr="CNX_Econ_C30_010.jpg"/>
          <p:cNvPicPr preferRelativeResize="0">
            <a:picLocks noGrp="1"/>
          </p:cNvPicPr>
          <p:nvPr>
            <p:ph type="pic" idx="2"/>
          </p:nvPr>
        </p:nvPicPr>
        <p:blipFill rotWithShape="1">
          <a:blip r:embed="rId3">
            <a:alphaModFix/>
          </a:blip>
          <a:srcRect/>
          <a:stretch/>
        </p:blipFill>
        <p:spPr>
          <a:xfrm>
            <a:off x="2445201" y="1043341"/>
            <a:ext cx="4086900" cy="3353400"/>
          </a:xfrm>
          <a:prstGeom prst="rect">
            <a:avLst/>
          </a:prstGeom>
          <a:noFill/>
          <a:ln>
            <a:noFill/>
          </a:ln>
        </p:spPr>
      </p:pic>
      <p:pic>
        <p:nvPicPr>
          <p:cNvPr id="227" name="Shape 227"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lvl="0" rtl="0">
              <a:spcBef>
                <a:spcPts val="0"/>
              </a:spcBef>
              <a:buClr>
                <a:srgbClr val="6CB255"/>
              </a:buClr>
              <a:buSzPct val="100000"/>
              <a:buFont typeface="Arial Black"/>
              <a:buNone/>
            </a:pPr>
            <a:endParaRPr/>
          </a:p>
          <a:p>
            <a:pPr lvl="0" rtl="0">
              <a:spcBef>
                <a:spcPts val="0"/>
              </a:spcBef>
              <a:buClr>
                <a:srgbClr val="6CB255"/>
              </a:buClr>
              <a:buSzPct val="100000"/>
              <a:buFont typeface="Arial Black"/>
              <a:buNone/>
            </a:pPr>
            <a:r>
              <a:rPr lang="en-US"/>
              <a:t>Contractionary Fiscal Policy, Illustrated</a:t>
            </a:r>
          </a:p>
        </p:txBody>
      </p:sp>
      <p:sp>
        <p:nvSpPr>
          <p:cNvPr id="233" name="Shape 233"/>
          <p:cNvSpPr txBox="1">
            <a:spLocks noGrp="1"/>
          </p:cNvSpPr>
          <p:nvPr>
            <p:ph type="body" idx="1"/>
          </p:nvPr>
        </p:nvSpPr>
        <p:spPr>
          <a:xfrm>
            <a:off x="457200" y="4561574"/>
            <a:ext cx="8062800" cy="2061000"/>
          </a:xfrm>
          <a:prstGeom prst="rect">
            <a:avLst/>
          </a:prstGeom>
          <a:noFill/>
          <a:ln>
            <a:noFill/>
          </a:ln>
        </p:spPr>
        <p:txBody>
          <a:bodyPr wrap="square" lIns="91425" tIns="45700" rIns="91425" bIns="45700" anchor="t" anchorCtr="0">
            <a:noAutofit/>
          </a:bodyPr>
          <a:lstStyle/>
          <a:p>
            <a:pPr marL="457200" marR="0" lvl="0" indent="-317500" algn="l" rtl="0">
              <a:lnSpc>
                <a:spcPct val="90000"/>
              </a:lnSpc>
              <a:spcBef>
                <a:spcPts val="0"/>
              </a:spcBef>
              <a:spcAft>
                <a:spcPts val="0"/>
              </a:spcAft>
              <a:buSzPct val="73684"/>
              <a:buChar char="●"/>
            </a:pPr>
            <a:r>
              <a:rPr lang="en-US" sz="1900"/>
              <a:t>The economy starts at the equilibrium quantity of output Y</a:t>
            </a:r>
            <a:r>
              <a:rPr lang="en-US" sz="1900" baseline="-25000"/>
              <a:t>0</a:t>
            </a:r>
            <a:r>
              <a:rPr lang="en-US" sz="1900"/>
              <a:t>, which is above potential GDP. </a:t>
            </a:r>
          </a:p>
          <a:p>
            <a:pPr marL="457200" marR="0" lvl="0" indent="-317500" algn="l" rtl="0">
              <a:lnSpc>
                <a:spcPct val="90000"/>
              </a:lnSpc>
              <a:spcBef>
                <a:spcPts val="0"/>
              </a:spcBef>
              <a:spcAft>
                <a:spcPts val="0"/>
              </a:spcAft>
              <a:buSzPct val="73684"/>
              <a:buChar char="●"/>
            </a:pPr>
            <a:r>
              <a:rPr lang="en-US" sz="1900"/>
              <a:t>The extremely high level of aggregate demand will generate inflationary increases in the price level. </a:t>
            </a:r>
          </a:p>
          <a:p>
            <a:pPr marL="457200" marR="0" lvl="0" indent="-317500" algn="l" rtl="0">
              <a:lnSpc>
                <a:spcPct val="90000"/>
              </a:lnSpc>
              <a:spcBef>
                <a:spcPts val="0"/>
              </a:spcBef>
              <a:spcAft>
                <a:spcPts val="0"/>
              </a:spcAft>
              <a:buSzPct val="73684"/>
              <a:buChar char="●"/>
            </a:pPr>
            <a:r>
              <a:rPr lang="en-US" sz="1900"/>
              <a:t>A contractionary fiscal policy can shift aggregate demand down from AD</a:t>
            </a:r>
            <a:r>
              <a:rPr lang="en-US" sz="1900" baseline="-25000"/>
              <a:t>0</a:t>
            </a:r>
            <a:r>
              <a:rPr lang="en-US" sz="1900"/>
              <a:t> to AD</a:t>
            </a:r>
            <a:r>
              <a:rPr lang="en-US" sz="1900" baseline="-25000"/>
              <a:t>1</a:t>
            </a:r>
            <a:r>
              <a:rPr lang="en-US" sz="1900"/>
              <a:t>, leading to a new equilibrium output E</a:t>
            </a:r>
            <a:r>
              <a:rPr lang="en-US" sz="1900" baseline="-25000"/>
              <a:t>1</a:t>
            </a:r>
            <a:r>
              <a:rPr lang="en-US" sz="1900"/>
              <a:t>, which occurs at potential GDP, where AD</a:t>
            </a:r>
            <a:r>
              <a:rPr lang="en-US" sz="1900" baseline="-25000"/>
              <a:t>1</a:t>
            </a:r>
            <a:r>
              <a:rPr lang="en-US" sz="1900"/>
              <a:t> intersects the LRAS curve.</a:t>
            </a:r>
          </a:p>
        </p:txBody>
      </p:sp>
      <p:pic>
        <p:nvPicPr>
          <p:cNvPr id="234" name="Shape 234" descr="CNX_Econ_C30_011.jpg"/>
          <p:cNvPicPr preferRelativeResize="0">
            <a:picLocks noGrp="1"/>
          </p:cNvPicPr>
          <p:nvPr>
            <p:ph type="pic" idx="2"/>
          </p:nvPr>
        </p:nvPicPr>
        <p:blipFill rotWithShape="1">
          <a:blip r:embed="rId3">
            <a:alphaModFix/>
          </a:blip>
          <a:srcRect/>
          <a:stretch/>
        </p:blipFill>
        <p:spPr>
          <a:xfrm>
            <a:off x="1521204" y="1183257"/>
            <a:ext cx="5934903" cy="3378329"/>
          </a:xfrm>
          <a:prstGeom prst="rect">
            <a:avLst/>
          </a:prstGeom>
          <a:noFill/>
          <a:ln>
            <a:noFill/>
          </a:ln>
        </p:spPr>
      </p:pic>
      <p:pic>
        <p:nvPicPr>
          <p:cNvPr id="235" name="Shape 235"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17.5 Automatic Stabilizers</a:t>
            </a:r>
          </a:p>
        </p:txBody>
      </p:sp>
      <p:sp>
        <p:nvSpPr>
          <p:cNvPr id="241" name="Shape 241"/>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Discretionary fiscal policy</a:t>
            </a:r>
            <a:r>
              <a:rPr lang="en-US"/>
              <a:t> - the government passes a new law that explicitly changes overall tax or spending levels with the intent of influencing the level of overall economic activity.</a:t>
            </a:r>
          </a:p>
          <a:p>
            <a:pPr marL="914400" lvl="1" indent="-355600" rtl="0">
              <a:spcBef>
                <a:spcPts val="0"/>
              </a:spcBef>
              <a:buSzPct val="100000"/>
            </a:pPr>
            <a:r>
              <a:rPr lang="en-US"/>
              <a:t>The 2009 stimulus package is an example.</a:t>
            </a:r>
          </a:p>
          <a:p>
            <a:pPr lvl="0" indent="457200" rtl="0">
              <a:spcBef>
                <a:spcPts val="0"/>
              </a:spcBef>
              <a:buNone/>
            </a:pPr>
            <a:endParaRPr/>
          </a:p>
          <a:p>
            <a:pPr marL="457200" lvl="0" indent="-317500" rtl="0">
              <a:spcBef>
                <a:spcPts val="0"/>
              </a:spcBef>
              <a:spcAft>
                <a:spcPts val="0"/>
              </a:spcAft>
              <a:buSzPct val="70000"/>
              <a:buChar char="●"/>
            </a:pPr>
            <a:r>
              <a:rPr lang="en-US" b="1"/>
              <a:t>Automatic stabilizers</a:t>
            </a:r>
            <a:r>
              <a:rPr lang="en-US"/>
              <a:t> - tax and spending rules that have the effect of slowing down the rate of decrease in aggregate demand when the economy slows down and restraining aggregate demand when the economy speeds up, without any additional change in legislation.</a:t>
            </a:r>
          </a:p>
          <a:p>
            <a:pPr marL="914400" lvl="1" indent="-355600">
              <a:spcBef>
                <a:spcPts val="0"/>
              </a:spcBef>
              <a:buSzPct val="100000"/>
            </a:pPr>
            <a:r>
              <a:rPr lang="en-US"/>
              <a:t>Examples are unemployment insurance and food stamps.</a:t>
            </a:r>
          </a:p>
        </p:txBody>
      </p:sp>
      <p:pic>
        <p:nvPicPr>
          <p:cNvPr id="242" name="Shape 24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The Standardized Employment Deficit or Surplus</a:t>
            </a:r>
          </a:p>
        </p:txBody>
      </p:sp>
      <p:sp>
        <p:nvSpPr>
          <p:cNvPr id="248" name="Shape 248"/>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Standardized employment budget</a:t>
            </a:r>
            <a:r>
              <a:rPr lang="en-US"/>
              <a:t> - the budget deficit or surplus in any given year adjusted for what it would have been if the economy were producing at potential GDP.</a:t>
            </a:r>
          </a:p>
          <a:p>
            <a:pPr marL="914400" lvl="1" indent="-355600" rtl="0">
              <a:spcBef>
                <a:spcPts val="0"/>
              </a:spcBef>
              <a:spcAft>
                <a:spcPts val="0"/>
              </a:spcAft>
              <a:buSzPct val="100000"/>
            </a:pPr>
            <a:r>
              <a:rPr lang="en-US"/>
              <a:t>If people who look for work were finding jobs and businesses were making normal profits.</a:t>
            </a:r>
          </a:p>
          <a:p>
            <a:pPr marL="914400" lvl="1" indent="-355600" rtl="0">
              <a:spcBef>
                <a:spcPts val="0"/>
              </a:spcBef>
              <a:buSzPct val="100000"/>
            </a:pPr>
            <a:r>
              <a:rPr lang="en-US"/>
              <a:t>Eliminates the impact of the automatic stabilizers.</a:t>
            </a:r>
          </a:p>
        </p:txBody>
      </p:sp>
      <p:pic>
        <p:nvPicPr>
          <p:cNvPr id="249" name="Shape 249"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Comparison of Actual Budget Deficits with the Standardized Employment Deficit</a:t>
            </a:r>
          </a:p>
        </p:txBody>
      </p:sp>
      <p:sp>
        <p:nvSpPr>
          <p:cNvPr id="255" name="Shape 255"/>
          <p:cNvSpPr txBox="1">
            <a:spLocks noGrp="1"/>
          </p:cNvSpPr>
          <p:nvPr>
            <p:ph type="body" idx="1"/>
          </p:nvPr>
        </p:nvSpPr>
        <p:spPr>
          <a:xfrm>
            <a:off x="457200" y="4782400"/>
            <a:ext cx="8252700" cy="18402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When the economy is in recession, the standardized employment budget deficit is less than the actual budget deficit because the economy is below potential GDP, and the automatic stabilizers are reducing taxes and increasing spending. </a:t>
            </a:r>
          </a:p>
          <a:p>
            <a:pPr marR="0" lvl="0" algn="l" rtl="0">
              <a:spcBef>
                <a:spcPts val="0"/>
              </a:spcBef>
              <a:spcAft>
                <a:spcPts val="0"/>
              </a:spcAft>
              <a:buNone/>
            </a:pPr>
            <a:endParaRPr sz="1600"/>
          </a:p>
        </p:txBody>
      </p:sp>
      <p:pic>
        <p:nvPicPr>
          <p:cNvPr id="256" name="Shape 256" descr="CNX_Econv1-2_C30_13.jpg"/>
          <p:cNvPicPr preferRelativeResize="0">
            <a:picLocks noGrp="1"/>
          </p:cNvPicPr>
          <p:nvPr>
            <p:ph type="pic" idx="2"/>
          </p:nvPr>
        </p:nvPicPr>
        <p:blipFill rotWithShape="1">
          <a:blip r:embed="rId3">
            <a:alphaModFix/>
          </a:blip>
          <a:srcRect l="-22224" r="-22223"/>
          <a:stretch/>
        </p:blipFill>
        <p:spPr>
          <a:xfrm>
            <a:off x="665400" y="1122375"/>
            <a:ext cx="7813200" cy="3391500"/>
          </a:xfrm>
          <a:prstGeom prst="rect">
            <a:avLst/>
          </a:prstGeom>
          <a:noFill/>
          <a:ln>
            <a:noFill/>
          </a:ln>
        </p:spPr>
      </p:pic>
      <p:pic>
        <p:nvPicPr>
          <p:cNvPr id="257" name="Shape 257"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41325"/>
            <a:ext cx="8062800" cy="833100"/>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Comparison of Actual Budget Deficits with the Standardized Employment Deficit, Cont.</a:t>
            </a:r>
          </a:p>
        </p:txBody>
      </p:sp>
      <p:sp>
        <p:nvSpPr>
          <p:cNvPr id="263" name="Shape 263"/>
          <p:cNvSpPr txBox="1">
            <a:spLocks noGrp="1"/>
          </p:cNvSpPr>
          <p:nvPr>
            <p:ph type="body" idx="1"/>
          </p:nvPr>
        </p:nvSpPr>
        <p:spPr>
          <a:xfrm>
            <a:off x="384450" y="4513875"/>
            <a:ext cx="8375100" cy="21087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3684"/>
              <a:buChar char="●"/>
            </a:pPr>
            <a:r>
              <a:rPr lang="en-US" sz="1900"/>
              <a:t>When the economy is performing extremely well, the standardized employment deficit (or surplus) is higher than the actual budget deficit (or surplus) because the economy is producing about potential GDP, so the automatic stabilizers are increasing taxes and reducing the need for government spending.</a:t>
            </a:r>
            <a:r>
              <a:rPr lang="en-US" sz="1800"/>
              <a:t> </a:t>
            </a:r>
            <a:r>
              <a:rPr lang="en-US" sz="1600"/>
              <a:t>(Sources: Actual and Cyclically Adjusted Budget Surpluses/Deficits, http://www.cbo.gov/publication/43977; and Economic Report of the President, Table B-1, http://www.gpo.gov/fdsys/pkg/ERP-2013/content-detail.html)</a:t>
            </a:r>
          </a:p>
        </p:txBody>
      </p:sp>
      <p:pic>
        <p:nvPicPr>
          <p:cNvPr id="264" name="Shape 264" descr="CNX_Econv1-2_C30_13.jpg"/>
          <p:cNvPicPr preferRelativeResize="0">
            <a:picLocks noGrp="1"/>
          </p:cNvPicPr>
          <p:nvPr>
            <p:ph type="pic" idx="2"/>
          </p:nvPr>
        </p:nvPicPr>
        <p:blipFill rotWithShape="1">
          <a:blip r:embed="rId3">
            <a:alphaModFix/>
          </a:blip>
          <a:srcRect l="-22230" r="-22215"/>
          <a:stretch/>
        </p:blipFill>
        <p:spPr>
          <a:xfrm>
            <a:off x="665400" y="1122375"/>
            <a:ext cx="7813200" cy="3391500"/>
          </a:xfrm>
          <a:prstGeom prst="rect">
            <a:avLst/>
          </a:prstGeom>
          <a:noFill/>
          <a:ln>
            <a:noFill/>
          </a:ln>
        </p:spPr>
      </p:pic>
      <p:pic>
        <p:nvPicPr>
          <p:cNvPr id="265" name="Shape 265"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41325"/>
            <a:ext cx="8062800" cy="828600"/>
          </a:xfrm>
          <a:prstGeom prst="rect">
            <a:avLst/>
          </a:prstGeom>
        </p:spPr>
        <p:txBody>
          <a:bodyPr wrap="square" lIns="91425" tIns="91425" rIns="91425" bIns="91425" anchor="b" anchorCtr="0">
            <a:noAutofit/>
          </a:bodyPr>
          <a:lstStyle/>
          <a:p>
            <a:pPr lvl="0">
              <a:spcBef>
                <a:spcPts val="0"/>
              </a:spcBef>
              <a:buNone/>
            </a:pPr>
            <a:r>
              <a:rPr lang="en-US"/>
              <a:t>17.6 Practical Problems with </a:t>
            </a:r>
          </a:p>
          <a:p>
            <a:pPr lvl="0">
              <a:spcBef>
                <a:spcPts val="0"/>
              </a:spcBef>
              <a:buNone/>
            </a:pPr>
            <a:r>
              <a:rPr lang="en-US"/>
              <a:t>Discretionary Fiscal Policy</a:t>
            </a:r>
          </a:p>
        </p:txBody>
      </p:sp>
      <p:sp>
        <p:nvSpPr>
          <p:cNvPr id="271" name="Shape 271"/>
          <p:cNvSpPr>
            <a:spLocks noGrp="1"/>
          </p:cNvSpPr>
          <p:nvPr>
            <p:ph type="pic" idx="2"/>
          </p:nvPr>
        </p:nvSpPr>
        <p:spPr>
          <a:xfrm>
            <a:off x="457199" y="13509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Fiscal policy and monetary policy are interconnected.</a:t>
            </a:r>
          </a:p>
          <a:p>
            <a:pPr lvl="0" rtl="0">
              <a:spcBef>
                <a:spcPts val="0"/>
              </a:spcBef>
              <a:buNone/>
            </a:pPr>
            <a:endParaRPr/>
          </a:p>
          <a:p>
            <a:pPr marL="457200" lvl="0" indent="-317500">
              <a:spcBef>
                <a:spcPts val="0"/>
              </a:spcBef>
              <a:buSzPct val="70000"/>
              <a:buChar char="●"/>
            </a:pPr>
            <a:r>
              <a:rPr lang="en-US" b="1"/>
              <a:t>Crowding out</a:t>
            </a:r>
            <a:r>
              <a:rPr lang="en-US"/>
              <a:t> - where government borrowing and spending results in higher interest rates, which reduces business investment and household consumption.</a:t>
            </a:r>
          </a:p>
        </p:txBody>
      </p:sp>
      <p:pic>
        <p:nvPicPr>
          <p:cNvPr id="272" name="Shape 27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Fiscal Policy and Interest Rates Example</a:t>
            </a:r>
          </a:p>
        </p:txBody>
      </p:sp>
      <p:sp>
        <p:nvSpPr>
          <p:cNvPr id="278" name="Shape 278"/>
          <p:cNvSpPr txBox="1">
            <a:spLocks noGrp="1"/>
          </p:cNvSpPr>
          <p:nvPr>
            <p:ph type="body" idx="1"/>
          </p:nvPr>
        </p:nvSpPr>
        <p:spPr>
          <a:xfrm>
            <a:off x="457200" y="4470075"/>
            <a:ext cx="8178900" cy="21099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3684"/>
              <a:buChar char="●"/>
            </a:pPr>
            <a:r>
              <a:rPr lang="en-US" sz="1900"/>
              <a:t>When a government borrows money in the financial capital market, it causes a shift in the demand for financial capital from D</a:t>
            </a:r>
            <a:r>
              <a:rPr lang="en-US" sz="1900" baseline="-25000"/>
              <a:t>0</a:t>
            </a:r>
            <a:r>
              <a:rPr lang="en-US" sz="1900"/>
              <a:t> to D</a:t>
            </a:r>
            <a:r>
              <a:rPr lang="en-US" sz="1900" baseline="-25000"/>
              <a:t>1</a:t>
            </a:r>
            <a:r>
              <a:rPr lang="en-US" sz="1900"/>
              <a:t>. </a:t>
            </a:r>
          </a:p>
          <a:p>
            <a:pPr marL="457200" marR="0" lvl="0" indent="-317500" algn="l" rtl="0">
              <a:spcBef>
                <a:spcPts val="0"/>
              </a:spcBef>
              <a:spcAft>
                <a:spcPts val="0"/>
              </a:spcAft>
              <a:buSzPct val="73684"/>
              <a:buChar char="●"/>
            </a:pPr>
            <a:r>
              <a:rPr lang="en-US" sz="1900"/>
              <a:t>As the equilibrium moves from E</a:t>
            </a:r>
            <a:r>
              <a:rPr lang="en-US" sz="1900" baseline="-25000"/>
              <a:t>0</a:t>
            </a:r>
            <a:r>
              <a:rPr lang="en-US" sz="1900"/>
              <a:t> to E</a:t>
            </a:r>
            <a:r>
              <a:rPr lang="en-US" sz="1900" baseline="-25000"/>
              <a:t>1</a:t>
            </a:r>
            <a:r>
              <a:rPr lang="en-US" sz="1900"/>
              <a:t>, the equilibrium interest rate rises from 6% to 7%. </a:t>
            </a:r>
          </a:p>
          <a:p>
            <a:pPr marL="457200" marR="0" lvl="0" indent="-317500" algn="l" rtl="0">
              <a:spcBef>
                <a:spcPts val="0"/>
              </a:spcBef>
              <a:spcAft>
                <a:spcPts val="0"/>
              </a:spcAft>
              <a:buSzPct val="73684"/>
              <a:buChar char="●"/>
            </a:pPr>
            <a:r>
              <a:rPr lang="en-US" sz="1900"/>
              <a:t>In this way, an expansionary fiscal policy intended to shift aggregate demand to the right can also lead to a higher interest rate, which has the effect of shifting aggregate demand back to the left.</a:t>
            </a:r>
          </a:p>
        </p:txBody>
      </p:sp>
      <p:pic>
        <p:nvPicPr>
          <p:cNvPr id="279" name="Shape 279" descr="CNX_Econ_C30_013.jpg"/>
          <p:cNvPicPr preferRelativeResize="0">
            <a:picLocks noGrp="1"/>
          </p:cNvPicPr>
          <p:nvPr>
            <p:ph type="pic" idx="2"/>
          </p:nvPr>
        </p:nvPicPr>
        <p:blipFill rotWithShape="1">
          <a:blip r:embed="rId3">
            <a:alphaModFix/>
          </a:blip>
          <a:srcRect/>
          <a:stretch/>
        </p:blipFill>
        <p:spPr>
          <a:xfrm>
            <a:off x="2481262" y="969986"/>
            <a:ext cx="4014900" cy="3500100"/>
          </a:xfrm>
          <a:prstGeom prst="rect">
            <a:avLst/>
          </a:prstGeom>
          <a:noFill/>
          <a:ln>
            <a:noFill/>
          </a:ln>
        </p:spPr>
      </p:pic>
      <p:pic>
        <p:nvPicPr>
          <p:cNvPr id="280" name="Shape 280"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Long and Variable Time Lags</a:t>
            </a:r>
          </a:p>
        </p:txBody>
      </p:sp>
      <p:sp>
        <p:nvSpPr>
          <p:cNvPr id="286" name="Shape 286"/>
          <p:cNvSpPr>
            <a:spLocks noGrp="1"/>
          </p:cNvSpPr>
          <p:nvPr>
            <p:ph type="pic" idx="2"/>
          </p:nvPr>
        </p:nvSpPr>
        <p:spPr>
          <a:xfrm>
            <a:off x="457200" y="1122372"/>
            <a:ext cx="8062800" cy="45267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It can take time to enact fiscal policy.</a:t>
            </a:r>
          </a:p>
          <a:p>
            <a:pPr lvl="0" rtl="0">
              <a:spcBef>
                <a:spcPts val="0"/>
              </a:spcBef>
              <a:buNone/>
            </a:pPr>
            <a:endParaRPr/>
          </a:p>
          <a:p>
            <a:pPr marL="457200" lvl="0" indent="-317500" rtl="0">
              <a:spcBef>
                <a:spcPts val="0"/>
              </a:spcBef>
              <a:buSzPct val="70000"/>
              <a:buChar char="●"/>
            </a:pPr>
            <a:r>
              <a:rPr lang="en-US" b="1"/>
              <a:t>Recognition lag</a:t>
            </a:r>
            <a:r>
              <a:rPr lang="en-US"/>
              <a:t> - the time it takes to determine that a recession has occurred.</a:t>
            </a:r>
          </a:p>
          <a:p>
            <a:pPr lvl="0" rtl="0">
              <a:spcBef>
                <a:spcPts val="0"/>
              </a:spcBef>
              <a:buNone/>
            </a:pPr>
            <a:endParaRPr/>
          </a:p>
          <a:p>
            <a:pPr marL="457200" lvl="0" indent="-317500" rtl="0">
              <a:spcBef>
                <a:spcPts val="0"/>
              </a:spcBef>
              <a:buSzPct val="70000"/>
              <a:buChar char="●"/>
            </a:pPr>
            <a:r>
              <a:rPr lang="en-US" b="1"/>
              <a:t>Legislative lag</a:t>
            </a:r>
            <a:r>
              <a:rPr lang="en-US"/>
              <a:t> - the time it takes to get a fiscal policy bill passed.</a:t>
            </a:r>
          </a:p>
          <a:p>
            <a:pPr lvl="0" rtl="0">
              <a:spcBef>
                <a:spcPts val="0"/>
              </a:spcBef>
              <a:buNone/>
            </a:pPr>
            <a:endParaRPr/>
          </a:p>
          <a:p>
            <a:pPr marL="457200" lvl="0" indent="-317500">
              <a:spcBef>
                <a:spcPts val="0"/>
              </a:spcBef>
              <a:buSzPct val="70000"/>
              <a:buChar char="●"/>
            </a:pPr>
            <a:r>
              <a:rPr lang="en-US" b="1"/>
              <a:t>Implementation lag</a:t>
            </a:r>
            <a:r>
              <a:rPr lang="en-US"/>
              <a:t> - the time it takes for the funds relating to fiscal policy to be dispersed to the appropriate agencies to implement the programs.</a:t>
            </a:r>
          </a:p>
        </p:txBody>
      </p:sp>
      <p:pic>
        <p:nvPicPr>
          <p:cNvPr id="287" name="Shape 287"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Shut Downs and Parks</a:t>
            </a:r>
          </a:p>
        </p:txBody>
      </p:sp>
      <p:pic>
        <p:nvPicPr>
          <p:cNvPr id="88" name="Shape 88" descr="CNX_Econ_C30_000.jpg"/>
          <p:cNvPicPr preferRelativeResize="0">
            <a:picLocks noGrp="1"/>
          </p:cNvPicPr>
          <p:nvPr>
            <p:ph type="pic" idx="2"/>
          </p:nvPr>
        </p:nvPicPr>
        <p:blipFill rotWithShape="1">
          <a:blip r:embed="rId3">
            <a:alphaModFix/>
          </a:blip>
          <a:srcRect/>
          <a:stretch/>
        </p:blipFill>
        <p:spPr>
          <a:xfrm>
            <a:off x="1328869" y="1122386"/>
            <a:ext cx="6319572" cy="3500071"/>
          </a:xfrm>
          <a:prstGeom prst="rect">
            <a:avLst/>
          </a:prstGeom>
          <a:noFill/>
          <a:ln>
            <a:noFill/>
          </a:ln>
        </p:spPr>
      </p:pic>
      <p:sp>
        <p:nvSpPr>
          <p:cNvPr id="89" name="Shape 89"/>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a:solidFill>
                  <a:srgbClr val="000000"/>
                </a:solidFill>
                <a:latin typeface="Arial"/>
                <a:ea typeface="Arial"/>
                <a:cs typeface="Arial"/>
                <a:sym typeface="Arial"/>
              </a:rPr>
              <a:t>Yellowstone National Park is one of the many national parks forced to close down during the government </a:t>
            </a:r>
            <a:r>
              <a:rPr lang="en-US"/>
              <a:t>shutdown</a:t>
            </a:r>
            <a:r>
              <a:rPr lang="en-US" b="0" i="0" u="none" strike="noStrike" cap="none">
                <a:solidFill>
                  <a:srgbClr val="000000"/>
                </a:solidFill>
                <a:latin typeface="Arial"/>
                <a:ea typeface="Arial"/>
                <a:cs typeface="Arial"/>
                <a:sym typeface="Arial"/>
              </a:rPr>
              <a:t> in October 2013. </a:t>
            </a:r>
          </a:p>
          <a:p>
            <a:pPr marR="0" lvl="0" algn="l" rtl="0">
              <a:spcBef>
                <a:spcPts val="0"/>
              </a:spcBef>
              <a:spcAft>
                <a:spcPts val="0"/>
              </a:spcAft>
              <a:buNone/>
            </a:pPr>
            <a:r>
              <a:rPr lang="en-US" sz="1800"/>
              <a:t>     </a:t>
            </a:r>
            <a:r>
              <a:rPr lang="en-US" sz="1800" b="0" i="0" u="none" strike="noStrike" cap="none">
                <a:solidFill>
                  <a:srgbClr val="000000"/>
                </a:solidFill>
                <a:latin typeface="Arial"/>
                <a:ea typeface="Arial"/>
                <a:cs typeface="Arial"/>
                <a:sym typeface="Arial"/>
              </a:rPr>
              <a:t>(Credit: modification of work by “daveynin”/flickr Creative Commons)</a:t>
            </a:r>
          </a:p>
        </p:txBody>
      </p:sp>
      <p:pic>
        <p:nvPicPr>
          <p:cNvPr id="90" name="Shape 90"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41325"/>
            <a:ext cx="8062800" cy="785700"/>
          </a:xfrm>
          <a:prstGeom prst="rect">
            <a:avLst/>
          </a:prstGeom>
        </p:spPr>
        <p:txBody>
          <a:bodyPr wrap="square" lIns="91425" tIns="91425" rIns="91425" bIns="91425" anchor="b" anchorCtr="0">
            <a:noAutofit/>
          </a:bodyPr>
          <a:lstStyle/>
          <a:p>
            <a:pPr lvl="0">
              <a:spcBef>
                <a:spcPts val="0"/>
              </a:spcBef>
              <a:buNone/>
            </a:pPr>
            <a:r>
              <a:rPr lang="en-US"/>
              <a:t>17.7 The Question of a Balanced Budget</a:t>
            </a:r>
          </a:p>
        </p:txBody>
      </p:sp>
      <p:sp>
        <p:nvSpPr>
          <p:cNvPr id="293" name="Shape 293"/>
          <p:cNvSpPr>
            <a:spLocks noGrp="1"/>
          </p:cNvSpPr>
          <p:nvPr>
            <p:ph type="pic" idx="2"/>
          </p:nvPr>
        </p:nvSpPr>
        <p:spPr>
          <a:xfrm>
            <a:off x="457200" y="1122369"/>
            <a:ext cx="8062800" cy="52755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u="sng"/>
              <a:t>Discussion Question</a:t>
            </a:r>
            <a:r>
              <a:rPr lang="en-US"/>
              <a:t>: What are the arguments for and against requiring the U.S. federal budget to be balanced?</a:t>
            </a:r>
          </a:p>
          <a:p>
            <a:pPr lvl="0" rtl="0">
              <a:spcBef>
                <a:spcPts val="0"/>
              </a:spcBef>
              <a:buNone/>
            </a:pPr>
            <a:endParaRPr/>
          </a:p>
          <a:p>
            <a:pPr marL="457200" lvl="0" indent="-317500" rtl="0">
              <a:spcBef>
                <a:spcPts val="0"/>
              </a:spcBef>
              <a:spcAft>
                <a:spcPts val="0"/>
              </a:spcAft>
              <a:buSzPct val="70000"/>
              <a:buChar char="●"/>
            </a:pPr>
            <a:r>
              <a:rPr lang="en-US"/>
              <a:t>In the short term, economists would expect the budget deficits and surpluses to fluctuate up and down with the economy and the automatic stabilizers.</a:t>
            </a:r>
          </a:p>
          <a:p>
            <a:pPr marL="914400" lvl="1" indent="-355600" rtl="0">
              <a:spcBef>
                <a:spcPts val="0"/>
              </a:spcBef>
              <a:spcAft>
                <a:spcPts val="0"/>
              </a:spcAft>
              <a:buSzPct val="100000"/>
            </a:pPr>
            <a:r>
              <a:rPr lang="en-US"/>
              <a:t>Recessions -&gt; larger deficits or smaller surpluses.</a:t>
            </a:r>
          </a:p>
          <a:p>
            <a:pPr marL="914400" lvl="1" indent="-355600" rtl="0">
              <a:spcBef>
                <a:spcPts val="0"/>
              </a:spcBef>
              <a:buSzPct val="100000"/>
            </a:pPr>
            <a:r>
              <a:rPr lang="en-US"/>
              <a:t>Economic booms -&gt; smaller deficits or larger surpluses.</a:t>
            </a:r>
          </a:p>
          <a:p>
            <a:pPr lvl="0" indent="457200" rtl="0">
              <a:spcBef>
                <a:spcPts val="0"/>
              </a:spcBef>
              <a:buNone/>
            </a:pPr>
            <a:endParaRPr/>
          </a:p>
          <a:p>
            <a:pPr marL="457200" lvl="0" indent="-317500" rtl="0">
              <a:spcBef>
                <a:spcPts val="0"/>
              </a:spcBef>
              <a:spcAft>
                <a:spcPts val="0"/>
              </a:spcAft>
              <a:buSzPct val="70000"/>
              <a:buChar char="●"/>
            </a:pPr>
            <a:r>
              <a:rPr lang="en-US"/>
              <a:t>In the long-term, running large budget deficits, through long-term investments in human capital and physical infrastructure could build the country's long-term productivity.</a:t>
            </a:r>
          </a:p>
          <a:p>
            <a:pPr marL="914400" lvl="1" indent="-355600">
              <a:spcBef>
                <a:spcPts val="0"/>
              </a:spcBef>
              <a:buSzPct val="100000"/>
            </a:pPr>
            <a:r>
              <a:rPr lang="en-US"/>
              <a:t>This could not be done with a required balanced budget.</a:t>
            </a:r>
          </a:p>
        </p:txBody>
      </p:sp>
      <p:pic>
        <p:nvPicPr>
          <p:cNvPr id="294" name="Shape 294"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r" rtl="0">
              <a:spcBef>
                <a:spcPts val="0"/>
              </a:spcBef>
              <a:buClr>
                <a:srgbClr val="6CB255"/>
              </a:buClr>
              <a:buSzPct val="100000"/>
              <a:buFont typeface="Arial Black"/>
              <a:buNone/>
            </a:pPr>
            <a:endParaRPr sz="2400" b="0" i="0" u="none" strike="noStrike" cap="none">
              <a:solidFill>
                <a:srgbClr val="6CB255"/>
              </a:solidFill>
              <a:latin typeface="Arial Black"/>
              <a:ea typeface="Arial Black"/>
              <a:cs typeface="Arial Black"/>
              <a:sym typeface="Arial Black"/>
            </a:endParaRPr>
          </a:p>
        </p:txBody>
      </p:sp>
      <p:sp>
        <p:nvSpPr>
          <p:cNvPr id="300" name="Shape 300"/>
          <p:cNvSpPr txBox="1">
            <a:spLocks noGrp="1"/>
          </p:cNvSpPr>
          <p:nvPr>
            <p:ph type="body" idx="1"/>
          </p:nvPr>
        </p:nvSpPr>
        <p:spPr>
          <a:xfrm>
            <a:off x="457200" y="1107617"/>
            <a:ext cx="8062912" cy="5256973"/>
          </a:xfrm>
          <a:prstGeom prst="rect">
            <a:avLst/>
          </a:prstGeom>
          <a:noFill/>
          <a:ln>
            <a:noFill/>
          </a:ln>
        </p:spPr>
        <p:txBody>
          <a:bodyPr wrap="square" lIns="91425" tIns="45700" rIns="91425" bIns="45700" anchor="ctr" anchorCtr="0">
            <a:noAutofit/>
          </a:bodyPr>
          <a:lstStyle/>
          <a:p>
            <a:pPr marL="0" marR="0" lvl="0" indent="-101600" algn="ctr" rtl="0">
              <a:spcBef>
                <a:spcPts val="0"/>
              </a:spcBef>
              <a:spcAft>
                <a:spcPts val="0"/>
              </a:spcAft>
              <a:buClr>
                <a:srgbClr val="6CB255"/>
              </a:buClr>
              <a:buSzPct val="100000"/>
              <a:buFont typeface="Arial"/>
              <a:buNone/>
            </a:pPr>
            <a:r>
              <a:rPr lang="en-US" sz="1600" b="0" i="0" u="none" strike="noStrike" cap="none">
                <a:solidFill>
                  <a:srgbClr val="212F62"/>
                </a:solidFill>
                <a:latin typeface="Arial"/>
                <a:ea typeface="Arial"/>
                <a:cs typeface="Arial"/>
                <a:sym typeface="Arial"/>
              </a:rPr>
              <a:t>This OpenStax ancillary resource is © Rice University under a CC-BY 4.0 International license; it may be reproduced or modified but must be attributed to OpenStax, Rice University and any changes must be noted.</a:t>
            </a:r>
          </a:p>
        </p:txBody>
      </p:sp>
      <p:pic>
        <p:nvPicPr>
          <p:cNvPr id="301" name="Shape 301" descr="OSX-Stacked-TM-RGB-300dpi-2016.jpg"/>
          <p:cNvPicPr preferRelativeResize="0"/>
          <p:nvPr/>
        </p:nvPicPr>
        <p:blipFill rotWithShape="1">
          <a:blip r:embed="rId3">
            <a:alphaModFix/>
          </a:blip>
          <a:srcRect/>
          <a:stretch/>
        </p:blipFill>
        <p:spPr>
          <a:xfrm>
            <a:off x="7610087" y="227959"/>
            <a:ext cx="1222295" cy="8332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17.1 Government Spending</a:t>
            </a:r>
          </a:p>
        </p:txBody>
      </p:sp>
      <p:sp>
        <p:nvSpPr>
          <p:cNvPr id="96" name="Shape 96"/>
          <p:cNvSpPr>
            <a:spLocks noGrp="1"/>
          </p:cNvSpPr>
          <p:nvPr>
            <p:ph type="pic" idx="2"/>
          </p:nvPr>
        </p:nvSpPr>
        <p:spPr>
          <a:xfrm>
            <a:off x="457200" y="1122370"/>
            <a:ext cx="8062800" cy="52008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Budget deficit</a:t>
            </a:r>
            <a:r>
              <a:rPr lang="en-US"/>
              <a:t> - when the federal government spends more money than it receives in taxes in a given year.</a:t>
            </a:r>
          </a:p>
          <a:p>
            <a:pPr lvl="0" rtl="0">
              <a:spcBef>
                <a:spcPts val="0"/>
              </a:spcBef>
              <a:buNone/>
            </a:pPr>
            <a:endParaRPr/>
          </a:p>
          <a:p>
            <a:pPr marL="457200" lvl="0" indent="-317500" rtl="0">
              <a:spcBef>
                <a:spcPts val="0"/>
              </a:spcBef>
              <a:buSzPct val="70000"/>
              <a:buChar char="●"/>
            </a:pPr>
            <a:r>
              <a:rPr lang="en-US" b="1"/>
              <a:t>Budget surplus</a:t>
            </a:r>
            <a:r>
              <a:rPr lang="en-US"/>
              <a:t> - when the government receives more money in taxes than it spends in a year.</a:t>
            </a:r>
          </a:p>
          <a:p>
            <a:pPr lvl="0" rtl="0">
              <a:spcBef>
                <a:spcPts val="0"/>
              </a:spcBef>
              <a:buNone/>
            </a:pPr>
            <a:endParaRPr/>
          </a:p>
          <a:p>
            <a:pPr marL="457200" lvl="0" indent="-317500" rtl="0">
              <a:spcBef>
                <a:spcPts val="0"/>
              </a:spcBef>
              <a:buSzPct val="70000"/>
              <a:buChar char="●"/>
            </a:pPr>
            <a:r>
              <a:rPr lang="en-US" b="1"/>
              <a:t>Balanced budget</a:t>
            </a:r>
            <a:r>
              <a:rPr lang="en-US"/>
              <a:t> - when government spending and taxes are equal. </a:t>
            </a:r>
          </a:p>
          <a:p>
            <a:pPr lvl="0" rtl="0">
              <a:spcBef>
                <a:spcPts val="0"/>
              </a:spcBef>
              <a:buNone/>
            </a:pPr>
            <a:endParaRPr/>
          </a:p>
          <a:p>
            <a:pPr marL="457200" lvl="0" indent="-317500" rtl="0">
              <a:spcBef>
                <a:spcPts val="0"/>
              </a:spcBef>
              <a:spcAft>
                <a:spcPts val="0"/>
              </a:spcAft>
              <a:buSzPct val="70000"/>
              <a:buChar char="●"/>
            </a:pPr>
            <a:r>
              <a:rPr lang="en-US"/>
              <a:t>Major federal spending categories: </a:t>
            </a:r>
          </a:p>
          <a:p>
            <a:pPr marL="914400" lvl="1" indent="-355600" rtl="0">
              <a:spcBef>
                <a:spcPts val="0"/>
              </a:spcBef>
              <a:spcAft>
                <a:spcPts val="0"/>
              </a:spcAft>
              <a:buSzPct val="100000"/>
            </a:pPr>
            <a:r>
              <a:rPr lang="en-US"/>
              <a:t>national defense </a:t>
            </a:r>
          </a:p>
          <a:p>
            <a:pPr marL="914400" lvl="1" indent="-355600" rtl="0">
              <a:spcBef>
                <a:spcPts val="0"/>
              </a:spcBef>
              <a:spcAft>
                <a:spcPts val="0"/>
              </a:spcAft>
              <a:buSzPct val="100000"/>
            </a:pPr>
            <a:r>
              <a:rPr lang="en-US"/>
              <a:t>Social Security </a:t>
            </a:r>
          </a:p>
          <a:p>
            <a:pPr marL="914400" lvl="1" indent="-355600" rtl="0">
              <a:spcBef>
                <a:spcPts val="0"/>
              </a:spcBef>
              <a:spcAft>
                <a:spcPts val="0"/>
              </a:spcAft>
              <a:buSzPct val="100000"/>
            </a:pPr>
            <a:r>
              <a:rPr lang="en-US"/>
              <a:t>health programs</a:t>
            </a:r>
          </a:p>
          <a:p>
            <a:pPr marL="914400" lvl="1" indent="-355600" rtl="0">
              <a:spcBef>
                <a:spcPts val="0"/>
              </a:spcBef>
              <a:buSzPct val="100000"/>
            </a:pPr>
            <a:r>
              <a:rPr lang="en-US"/>
              <a:t>interest payments</a:t>
            </a:r>
          </a:p>
        </p:txBody>
      </p:sp>
      <p:pic>
        <p:nvPicPr>
          <p:cNvPr id="97" name="Shape 97"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Federal Spending, 1960–2014</a:t>
            </a:r>
          </a:p>
        </p:txBody>
      </p:sp>
      <p:sp>
        <p:nvSpPr>
          <p:cNvPr id="103" name="Shape 103"/>
          <p:cNvSpPr txBox="1">
            <a:spLocks noGrp="1"/>
          </p:cNvSpPr>
          <p:nvPr>
            <p:ph type="body" idx="1"/>
          </p:nvPr>
        </p:nvSpPr>
        <p:spPr>
          <a:xfrm>
            <a:off x="457200" y="4472150"/>
            <a:ext cx="8062800" cy="2289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Since 1960, total federal spending has ranged from about 18% to 22% of GDP, although it climbed above that level in 2009, but quickly dropped back down to that level by 2013. </a:t>
            </a:r>
          </a:p>
          <a:p>
            <a:pPr marL="457200" marR="0" lvl="0" indent="-317500" algn="l" rtl="0">
              <a:spcBef>
                <a:spcPts val="0"/>
              </a:spcBef>
              <a:spcAft>
                <a:spcPts val="0"/>
              </a:spcAft>
              <a:buSzPct val="77777"/>
              <a:buChar char="●"/>
            </a:pPr>
            <a:r>
              <a:rPr lang="en-US" sz="1800"/>
              <a:t>The share that the government has spent on national defense has generally declined, while the share it has spent on Social Security and on healthcare expenses (mainly Medicare and Medicaid) has increased. </a:t>
            </a:r>
            <a:r>
              <a:rPr lang="en-US" sz="1600"/>
              <a:t>(Source: Economic Report of the President, Tables B-2 and B-22, http://www.gpo.gov/fdsys/pkg/ERP-2014/content-detail.html)</a:t>
            </a:r>
          </a:p>
        </p:txBody>
      </p:sp>
      <p:pic>
        <p:nvPicPr>
          <p:cNvPr id="104" name="Shape 104" descr="OSX-Stacked-TM-RGB-300dpi-2016.jpg"/>
          <p:cNvPicPr preferRelativeResize="0"/>
          <p:nvPr/>
        </p:nvPicPr>
        <p:blipFill rotWithShape="1">
          <a:blip r:embed="rId3">
            <a:alphaModFix/>
          </a:blip>
          <a:srcRect/>
          <a:stretch/>
        </p:blipFill>
        <p:spPr>
          <a:xfrm>
            <a:off x="7610087" y="227959"/>
            <a:ext cx="1222295" cy="833203"/>
          </a:xfrm>
          <a:prstGeom prst="rect">
            <a:avLst/>
          </a:prstGeom>
          <a:noFill/>
          <a:ln>
            <a:noFill/>
          </a:ln>
        </p:spPr>
      </p:pic>
      <p:pic>
        <p:nvPicPr>
          <p:cNvPr id="105" name="Shape 105" descr="CNX_Econ2e_C30_02.jpg"/>
          <p:cNvPicPr preferRelativeResize="0"/>
          <p:nvPr/>
        </p:nvPicPr>
        <p:blipFill>
          <a:blip r:embed="rId4">
            <a:alphaModFix/>
          </a:blip>
          <a:stretch>
            <a:fillRect/>
          </a:stretch>
        </p:blipFill>
        <p:spPr>
          <a:xfrm>
            <a:off x="1139634" y="900861"/>
            <a:ext cx="6407533" cy="36383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Deficit vs Debt</a:t>
            </a:r>
          </a:p>
        </p:txBody>
      </p:sp>
      <p:sp>
        <p:nvSpPr>
          <p:cNvPr id="111" name="Shape 111"/>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The deficit is </a:t>
            </a:r>
            <a:r>
              <a:rPr lang="en-US" i="1"/>
              <a:t>not</a:t>
            </a:r>
            <a:r>
              <a:rPr lang="en-US"/>
              <a:t> the debt.</a:t>
            </a:r>
          </a:p>
          <a:p>
            <a:pPr lvl="0" rtl="0">
              <a:spcBef>
                <a:spcPts val="0"/>
              </a:spcBef>
              <a:buNone/>
            </a:pPr>
            <a:endParaRPr/>
          </a:p>
          <a:p>
            <a:pPr marL="457200" lvl="0" indent="-317500" rtl="0">
              <a:spcBef>
                <a:spcPts val="0"/>
              </a:spcBef>
              <a:buSzPct val="70000"/>
              <a:buChar char="●"/>
            </a:pPr>
            <a:r>
              <a:rPr lang="en-US"/>
              <a:t>The government deficit (or surplus) refers to what happens with the federal government budget </a:t>
            </a:r>
            <a:r>
              <a:rPr lang="en-US" i="1"/>
              <a:t>each year</a:t>
            </a:r>
            <a:r>
              <a:rPr lang="en-US"/>
              <a:t>. </a:t>
            </a:r>
          </a:p>
          <a:p>
            <a:pPr lvl="0" rtl="0">
              <a:spcBef>
                <a:spcPts val="0"/>
              </a:spcBef>
              <a:buNone/>
            </a:pPr>
            <a:endParaRPr/>
          </a:p>
          <a:p>
            <a:pPr marL="457200" lvl="0" indent="-317500" rtl="0">
              <a:spcBef>
                <a:spcPts val="0"/>
              </a:spcBef>
              <a:buSzPct val="70000"/>
              <a:buChar char="●"/>
            </a:pPr>
            <a:r>
              <a:rPr lang="en-US"/>
              <a:t>The government debt is </a:t>
            </a:r>
            <a:r>
              <a:rPr lang="en-US" i="1"/>
              <a:t>accumulated over time</a:t>
            </a:r>
            <a:r>
              <a:rPr lang="en-US"/>
              <a:t> and is the sum of all past deficits and surpluses.</a:t>
            </a:r>
          </a:p>
        </p:txBody>
      </p:sp>
      <p:pic>
        <p:nvPicPr>
          <p:cNvPr id="112" name="Shape 112" descr="OSX-Stacked-TM-RGB-300dpi-2016.jpg"/>
          <p:cNvPicPr preferRelativeResize="0"/>
          <p:nvPr/>
        </p:nvPicPr>
        <p:blipFill rotWithShape="1">
          <a:blip r:embed="rId3">
            <a:alphaModFix/>
          </a:blip>
          <a:srcRect/>
          <a:stretch/>
        </p:blipFill>
        <p:spPr>
          <a:xfrm>
            <a:off x="7610087" y="227959"/>
            <a:ext cx="1226400" cy="833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Slices of Federal Spending, 2014</a:t>
            </a:r>
          </a:p>
        </p:txBody>
      </p:sp>
      <p:sp>
        <p:nvSpPr>
          <p:cNvPr id="118" name="Shape 118"/>
          <p:cNvSpPr txBox="1">
            <a:spLocks noGrp="1"/>
          </p:cNvSpPr>
          <p:nvPr>
            <p:ph type="body" idx="1"/>
          </p:nvPr>
        </p:nvSpPr>
        <p:spPr>
          <a:xfrm>
            <a:off x="457200" y="4843975"/>
            <a:ext cx="8208900" cy="13074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About 73% of government spending goes to four major areas: national defense, Social Security, healthcare, and interest payments on past borrowing. </a:t>
            </a:r>
          </a:p>
          <a:p>
            <a:pPr marL="457200" marR="0" lvl="0" indent="-317500" algn="l" rtl="0">
              <a:spcBef>
                <a:spcPts val="0"/>
              </a:spcBef>
              <a:spcAft>
                <a:spcPts val="0"/>
              </a:spcAft>
              <a:buSzPct val="70000"/>
              <a:buChar char="●"/>
            </a:pPr>
            <a:r>
              <a:rPr lang="en-US"/>
              <a:t>This leaves about 29% of federal spending for all other functions of the U.S. government. </a:t>
            </a:r>
          </a:p>
          <a:p>
            <a:pPr marR="0" lvl="0" algn="l" rtl="0">
              <a:spcBef>
                <a:spcPts val="0"/>
              </a:spcBef>
              <a:spcAft>
                <a:spcPts val="0"/>
              </a:spcAft>
              <a:buNone/>
            </a:pPr>
            <a:r>
              <a:rPr lang="en-US" sz="1400"/>
              <a:t>         (Source: https://www.whitehouse.gov/omb/budget/Historicals/)</a:t>
            </a:r>
          </a:p>
        </p:txBody>
      </p:sp>
      <p:pic>
        <p:nvPicPr>
          <p:cNvPr id="119" name="Shape 119" descr="CNX_Econv1-2_C30_03.jpg"/>
          <p:cNvPicPr preferRelativeResize="0">
            <a:picLocks noGrp="1"/>
          </p:cNvPicPr>
          <p:nvPr>
            <p:ph type="pic" idx="2"/>
          </p:nvPr>
        </p:nvPicPr>
        <p:blipFill rotWithShape="1">
          <a:blip r:embed="rId3">
            <a:alphaModFix/>
          </a:blip>
          <a:srcRect l="-16000" r="-15999"/>
          <a:stretch/>
        </p:blipFill>
        <p:spPr>
          <a:xfrm>
            <a:off x="457199" y="1122386"/>
            <a:ext cx="8062913" cy="3500071"/>
          </a:xfrm>
          <a:prstGeom prst="rect">
            <a:avLst/>
          </a:prstGeom>
          <a:noFill/>
          <a:ln>
            <a:noFill/>
          </a:ln>
        </p:spPr>
      </p:pic>
      <p:pic>
        <p:nvPicPr>
          <p:cNvPr id="120" name="Shape 120"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152400" algn="l" rtl="0">
              <a:spcBef>
                <a:spcPts val="0"/>
              </a:spcBef>
              <a:buClr>
                <a:srgbClr val="6CB255"/>
              </a:buClr>
              <a:buSzPct val="100000"/>
              <a:buFont typeface="Arial Black"/>
              <a:buNone/>
            </a:pPr>
            <a:r>
              <a:rPr lang="en-US"/>
              <a:t>State and Local Spending, 1960–2013</a:t>
            </a:r>
          </a:p>
        </p:txBody>
      </p:sp>
      <p:sp>
        <p:nvSpPr>
          <p:cNvPr id="126" name="Shape 126"/>
          <p:cNvSpPr txBox="1">
            <a:spLocks noGrp="1"/>
          </p:cNvSpPr>
          <p:nvPr>
            <p:ph type="body" idx="1"/>
          </p:nvPr>
        </p:nvSpPr>
        <p:spPr>
          <a:xfrm>
            <a:off x="457200" y="4622450"/>
            <a:ext cx="8178900" cy="21285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Spending by state and local government increased from about 10% of GDP in the early 1960s to 14–16% by the mid-1970s. </a:t>
            </a:r>
          </a:p>
          <a:p>
            <a:pPr marL="457200" marR="0" lvl="0" indent="-317500" algn="l" rtl="0">
              <a:spcBef>
                <a:spcPts val="0"/>
              </a:spcBef>
              <a:spcAft>
                <a:spcPts val="0"/>
              </a:spcAft>
              <a:buSzPct val="70000"/>
              <a:buChar char="●"/>
            </a:pPr>
            <a:r>
              <a:rPr lang="en-US"/>
              <a:t>It has remained at roughly that level since. </a:t>
            </a:r>
          </a:p>
          <a:p>
            <a:pPr marL="457200" marR="0" lvl="0" indent="-317500" algn="l" rtl="0">
              <a:spcBef>
                <a:spcPts val="0"/>
              </a:spcBef>
              <a:spcAft>
                <a:spcPts val="0"/>
              </a:spcAft>
              <a:buSzPct val="70000"/>
              <a:buChar char="●"/>
            </a:pPr>
            <a:r>
              <a:rPr lang="en-US"/>
              <a:t>The single biggest spending item is education, including both K–12 spending and support for public colleges and universities, which has been about 4–5% of GDP in recent decades. </a:t>
            </a:r>
          </a:p>
          <a:p>
            <a:pPr marR="0" lvl="0" algn="l" rtl="0">
              <a:spcBef>
                <a:spcPts val="0"/>
              </a:spcBef>
              <a:spcAft>
                <a:spcPts val="0"/>
              </a:spcAft>
              <a:buNone/>
            </a:pPr>
            <a:r>
              <a:rPr lang="en-US" sz="1600"/>
              <a:t>         (Source: Bureau of Economic Analysis.)</a:t>
            </a:r>
          </a:p>
        </p:txBody>
      </p:sp>
      <p:pic>
        <p:nvPicPr>
          <p:cNvPr id="127" name="Shape 127" descr="CNX_Econv1-2_C30_04.jpg"/>
          <p:cNvPicPr preferRelativeResize="0">
            <a:picLocks noGrp="1"/>
          </p:cNvPicPr>
          <p:nvPr>
            <p:ph type="pic" idx="2"/>
          </p:nvPr>
        </p:nvPicPr>
        <p:blipFill rotWithShape="1">
          <a:blip r:embed="rId3">
            <a:alphaModFix/>
          </a:blip>
          <a:srcRect l="-12537" r="-12538"/>
          <a:stretch/>
        </p:blipFill>
        <p:spPr>
          <a:xfrm>
            <a:off x="457199" y="1122386"/>
            <a:ext cx="8062913" cy="3500071"/>
          </a:xfrm>
          <a:prstGeom prst="rect">
            <a:avLst/>
          </a:prstGeom>
          <a:noFill/>
          <a:ln>
            <a:noFill/>
          </a:ln>
        </p:spPr>
      </p:pic>
      <p:pic>
        <p:nvPicPr>
          <p:cNvPr id="128" name="Shape 128"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lvl="0" rtl="0">
              <a:spcBef>
                <a:spcPts val="0"/>
              </a:spcBef>
              <a:buClr>
                <a:schemeClr val="dk1"/>
              </a:buClr>
              <a:buSzPct val="45833"/>
              <a:buFont typeface="Arial"/>
              <a:buNone/>
            </a:pPr>
            <a:r>
              <a:rPr lang="en-US"/>
              <a:t>17.2 Taxation</a:t>
            </a:r>
          </a:p>
        </p:txBody>
      </p:sp>
      <p:sp>
        <p:nvSpPr>
          <p:cNvPr id="134" name="Shape 134"/>
          <p:cNvSpPr txBox="1">
            <a:spLocks noGrp="1"/>
          </p:cNvSpPr>
          <p:nvPr>
            <p:ph type="body" idx="1"/>
          </p:nvPr>
        </p:nvSpPr>
        <p:spPr>
          <a:xfrm>
            <a:off x="457200" y="4622450"/>
            <a:ext cx="8234100" cy="21501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Federal tax revenues have been about 17–20% of GDP during most periods in recent decades. </a:t>
            </a:r>
          </a:p>
          <a:p>
            <a:pPr marL="457200" marR="0" lvl="0" indent="-317500" algn="l" rtl="0">
              <a:spcBef>
                <a:spcPts val="0"/>
              </a:spcBef>
              <a:spcAft>
                <a:spcPts val="0"/>
              </a:spcAft>
              <a:buSzPct val="77777"/>
              <a:buChar char="●"/>
            </a:pPr>
            <a:r>
              <a:rPr lang="en-US" sz="1800"/>
              <a:t>The primary sources of federal taxes are individual income taxes and the payroll taxes that finance Social Security and Medicare. </a:t>
            </a:r>
          </a:p>
          <a:p>
            <a:pPr marL="457200" marR="0" lvl="0" indent="-317500" algn="l" rtl="0">
              <a:spcBef>
                <a:spcPts val="0"/>
              </a:spcBef>
              <a:spcAft>
                <a:spcPts val="0"/>
              </a:spcAft>
              <a:buSzPct val="77777"/>
              <a:buChar char="●"/>
            </a:pPr>
            <a:r>
              <a:rPr lang="en-US" sz="1800"/>
              <a:t>Corporate income taxes and social insurance taxes provide smaller shares of revenue. </a:t>
            </a:r>
            <a:r>
              <a:rPr lang="en-US" sz="1400"/>
              <a:t>(Source: Economic Report of the President, 2015. Table B-21, https://www.whitehouse.gov/administration/eop/cea/ economic-report-of-the-President/2015)</a:t>
            </a:r>
          </a:p>
        </p:txBody>
      </p:sp>
      <p:pic>
        <p:nvPicPr>
          <p:cNvPr id="135" name="Shape 135" descr="CNX_Econv1-2_C30_05.jpg"/>
          <p:cNvPicPr preferRelativeResize="0">
            <a:picLocks noGrp="1"/>
          </p:cNvPicPr>
          <p:nvPr>
            <p:ph type="pic" idx="2"/>
          </p:nvPr>
        </p:nvPicPr>
        <p:blipFill rotWithShape="1">
          <a:blip r:embed="rId3">
            <a:alphaModFix/>
          </a:blip>
          <a:srcRect l="-16544" r="-16557"/>
          <a:stretch/>
        </p:blipFill>
        <p:spPr>
          <a:xfrm>
            <a:off x="457199" y="1122386"/>
            <a:ext cx="8062800" cy="3500100"/>
          </a:xfrm>
          <a:prstGeom prst="rect">
            <a:avLst/>
          </a:prstGeom>
          <a:noFill/>
          <a:ln>
            <a:noFill/>
          </a:ln>
        </p:spPr>
      </p:pic>
      <p:pic>
        <p:nvPicPr>
          <p:cNvPr id="136" name="Shape 136" descr="OSX-Stacked-TM-RGB-300dpi-2016.jpg"/>
          <p:cNvPicPr preferRelativeResize="0"/>
          <p:nvPr/>
        </p:nvPicPr>
        <p:blipFill rotWithShape="1">
          <a:blip r:embed="rId4">
            <a:alphaModFix/>
          </a:blip>
          <a:srcRect/>
          <a:stretch/>
        </p:blipFill>
        <p:spPr>
          <a:xfrm>
            <a:off x="7610087" y="227959"/>
            <a:ext cx="1222295" cy="833203"/>
          </a:xfrm>
          <a:prstGeom prst="rect">
            <a:avLst/>
          </a:prstGeom>
          <a:noFill/>
          <a:ln>
            <a:noFill/>
          </a:ln>
        </p:spPr>
      </p:pic>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2193</Words>
  <Application>Microsoft Macintosh PowerPoint</Application>
  <PresentationFormat>On-screen Show (4:3)</PresentationFormat>
  <Paragraphs>177</Paragraphs>
  <Slides>31</Slides>
  <Notes>31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Arial Black</vt:lpstr>
      <vt:lpstr>Essential</vt:lpstr>
      <vt:lpstr>Essential</vt:lpstr>
      <vt:lpstr>PowerPoint Presentation</vt:lpstr>
      <vt:lpstr>CH.17 OUTLINE</vt:lpstr>
      <vt:lpstr>Shut Downs and Parks</vt:lpstr>
      <vt:lpstr>17.1 Government Spending</vt:lpstr>
      <vt:lpstr>Federal Spending, 1960–2014</vt:lpstr>
      <vt:lpstr>Deficit vs Debt</vt:lpstr>
      <vt:lpstr>Slices of Federal Spending, 2014</vt:lpstr>
      <vt:lpstr>State and Local Spending, 1960–2013</vt:lpstr>
      <vt:lpstr>17.2 Taxation</vt:lpstr>
      <vt:lpstr>Taxes Collected by the Federal  Government</vt:lpstr>
      <vt:lpstr>Taxes Collected by the Federal  Government, Continued</vt:lpstr>
      <vt:lpstr>Taxes Collected by the Federal  Government, Continued</vt:lpstr>
      <vt:lpstr>State and Local Taxes</vt:lpstr>
      <vt:lpstr>State and Local Tax Revenue as a  Share of GDP, 1960–2014</vt:lpstr>
      <vt:lpstr>17.3 Federal Deficits and the National Debt</vt:lpstr>
      <vt:lpstr>Pattern of Federal Budget Deficits and Surpluses, 1929–2014</vt:lpstr>
      <vt:lpstr>Federal Debt as a Percentage of GDP, 1942–2014</vt:lpstr>
      <vt:lpstr>Total Government Spending and Taxes  as a Share of GDP, 1990–2014</vt:lpstr>
      <vt:lpstr>17.4 Using Fiscal Policy to Fight  Recession, Unemployment, and Inflation</vt:lpstr>
      <vt:lpstr>A Healthy, Growing Economy</vt:lpstr>
      <vt:lpstr>Expansionary Fiscal Policy, Illustrated</vt:lpstr>
      <vt:lpstr> Contractionary Fiscal Policy, Illustrated</vt:lpstr>
      <vt:lpstr>17.5 Automatic Stabilizers</vt:lpstr>
      <vt:lpstr>The Standardized Employment Deficit or Surplus</vt:lpstr>
      <vt:lpstr>Comparison of Actual Budget Deficits with the Standardized Employment Deficit</vt:lpstr>
      <vt:lpstr>Comparison of Actual Budget Deficits with the Standardized Employment Deficit, Cont.</vt:lpstr>
      <vt:lpstr>17.6 Practical Problems with  Discretionary Fiscal Policy</vt:lpstr>
      <vt:lpstr>Fiscal Policy and Interest Rates Example</vt:lpstr>
      <vt:lpstr>Long and Variable Time Lags</vt:lpstr>
      <vt:lpstr>17.7 The Question of a Balanced Budget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2017-11-16T01:42:16Z</dcterms:modified>
</cp:coreProperties>
</file>