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3B00FE-2DC0-4790-877A-E5843FEA043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CF28A-1A34-4D31-93A9-DDE8D8E05CB7}" type="slidenum">
              <a:rPr lang="en-US" smtClean="0"/>
              <a:t>‹#›</a:t>
            </a:fld>
            <a:endParaRPr lang="en-US"/>
          </a:p>
        </p:txBody>
      </p:sp>
    </p:spTree>
    <p:extLst>
      <p:ext uri="{BB962C8B-B14F-4D97-AF65-F5344CB8AC3E}">
        <p14:creationId xmlns:p14="http://schemas.microsoft.com/office/powerpoint/2010/main" val="81696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3B00FE-2DC0-4790-877A-E5843FEA043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CF28A-1A34-4D31-93A9-DDE8D8E05CB7}" type="slidenum">
              <a:rPr lang="en-US" smtClean="0"/>
              <a:t>‹#›</a:t>
            </a:fld>
            <a:endParaRPr lang="en-US"/>
          </a:p>
        </p:txBody>
      </p:sp>
    </p:spTree>
    <p:extLst>
      <p:ext uri="{BB962C8B-B14F-4D97-AF65-F5344CB8AC3E}">
        <p14:creationId xmlns:p14="http://schemas.microsoft.com/office/powerpoint/2010/main" val="2507287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3B00FE-2DC0-4790-877A-E5843FEA043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CF28A-1A34-4D31-93A9-DDE8D8E05CB7}" type="slidenum">
              <a:rPr lang="en-US" smtClean="0"/>
              <a:t>‹#›</a:t>
            </a:fld>
            <a:endParaRPr lang="en-US"/>
          </a:p>
        </p:txBody>
      </p:sp>
    </p:spTree>
    <p:extLst>
      <p:ext uri="{BB962C8B-B14F-4D97-AF65-F5344CB8AC3E}">
        <p14:creationId xmlns:p14="http://schemas.microsoft.com/office/powerpoint/2010/main" val="2737818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3B00FE-2DC0-4790-877A-E5843FEA043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CF28A-1A34-4D31-93A9-DDE8D8E05CB7}" type="slidenum">
              <a:rPr lang="en-US" smtClean="0"/>
              <a:t>‹#›</a:t>
            </a:fld>
            <a:endParaRPr lang="en-US"/>
          </a:p>
        </p:txBody>
      </p:sp>
    </p:spTree>
    <p:extLst>
      <p:ext uri="{BB962C8B-B14F-4D97-AF65-F5344CB8AC3E}">
        <p14:creationId xmlns:p14="http://schemas.microsoft.com/office/powerpoint/2010/main" val="860169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3B00FE-2DC0-4790-877A-E5843FEA043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CF28A-1A34-4D31-93A9-DDE8D8E05CB7}" type="slidenum">
              <a:rPr lang="en-US" smtClean="0"/>
              <a:t>‹#›</a:t>
            </a:fld>
            <a:endParaRPr lang="en-US"/>
          </a:p>
        </p:txBody>
      </p:sp>
    </p:spTree>
    <p:extLst>
      <p:ext uri="{BB962C8B-B14F-4D97-AF65-F5344CB8AC3E}">
        <p14:creationId xmlns:p14="http://schemas.microsoft.com/office/powerpoint/2010/main" val="1478724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3B00FE-2DC0-4790-877A-E5843FEA043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CF28A-1A34-4D31-93A9-DDE8D8E05CB7}" type="slidenum">
              <a:rPr lang="en-US" smtClean="0"/>
              <a:t>‹#›</a:t>
            </a:fld>
            <a:endParaRPr lang="en-US"/>
          </a:p>
        </p:txBody>
      </p:sp>
    </p:spTree>
    <p:extLst>
      <p:ext uri="{BB962C8B-B14F-4D97-AF65-F5344CB8AC3E}">
        <p14:creationId xmlns:p14="http://schemas.microsoft.com/office/powerpoint/2010/main" val="3219714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3B00FE-2DC0-4790-877A-E5843FEA0435}" type="datetimeFigureOut">
              <a:rPr lang="en-US" smtClean="0"/>
              <a:t>4/17/2018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5CF28A-1A34-4D31-93A9-DDE8D8E05CB7}" type="slidenum">
              <a:rPr lang="en-US" smtClean="0"/>
              <a:t>‹#›</a:t>
            </a:fld>
            <a:endParaRPr lang="en-US"/>
          </a:p>
        </p:txBody>
      </p:sp>
    </p:spTree>
    <p:extLst>
      <p:ext uri="{BB962C8B-B14F-4D97-AF65-F5344CB8AC3E}">
        <p14:creationId xmlns:p14="http://schemas.microsoft.com/office/powerpoint/2010/main" val="2780322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3B00FE-2DC0-4790-877A-E5843FEA0435}" type="datetimeFigureOut">
              <a:rPr lang="en-US" smtClean="0"/>
              <a:t>4/17/2018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5CF28A-1A34-4D31-93A9-DDE8D8E05CB7}" type="slidenum">
              <a:rPr lang="en-US" smtClean="0"/>
              <a:t>‹#›</a:t>
            </a:fld>
            <a:endParaRPr lang="en-US"/>
          </a:p>
        </p:txBody>
      </p:sp>
    </p:spTree>
    <p:extLst>
      <p:ext uri="{BB962C8B-B14F-4D97-AF65-F5344CB8AC3E}">
        <p14:creationId xmlns:p14="http://schemas.microsoft.com/office/powerpoint/2010/main" val="3747351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3B00FE-2DC0-4790-877A-E5843FEA0435}" type="datetimeFigureOut">
              <a:rPr lang="en-US" smtClean="0"/>
              <a:t>4/17/2018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5CF28A-1A34-4D31-93A9-DDE8D8E05CB7}" type="slidenum">
              <a:rPr lang="en-US" smtClean="0"/>
              <a:t>‹#›</a:t>
            </a:fld>
            <a:endParaRPr lang="en-US"/>
          </a:p>
        </p:txBody>
      </p:sp>
    </p:spTree>
    <p:extLst>
      <p:ext uri="{BB962C8B-B14F-4D97-AF65-F5344CB8AC3E}">
        <p14:creationId xmlns:p14="http://schemas.microsoft.com/office/powerpoint/2010/main" val="2010246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3B00FE-2DC0-4790-877A-E5843FEA043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CF28A-1A34-4D31-93A9-DDE8D8E05CB7}" type="slidenum">
              <a:rPr lang="en-US" smtClean="0"/>
              <a:t>‹#›</a:t>
            </a:fld>
            <a:endParaRPr lang="en-US"/>
          </a:p>
        </p:txBody>
      </p:sp>
    </p:spTree>
    <p:extLst>
      <p:ext uri="{BB962C8B-B14F-4D97-AF65-F5344CB8AC3E}">
        <p14:creationId xmlns:p14="http://schemas.microsoft.com/office/powerpoint/2010/main" val="2649604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3B00FE-2DC0-4790-877A-E5843FEA043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CF28A-1A34-4D31-93A9-DDE8D8E05CB7}" type="slidenum">
              <a:rPr lang="en-US" smtClean="0"/>
              <a:t>‹#›</a:t>
            </a:fld>
            <a:endParaRPr lang="en-US"/>
          </a:p>
        </p:txBody>
      </p:sp>
    </p:spTree>
    <p:extLst>
      <p:ext uri="{BB962C8B-B14F-4D97-AF65-F5344CB8AC3E}">
        <p14:creationId xmlns:p14="http://schemas.microsoft.com/office/powerpoint/2010/main" val="563062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3B00FE-2DC0-4790-877A-E5843FEA0435}" type="datetimeFigureOut">
              <a:rPr lang="en-US" smtClean="0"/>
              <a:t>4/17/2018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F28A-1A34-4D31-93A9-DDE8D8E05CB7}" type="slidenum">
              <a:rPr lang="en-US" smtClean="0"/>
              <a:t>‹#›</a:t>
            </a:fld>
            <a:endParaRPr lang="en-US"/>
          </a:p>
        </p:txBody>
      </p:sp>
    </p:spTree>
    <p:extLst>
      <p:ext uri="{BB962C8B-B14F-4D97-AF65-F5344CB8AC3E}">
        <p14:creationId xmlns:p14="http://schemas.microsoft.com/office/powerpoint/2010/main" val="325571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nking.senate.gov/public/_files/070110_Dodd_Frank_Wall_Street_Reform_comprehensive_summary_Final.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9800" y="762000"/>
            <a:ext cx="8077200" cy="1077218"/>
          </a:xfrm>
          <a:prstGeom prst="rect">
            <a:avLst/>
          </a:prstGeom>
          <a:noFill/>
        </p:spPr>
        <p:txBody>
          <a:bodyPr wrap="square" rtlCol="0">
            <a:spAutoFit/>
          </a:bodyPr>
          <a:lstStyle/>
          <a:p>
            <a:pPr algn="ctr"/>
            <a:r>
              <a:rPr lang="en-US" sz="3200" b="1" dirty="0"/>
              <a:t>Financial Reform Legislation</a:t>
            </a:r>
          </a:p>
          <a:p>
            <a:pPr algn="ctr"/>
            <a:r>
              <a:rPr lang="en-US" sz="3200" b="1" dirty="0"/>
              <a:t>The Dodd – Frank Act of 2010</a:t>
            </a:r>
          </a:p>
        </p:txBody>
      </p:sp>
      <p:sp>
        <p:nvSpPr>
          <p:cNvPr id="3" name="Rectangle 2"/>
          <p:cNvSpPr/>
          <p:nvPr/>
        </p:nvSpPr>
        <p:spPr>
          <a:xfrm>
            <a:off x="2514600" y="2057400"/>
            <a:ext cx="7239000" cy="2677656"/>
          </a:xfrm>
          <a:prstGeom prst="rect">
            <a:avLst/>
          </a:prstGeom>
        </p:spPr>
        <p:txBody>
          <a:bodyPr wrap="square">
            <a:spAutoFit/>
          </a:bodyPr>
          <a:lstStyle/>
          <a:p>
            <a:endParaRPr lang="en-US" dirty="0"/>
          </a:p>
          <a:p>
            <a:pPr algn="ctr"/>
            <a:r>
              <a:rPr lang="en-US" dirty="0"/>
              <a:t> </a:t>
            </a:r>
            <a:r>
              <a:rPr lang="en-US" b="1" dirty="0"/>
              <a:t>BRIEF SUMMARY OF THE DODD-FRANK WALL STREET REFORM AND CONSUMER PROTECTION ACT </a:t>
            </a:r>
          </a:p>
          <a:p>
            <a:endParaRPr lang="en-US" dirty="0"/>
          </a:p>
          <a:p>
            <a:r>
              <a:rPr lang="en-US" sz="2400" i="1" dirty="0"/>
              <a:t>Create a Sound Economic Foundation to Grow Jobs, Protect Consumers, Rein in Wall Street and Big Bonuses, End Bailouts and Too Big to Fail, Prevent Another Financial Crisis </a:t>
            </a:r>
            <a:endParaRPr lang="en-US" sz="2400" dirty="0"/>
          </a:p>
        </p:txBody>
      </p:sp>
      <p:sp>
        <p:nvSpPr>
          <p:cNvPr id="4" name="TextBox 3"/>
          <p:cNvSpPr txBox="1"/>
          <p:nvPr/>
        </p:nvSpPr>
        <p:spPr>
          <a:xfrm>
            <a:off x="1600200" y="5715001"/>
            <a:ext cx="8686800" cy="954107"/>
          </a:xfrm>
          <a:prstGeom prst="rect">
            <a:avLst/>
          </a:prstGeom>
          <a:noFill/>
        </p:spPr>
        <p:txBody>
          <a:bodyPr wrap="square" rtlCol="0">
            <a:spAutoFit/>
          </a:bodyPr>
          <a:lstStyle/>
          <a:p>
            <a:r>
              <a:rPr lang="en-US" sz="1400" dirty="0"/>
              <a:t>Source: U.S. Senate Banking Committee. </a:t>
            </a:r>
            <a:r>
              <a:rPr lang="en-US" sz="1400" dirty="0">
                <a:solidFill>
                  <a:srgbClr val="2011DD"/>
                </a:solidFill>
                <a:hlinkClick r:id="rId2"/>
              </a:rPr>
              <a:t>http://www.banking.senate.gov/public/_files/070110_Dodd_Frank_Wall_Street_Reform_comprehensive_summary_Final.pdf</a:t>
            </a:r>
            <a:endParaRPr lang="en-US" sz="1400" dirty="0">
              <a:solidFill>
                <a:srgbClr val="2011DD"/>
              </a:solidFill>
            </a:endParaRPr>
          </a:p>
          <a:p>
            <a:endParaRPr lang="en-US" sz="1400" dirty="0"/>
          </a:p>
        </p:txBody>
      </p:sp>
    </p:spTree>
    <p:extLst>
      <p:ext uri="{BB962C8B-B14F-4D97-AF65-F5344CB8AC3E}">
        <p14:creationId xmlns:p14="http://schemas.microsoft.com/office/powerpoint/2010/main" val="3132492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7400" y="990601"/>
            <a:ext cx="8153400" cy="5447645"/>
          </a:xfrm>
          <a:prstGeom prst="rect">
            <a:avLst/>
          </a:prstGeom>
          <a:noFill/>
        </p:spPr>
        <p:txBody>
          <a:bodyPr wrap="square" rtlCol="0">
            <a:spAutoFit/>
          </a:bodyPr>
          <a:lstStyle/>
          <a:p>
            <a:pPr marL="342900" indent="-342900">
              <a:buAutoNum type="arabicPeriod"/>
            </a:pPr>
            <a:r>
              <a:rPr lang="en-US" sz="2400" dirty="0"/>
              <a:t>Creates the U.S. Consumer Financial Protection Bureau (2011)</a:t>
            </a:r>
          </a:p>
          <a:p>
            <a:r>
              <a:rPr lang="en-US" sz="2400" dirty="0"/>
              <a:t>Highlights of Responsibilities:</a:t>
            </a:r>
          </a:p>
          <a:p>
            <a:endParaRPr lang="en-US" sz="2400" dirty="0"/>
          </a:p>
          <a:p>
            <a:r>
              <a:rPr lang="en-US" b="1" dirty="0"/>
              <a:t>Examination and Enforcement: </a:t>
            </a:r>
            <a:r>
              <a:rPr lang="en-US" dirty="0"/>
              <a:t>Authority to examine and enforce regulations for banks and credit unions with assets of over $10 billion and all mortgage-related businesses (lenders, servicers, mortgage brokers, and foreclosure scam operators), payday lenders, and student lenders as well as other non-bank financial companies that are large, such as debt collectors and consumer reporting agencies. Banks and Credit Unions with assets of $10 billion or less will be examined for consumer complaints by the appropriate regulator. </a:t>
            </a:r>
          </a:p>
          <a:p>
            <a:r>
              <a:rPr lang="en-US" dirty="0"/>
              <a:t> </a:t>
            </a:r>
          </a:p>
          <a:p>
            <a:r>
              <a:rPr lang="en-US" b="1" dirty="0"/>
              <a:t>Educates: </a:t>
            </a:r>
            <a:r>
              <a:rPr lang="en-US" dirty="0"/>
              <a:t>Creates a new Office of Financial Literacy. </a:t>
            </a:r>
          </a:p>
          <a:p>
            <a:endParaRPr lang="en-US" dirty="0"/>
          </a:p>
          <a:p>
            <a:r>
              <a:rPr lang="en-US" b="1" dirty="0"/>
              <a:t>Consumer Hotline: </a:t>
            </a:r>
            <a:r>
              <a:rPr lang="en-US" dirty="0"/>
              <a:t>Creates a national consumer complaint hotline so consumers will have, for the first time, a single toll-free number to report problems with financial products and services. </a:t>
            </a:r>
          </a:p>
          <a:p>
            <a:endParaRPr lang="en-US" dirty="0"/>
          </a:p>
        </p:txBody>
      </p:sp>
    </p:spTree>
    <p:extLst>
      <p:ext uri="{BB962C8B-B14F-4D97-AF65-F5344CB8AC3E}">
        <p14:creationId xmlns:p14="http://schemas.microsoft.com/office/powerpoint/2010/main" val="355598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685800"/>
            <a:ext cx="8610600" cy="5170646"/>
          </a:xfrm>
          <a:prstGeom prst="rect">
            <a:avLst/>
          </a:prstGeom>
        </p:spPr>
        <p:txBody>
          <a:bodyPr wrap="square">
            <a:spAutoFit/>
          </a:bodyPr>
          <a:lstStyle/>
          <a:p>
            <a:r>
              <a:rPr lang="en-US" b="1" dirty="0"/>
              <a:t>LOOKING OUT FOR THE NEXT BIG PROBLEM: ADDRESSING SYSTEMIC RISKS </a:t>
            </a:r>
          </a:p>
          <a:p>
            <a:endParaRPr lang="en-US" dirty="0"/>
          </a:p>
          <a:p>
            <a:pPr marL="342900" indent="-342900">
              <a:buFont typeface="Arial" pitchFamily="34" charset="0"/>
              <a:buChar char="•"/>
            </a:pPr>
            <a:r>
              <a:rPr lang="en-US" sz="2400" b="1" dirty="0"/>
              <a:t>Creates the Financial Stability Oversight Council </a:t>
            </a:r>
          </a:p>
          <a:p>
            <a:endParaRPr lang="en-US" sz="900" dirty="0"/>
          </a:p>
          <a:p>
            <a:r>
              <a:rPr lang="en-US" sz="2400" dirty="0"/>
              <a:t>…charged with identifying and responding to emerging risks throughout the financial system. </a:t>
            </a:r>
          </a:p>
          <a:p>
            <a:endParaRPr lang="en-US" sz="900" dirty="0"/>
          </a:p>
          <a:p>
            <a:pPr marL="342900" indent="-342900">
              <a:buFont typeface="Arial" pitchFamily="34" charset="0"/>
              <a:buChar char="•"/>
            </a:pPr>
            <a:r>
              <a:rPr lang="en-US" sz="2400" b="1" dirty="0"/>
              <a:t>Tough to Get Too Big: </a:t>
            </a:r>
            <a:r>
              <a:rPr lang="en-US" sz="2400" dirty="0"/>
              <a:t>Council can make recommendations to the Federal Reserve for increasingly strict rules for capital, leverage, liquidity, risk management and other requirements as companies grow in size and complexity, with significant requirements on companies that pose risks to the financial system. </a:t>
            </a:r>
          </a:p>
          <a:p>
            <a:pPr marL="342900" indent="-342900">
              <a:buFont typeface="Arial" pitchFamily="34" charset="0"/>
              <a:buChar char="•"/>
            </a:pPr>
            <a:r>
              <a:rPr lang="en-US" sz="2400" b="1" dirty="0"/>
              <a:t>Regulates Nonbank Financial Companies: </a:t>
            </a:r>
            <a:endParaRPr lang="en-US" sz="2400" dirty="0"/>
          </a:p>
          <a:p>
            <a:r>
              <a:rPr lang="en-US" sz="2000" dirty="0"/>
              <a:t>nonbank financial company be regulated by the Federal Reserve if the council believe there would be negative effects on the financial system if the company failed or its activities would pose a risk to the financial stability of the US </a:t>
            </a:r>
            <a:endParaRPr lang="en-US" sz="2400" dirty="0"/>
          </a:p>
        </p:txBody>
      </p:sp>
    </p:spTree>
    <p:extLst>
      <p:ext uri="{BB962C8B-B14F-4D97-AF65-F5344CB8AC3E}">
        <p14:creationId xmlns:p14="http://schemas.microsoft.com/office/powerpoint/2010/main" val="1336206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0" y="762002"/>
            <a:ext cx="8382000" cy="3170099"/>
          </a:xfrm>
          <a:prstGeom prst="rect">
            <a:avLst/>
          </a:prstGeom>
        </p:spPr>
        <p:txBody>
          <a:bodyPr wrap="square">
            <a:spAutoFit/>
          </a:bodyPr>
          <a:lstStyle/>
          <a:p>
            <a:pPr marL="285750" indent="-285750">
              <a:buFont typeface="Arial" pitchFamily="34" charset="0"/>
              <a:buChar char="•"/>
            </a:pPr>
            <a:r>
              <a:rPr lang="en-US" sz="2000" b="1" dirty="0"/>
              <a:t>Break Up Large, Complex Companies: </a:t>
            </a:r>
            <a:r>
              <a:rPr lang="en-US" sz="2000" dirty="0"/>
              <a:t>Able to approve, with a 2/3 vote and vote of the chair, a Federal Reserve decision to require a large, complex company, to divest some of its holdings if it poses a grave threat to the financial stability of the United States – but only as a last resort. </a:t>
            </a:r>
          </a:p>
          <a:p>
            <a:endParaRPr lang="en-US" sz="2000" dirty="0"/>
          </a:p>
          <a:p>
            <a:pPr marL="342900" indent="-342900">
              <a:buFont typeface="Arial" pitchFamily="34" charset="0"/>
              <a:buChar char="•"/>
            </a:pPr>
            <a:r>
              <a:rPr lang="en-US" sz="2000" b="1" dirty="0"/>
              <a:t>Make Risks Transparent: </a:t>
            </a:r>
            <a:r>
              <a:rPr lang="en-US" sz="2000" dirty="0"/>
              <a:t>Through the Office of Financial Research and member agencies the council will collect and analyze data to identify and monitor emerging risks to the economy and make this information public in periodic reports and testimony to Congress every year. </a:t>
            </a:r>
          </a:p>
          <a:p>
            <a:pPr marL="285750" indent="-285750">
              <a:buFont typeface="Arial" pitchFamily="34" charset="0"/>
              <a:buChar char="•"/>
            </a:pPr>
            <a:endParaRPr lang="en-US" sz="2000" dirty="0"/>
          </a:p>
        </p:txBody>
      </p:sp>
      <p:sp>
        <p:nvSpPr>
          <p:cNvPr id="3" name="Rectangle 2"/>
          <p:cNvSpPr/>
          <p:nvPr/>
        </p:nvSpPr>
        <p:spPr>
          <a:xfrm>
            <a:off x="2133600" y="4343400"/>
            <a:ext cx="6096000" cy="369332"/>
          </a:xfrm>
          <a:prstGeom prst="rect">
            <a:avLst/>
          </a:prstGeom>
        </p:spPr>
        <p:txBody>
          <a:bodyPr wrap="square">
            <a:spAutoFit/>
          </a:bodyPr>
          <a:lstStyle/>
          <a:p>
            <a:r>
              <a:rPr lang="en-US" b="1" dirty="0"/>
              <a:t>ENDING TOO BIG TO FAIL BAILOUTS </a:t>
            </a:r>
            <a:endParaRPr lang="en-US" dirty="0"/>
          </a:p>
        </p:txBody>
      </p:sp>
      <p:sp>
        <p:nvSpPr>
          <p:cNvPr id="4" name="Rectangle 3"/>
          <p:cNvSpPr/>
          <p:nvPr/>
        </p:nvSpPr>
        <p:spPr>
          <a:xfrm>
            <a:off x="1752600" y="4800601"/>
            <a:ext cx="8458200" cy="1615827"/>
          </a:xfrm>
          <a:prstGeom prst="rect">
            <a:avLst/>
          </a:prstGeom>
        </p:spPr>
        <p:txBody>
          <a:bodyPr wrap="square">
            <a:spAutoFit/>
          </a:bodyPr>
          <a:lstStyle/>
          <a:p>
            <a:pPr marL="285750" indent="-285750">
              <a:buFont typeface="Arial" pitchFamily="34" charset="0"/>
              <a:buChar char="•"/>
            </a:pPr>
            <a:r>
              <a:rPr lang="en-US" b="1" dirty="0"/>
              <a:t>No Taxpayer Funded Bailouts: </a:t>
            </a:r>
            <a:r>
              <a:rPr lang="en-US" dirty="0"/>
              <a:t>Clearly states taxpayers will not be on the hook to save a failing financial company or to cover the cost of its liquidation. </a:t>
            </a:r>
          </a:p>
          <a:p>
            <a:endParaRPr lang="en-US" sz="900" dirty="0"/>
          </a:p>
          <a:p>
            <a:pPr marL="285750" indent="-285750">
              <a:buFont typeface="Arial" pitchFamily="34" charset="0"/>
              <a:buChar char="•"/>
            </a:pPr>
            <a:r>
              <a:rPr lang="en-US" b="1" dirty="0"/>
              <a:t>Discourage Excessive Growth &amp; Complexity </a:t>
            </a:r>
          </a:p>
          <a:p>
            <a:pPr marL="285750" indent="-285750">
              <a:buFont typeface="Arial" pitchFamily="34" charset="0"/>
              <a:buChar char="•"/>
            </a:pPr>
            <a:endParaRPr lang="en-US" dirty="0"/>
          </a:p>
          <a:p>
            <a:pPr marL="285750" indent="-285750">
              <a:buFont typeface="Arial" pitchFamily="34" charset="0"/>
              <a:buChar char="•"/>
            </a:pPr>
            <a:endParaRPr lang="en-US" dirty="0"/>
          </a:p>
        </p:txBody>
      </p:sp>
    </p:spTree>
    <p:extLst>
      <p:ext uri="{BB962C8B-B14F-4D97-AF65-F5344CB8AC3E}">
        <p14:creationId xmlns:p14="http://schemas.microsoft.com/office/powerpoint/2010/main" val="3684429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762001"/>
            <a:ext cx="8686800" cy="6186309"/>
          </a:xfrm>
          <a:prstGeom prst="rect">
            <a:avLst/>
          </a:prstGeom>
        </p:spPr>
        <p:txBody>
          <a:bodyPr wrap="square">
            <a:spAutoFit/>
          </a:bodyPr>
          <a:lstStyle/>
          <a:p>
            <a:pPr marL="285750" indent="-285750">
              <a:buFont typeface="Arial" pitchFamily="34" charset="0"/>
              <a:buChar char="•"/>
            </a:pPr>
            <a:r>
              <a:rPr lang="en-US" b="1" dirty="0"/>
              <a:t>Volcker Rule: </a:t>
            </a:r>
            <a:r>
              <a:rPr lang="en-US" dirty="0"/>
              <a:t>Requires regulators implement regulations for banks, their affiliates and holding companies, to prohibit proprietary trading, investment in and sponsorship of hedge funds and private equity funds, and to limit relationships with hedge funds and private equity funds. </a:t>
            </a:r>
          </a:p>
          <a:p>
            <a:pPr marL="285750" indent="-285750">
              <a:buFont typeface="Arial" pitchFamily="34" charset="0"/>
              <a:buChar char="•"/>
            </a:pPr>
            <a:endParaRPr lang="en-US" dirty="0"/>
          </a:p>
          <a:p>
            <a:pPr marL="285750" indent="-285750">
              <a:buFont typeface="Arial" pitchFamily="34" charset="0"/>
              <a:buChar char="•"/>
            </a:pPr>
            <a:r>
              <a:rPr lang="en-US" dirty="0"/>
              <a:t>Nonbank financial institutions supervised by the Fed also have restrictions on proprietary trading and hedge fund and private equity investments. The Council will study and make recommendations on implementation to aid regulators. </a:t>
            </a:r>
          </a:p>
          <a:p>
            <a:endParaRPr lang="en-US" dirty="0"/>
          </a:p>
          <a:p>
            <a:pPr marL="285750" indent="-285750">
              <a:buFont typeface="Arial" pitchFamily="34" charset="0"/>
              <a:buChar char="•"/>
            </a:pPr>
            <a:r>
              <a:rPr lang="en-US" b="1" dirty="0"/>
              <a:t>Extends Regulation: </a:t>
            </a:r>
            <a:r>
              <a:rPr lang="en-US" dirty="0"/>
              <a:t>The Council will have the ability to require nonbank financial companies that pose a risk to the financial stability of the United States to submit to supervision by the Federal Reserve. </a:t>
            </a:r>
          </a:p>
          <a:p>
            <a:endParaRPr lang="en-US" dirty="0"/>
          </a:p>
          <a:p>
            <a:pPr marL="285750" indent="-285750">
              <a:buFont typeface="Arial" pitchFamily="34" charset="0"/>
              <a:buChar char="•"/>
            </a:pPr>
            <a:r>
              <a:rPr lang="en-US" b="1" dirty="0"/>
              <a:t>Funeral Plans</a:t>
            </a:r>
            <a:r>
              <a:rPr lang="en-US" dirty="0"/>
              <a:t>: Requires large, complex financial companies to periodically submit plans for their rapid and orderly shutdown should the company go under. </a:t>
            </a:r>
          </a:p>
          <a:p>
            <a:endParaRPr lang="en-US" dirty="0"/>
          </a:p>
          <a:p>
            <a:pPr marL="285750" indent="-285750">
              <a:buFont typeface="Arial" pitchFamily="34" charset="0"/>
              <a:buChar char="•"/>
            </a:pPr>
            <a:r>
              <a:rPr lang="en-US" b="1" dirty="0"/>
              <a:t>Liquidation: </a:t>
            </a:r>
            <a:r>
              <a:rPr lang="en-US" dirty="0"/>
              <a:t>Creates an orderly liquidation mechanism for FDIC to unwind failing systemically significant financial companies. </a:t>
            </a:r>
          </a:p>
          <a:p>
            <a:endParaRPr lang="en-US" dirty="0"/>
          </a:p>
          <a:p>
            <a:pPr marL="285750" indent="-285750">
              <a:buFont typeface="Arial" pitchFamily="34" charset="0"/>
              <a:buChar char="•"/>
            </a:pPr>
            <a:r>
              <a:rPr lang="en-US" b="1" dirty="0"/>
              <a:t>Costs to Financial Firms, Not Taxpayers</a:t>
            </a:r>
            <a:r>
              <a:rPr lang="en-US" dirty="0"/>
              <a:t>: Taxpayers will bear no cost for liquidating large, interconnected financial companies. </a:t>
            </a:r>
          </a:p>
          <a:p>
            <a:pPr marL="285750" indent="-285750">
              <a:buFont typeface="Arial" pitchFamily="34" charset="0"/>
              <a:buChar char="•"/>
            </a:pPr>
            <a:endParaRPr lang="en-US" dirty="0"/>
          </a:p>
        </p:txBody>
      </p:sp>
    </p:spTree>
    <p:extLst>
      <p:ext uri="{BB962C8B-B14F-4D97-AF65-F5344CB8AC3E}">
        <p14:creationId xmlns:p14="http://schemas.microsoft.com/office/powerpoint/2010/main" val="3252250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533401"/>
            <a:ext cx="8763000" cy="5478423"/>
          </a:xfrm>
          <a:prstGeom prst="rect">
            <a:avLst/>
          </a:prstGeom>
        </p:spPr>
        <p:txBody>
          <a:bodyPr wrap="square">
            <a:spAutoFit/>
          </a:bodyPr>
          <a:lstStyle/>
          <a:p>
            <a:r>
              <a:rPr lang="en-US" b="1" dirty="0"/>
              <a:t>REFORMING THE FEDERAL RESERVE </a:t>
            </a:r>
          </a:p>
          <a:p>
            <a:endParaRPr lang="en-US" dirty="0"/>
          </a:p>
          <a:p>
            <a:pPr marL="285750" indent="-285750">
              <a:buFont typeface="Arial" pitchFamily="34" charset="0"/>
              <a:buChar char="•"/>
            </a:pPr>
            <a:r>
              <a:rPr lang="en-US" b="1" dirty="0"/>
              <a:t>Federal Reserve Emergency Lending: </a:t>
            </a:r>
            <a:r>
              <a:rPr lang="en-US" dirty="0"/>
              <a:t>Limits the Federal Reserve’s 13(3) emergency lending authority by prohibiting emergency lending to an individual entity. </a:t>
            </a:r>
          </a:p>
          <a:p>
            <a:endParaRPr lang="en-US" dirty="0"/>
          </a:p>
          <a:p>
            <a:r>
              <a:rPr lang="en-US" b="1" dirty="0"/>
              <a:t>CREATING TRANSPARENCY AND ACCOUNTABILITY FOR DERIVATIVES </a:t>
            </a:r>
          </a:p>
          <a:p>
            <a:endParaRPr lang="en-US" dirty="0"/>
          </a:p>
          <a:p>
            <a:pPr marL="285750" indent="-285750">
              <a:buFont typeface="Arial" pitchFamily="34" charset="0"/>
              <a:buChar char="•"/>
            </a:pPr>
            <a:r>
              <a:rPr lang="en-US" b="1" dirty="0"/>
              <a:t>Closes Regulatory Gaps: </a:t>
            </a:r>
            <a:r>
              <a:rPr lang="en-US" dirty="0"/>
              <a:t>Provides the SEC and CFTC with authority to regulate over-the-counter derivatives so that irresponsible practices and excessive risk-taking can no longer escape regulatory oversight. </a:t>
            </a:r>
          </a:p>
          <a:p>
            <a:endParaRPr lang="en-US" dirty="0"/>
          </a:p>
          <a:p>
            <a:pPr marL="285750" indent="-285750">
              <a:buFont typeface="Arial" pitchFamily="34" charset="0"/>
              <a:buChar char="•"/>
            </a:pPr>
            <a:r>
              <a:rPr lang="en-US" b="1" dirty="0"/>
              <a:t>Market Transparency: </a:t>
            </a:r>
            <a:r>
              <a:rPr lang="en-US" dirty="0"/>
              <a:t>Requires data collection and publication through clearing houses or swap repositories to improve market transparency and provide regulators important tools for monitoring and responding to risks. </a:t>
            </a:r>
          </a:p>
          <a:p>
            <a:pPr marL="285750" indent="-285750">
              <a:buFont typeface="Arial" pitchFamily="34" charset="0"/>
              <a:buChar char="•"/>
            </a:pPr>
            <a:endParaRPr lang="en-US" dirty="0"/>
          </a:p>
          <a:p>
            <a:r>
              <a:rPr lang="en-US" b="1" dirty="0"/>
              <a:t>MORTGAGE REFORM </a:t>
            </a:r>
          </a:p>
          <a:p>
            <a:endParaRPr lang="en-US" sz="800" dirty="0"/>
          </a:p>
          <a:p>
            <a:pPr marL="285750" indent="-285750">
              <a:buFont typeface="Arial" pitchFamily="34" charset="0"/>
              <a:buChar char="•"/>
            </a:pPr>
            <a:r>
              <a:rPr lang="en-US" b="1" dirty="0"/>
              <a:t>Require Lenders Ensure a Borrower's Ability to Repay</a:t>
            </a:r>
            <a:r>
              <a:rPr lang="en-US" dirty="0"/>
              <a:t>: Establishes a simple federal standard for all home loans: institutions must ensure that borrowers can repay the loans they are sold. </a:t>
            </a:r>
          </a:p>
        </p:txBody>
      </p:sp>
    </p:spTree>
    <p:extLst>
      <p:ext uri="{BB962C8B-B14F-4D97-AF65-F5344CB8AC3E}">
        <p14:creationId xmlns:p14="http://schemas.microsoft.com/office/powerpoint/2010/main" val="279404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685801"/>
            <a:ext cx="8839200" cy="5632311"/>
          </a:xfrm>
          <a:prstGeom prst="rect">
            <a:avLst/>
          </a:prstGeom>
        </p:spPr>
        <p:txBody>
          <a:bodyPr wrap="square">
            <a:spAutoFit/>
          </a:bodyPr>
          <a:lstStyle/>
          <a:p>
            <a:pPr marL="285750" indent="-285750">
              <a:buFont typeface="Arial" pitchFamily="34" charset="0"/>
              <a:buChar char="•"/>
            </a:pPr>
            <a:r>
              <a:rPr lang="en-US" b="1" dirty="0"/>
              <a:t>Prohibit Unfair Lending Practices</a:t>
            </a:r>
            <a:r>
              <a:rPr lang="en-US" dirty="0"/>
              <a:t>: Prohibits the financial incentives for subprime loans that encourage lenders to steer borrowers into more costly loans, including the bonuses known as "yield spread premiums" that lenders pay to brokers to inflate the cost of loans. Prohibits pre-payment penalties that trapped so many borrowers into unaffordable loans </a:t>
            </a:r>
          </a:p>
          <a:p>
            <a:endParaRPr lang="en-US" dirty="0"/>
          </a:p>
          <a:p>
            <a:pPr marL="285750" indent="-285750">
              <a:buFont typeface="Arial" pitchFamily="34" charset="0"/>
              <a:buChar char="•"/>
            </a:pPr>
            <a:r>
              <a:rPr lang="en-US" b="1" dirty="0"/>
              <a:t>Establishes Penalties for Irresponsible Lending </a:t>
            </a:r>
          </a:p>
          <a:p>
            <a:endParaRPr lang="en-US" dirty="0"/>
          </a:p>
          <a:p>
            <a:pPr marL="285750" indent="-285750">
              <a:buFont typeface="Arial" pitchFamily="34" charset="0"/>
              <a:buChar char="•"/>
            </a:pPr>
            <a:r>
              <a:rPr lang="en-US" b="1" dirty="0"/>
              <a:t>Expands Consumer Protections for High-Cost Mortgages</a:t>
            </a:r>
            <a:r>
              <a:rPr lang="en-US" dirty="0"/>
              <a:t>: Expands the protections available under federal rules on high-cost loans -- lowering the interest rate and the points and fee triggers that define high cost loans. </a:t>
            </a:r>
          </a:p>
          <a:p>
            <a:endParaRPr lang="en-US" dirty="0"/>
          </a:p>
          <a:p>
            <a:pPr marL="285750" indent="-285750">
              <a:buFont typeface="Arial" pitchFamily="34" charset="0"/>
              <a:buChar char="•"/>
            </a:pPr>
            <a:r>
              <a:rPr lang="en-US" b="1" dirty="0"/>
              <a:t>Requires Additional Disclosures for Consumers on Mortgages</a:t>
            </a:r>
            <a:r>
              <a:rPr lang="en-US" dirty="0"/>
              <a:t>: Lenders must disclose the maximum a consumer could pay on a variable rate mortgage, with a warning that payments will vary based on interest rate changes. </a:t>
            </a:r>
          </a:p>
          <a:p>
            <a:endParaRPr lang="en-US" dirty="0"/>
          </a:p>
          <a:p>
            <a:pPr marL="285750" indent="-285750">
              <a:buFont typeface="Arial" pitchFamily="34" charset="0"/>
              <a:buChar char="•"/>
            </a:pPr>
            <a:r>
              <a:rPr lang="en-US" b="1" dirty="0"/>
              <a:t>Housing Counseling</a:t>
            </a:r>
            <a:r>
              <a:rPr lang="en-US" dirty="0"/>
              <a:t>: Establishes an Office of Housing Counseling within HUD to boost homeownership and rental housing counseling. </a:t>
            </a:r>
          </a:p>
          <a:p>
            <a:pPr marL="285750" indent="-285750">
              <a:buFont typeface="Arial" pitchFamily="34" charset="0"/>
              <a:buChar char="•"/>
            </a:pPr>
            <a:endParaRPr lang="en-US" dirty="0"/>
          </a:p>
          <a:p>
            <a:r>
              <a:rPr lang="en-US" b="1" dirty="0"/>
              <a:t>HEDGE FUNDS </a:t>
            </a:r>
            <a:endParaRPr lang="en-US" dirty="0"/>
          </a:p>
          <a:p>
            <a:pPr marL="285750" indent="-285750">
              <a:buFont typeface="Arial" pitchFamily="34" charset="0"/>
              <a:buChar char="•"/>
            </a:pPr>
            <a:endParaRPr lang="en-US" dirty="0"/>
          </a:p>
        </p:txBody>
      </p:sp>
    </p:spTree>
    <p:extLst>
      <p:ext uri="{BB962C8B-B14F-4D97-AF65-F5344CB8AC3E}">
        <p14:creationId xmlns:p14="http://schemas.microsoft.com/office/powerpoint/2010/main" val="291619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609600"/>
            <a:ext cx="8610600" cy="5724644"/>
          </a:xfrm>
          <a:prstGeom prst="rect">
            <a:avLst/>
          </a:prstGeom>
        </p:spPr>
        <p:txBody>
          <a:bodyPr wrap="square">
            <a:spAutoFit/>
          </a:bodyPr>
          <a:lstStyle/>
          <a:p>
            <a:r>
              <a:rPr lang="en-US" b="1" dirty="0"/>
              <a:t>Raising Standards and Regulating Hedge Funds </a:t>
            </a:r>
            <a:endParaRPr lang="en-US" dirty="0"/>
          </a:p>
          <a:p>
            <a:endParaRPr lang="en-US" dirty="0"/>
          </a:p>
          <a:p>
            <a:pPr marL="285750" indent="-285750">
              <a:buFont typeface="Arial" pitchFamily="34" charset="0"/>
              <a:buChar char="•"/>
            </a:pPr>
            <a:r>
              <a:rPr lang="en-US" b="1" dirty="0"/>
              <a:t>Fills Regulatory Gaps: </a:t>
            </a:r>
            <a:r>
              <a:rPr lang="en-US" dirty="0"/>
              <a:t>Ends the “shadow” financial system by requiring hedge funds and private equity advisors to register with the SEC as investment advisers and provide information about their trades and portfolios necessary to assess systemic risk. </a:t>
            </a:r>
          </a:p>
          <a:p>
            <a:endParaRPr lang="en-US" sz="800" dirty="0"/>
          </a:p>
          <a:p>
            <a:pPr marL="285750" indent="-285750">
              <a:buFont typeface="Arial" pitchFamily="34" charset="0"/>
              <a:buChar char="•"/>
            </a:pPr>
            <a:r>
              <a:rPr lang="en-US" b="1" dirty="0"/>
              <a:t>Greater State Supervision </a:t>
            </a:r>
          </a:p>
          <a:p>
            <a:endParaRPr lang="en-US" sz="800" b="1" dirty="0"/>
          </a:p>
          <a:p>
            <a:r>
              <a:rPr lang="en-US" b="1" dirty="0"/>
              <a:t>CREDIT RATING AGENCIES </a:t>
            </a:r>
          </a:p>
          <a:p>
            <a:r>
              <a:rPr lang="en-US" b="1" dirty="0"/>
              <a:t>New Requirements and Oversight of Credit Rating Agencies </a:t>
            </a:r>
            <a:endParaRPr lang="en-US" dirty="0"/>
          </a:p>
          <a:p>
            <a:endParaRPr lang="en-US" dirty="0"/>
          </a:p>
          <a:p>
            <a:pPr marL="285750" indent="-285750">
              <a:buFont typeface="Arial" pitchFamily="34" charset="0"/>
              <a:buChar char="•"/>
            </a:pPr>
            <a:r>
              <a:rPr lang="en-US" b="1" dirty="0"/>
              <a:t>New Office, New Focus at SEC: </a:t>
            </a:r>
            <a:r>
              <a:rPr lang="en-US" dirty="0"/>
              <a:t>Creates an Office of Credit Ratings at the SEC with expertise and its own compliance staff and the authority to fine agencies. The SEC is required to examine Nationally Recognized Statistical Ratings Organizations at least once a year and make key findings public. </a:t>
            </a:r>
          </a:p>
          <a:p>
            <a:endParaRPr lang="en-US" sz="800" dirty="0"/>
          </a:p>
          <a:p>
            <a:pPr marL="285750" indent="-285750">
              <a:buFont typeface="Arial" pitchFamily="34" charset="0"/>
              <a:buChar char="•"/>
            </a:pPr>
            <a:r>
              <a:rPr lang="en-US" b="1" dirty="0"/>
              <a:t>Right to Deregister: </a:t>
            </a:r>
            <a:r>
              <a:rPr lang="en-US" dirty="0"/>
              <a:t>Gives the SEC the authority to deregister an agency for providing bad ratings over time. </a:t>
            </a:r>
          </a:p>
          <a:p>
            <a:r>
              <a:rPr lang="en-US" dirty="0"/>
              <a:t> </a:t>
            </a:r>
          </a:p>
          <a:p>
            <a:pPr marL="285750" indent="-285750">
              <a:buFont typeface="Arial" pitchFamily="34" charset="0"/>
              <a:buChar char="•"/>
            </a:pPr>
            <a:r>
              <a:rPr lang="en-US" b="1" dirty="0"/>
              <a:t>Education: </a:t>
            </a:r>
            <a:r>
              <a:rPr lang="en-US" dirty="0"/>
              <a:t>Requires ratings analysts to pass qualifying exams and have continuing education. </a:t>
            </a:r>
          </a:p>
          <a:p>
            <a:endParaRPr lang="en-US" dirty="0"/>
          </a:p>
        </p:txBody>
      </p:sp>
    </p:spTree>
    <p:extLst>
      <p:ext uri="{BB962C8B-B14F-4D97-AF65-F5344CB8AC3E}">
        <p14:creationId xmlns:p14="http://schemas.microsoft.com/office/powerpoint/2010/main" val="2612017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1090</Words>
  <Application>Microsoft Office PowerPoint</Application>
  <PresentationFormat>Widescreen</PresentationFormat>
  <Paragraphs>80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NYCCT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Faculty</dc:creator>
  <cp:lastModifiedBy>Faculty</cp:lastModifiedBy>
  <cp:revision>1</cp:revision>
  <dcterms:created xsi:type="dcterms:W3CDTF">2018-04-17T23:50:57Z</dcterms:created>
  <dcterms:modified xsi:type="dcterms:W3CDTF">2018-04-17T23:51:30Z</dcterms:modified>
</cp:coreProperties>
</file>