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306F-4CB6-4571-B1A1-BAD8BBD42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00071-D29B-4A14-A206-5D9E0A84F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7D9DA-40E1-4DC7-A59B-1A3D576F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59C-4D3A-4F35-9669-D23A23A6D9F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1B5EA-BE30-4738-8CBD-3B47DAB2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161B1-6198-49E6-BAF9-CDEE8AF0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B4C-C0E8-40B9-881A-74F665F36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99F9-1371-4E32-8460-D34E7566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8DB45-85A5-4F9C-89DF-A798F6AB3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AFA4C-AC84-4914-820C-0B05EC8D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59C-4D3A-4F35-9669-D23A23A6D9F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C0A43-57E0-4F31-8C73-78A2BE9D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908C6-F5C6-4ED5-9511-9DA57D6F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B4C-C0E8-40B9-881A-74F665F36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2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E4703-79A1-4A2E-A771-2AB69347B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8BC98-DC63-4674-BDF0-BD1942B6C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4FF5A-EF47-4F44-B65B-4E0DADAC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59C-4D3A-4F35-9669-D23A23A6D9F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CCF53-9C36-4C42-8637-303D08A5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765FE-B88B-4062-AC8E-6CFB72E0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B4C-C0E8-40B9-881A-74F665F36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1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1F1C-5102-4A6F-A944-91AD56A2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8326B-8920-4E54-ACA5-52642358C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72F88-D45E-46C4-9584-F2485ACC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59C-4D3A-4F35-9669-D23A23A6D9F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25BDA-0BC3-4328-86F7-5E28EE63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88465-31B3-4878-81AC-BA245D6C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B4C-C0E8-40B9-881A-74F665F36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E472-C971-4852-8A93-91C5F9F6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BBC5A-86CA-4BE3-B80D-986087866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CA5C-2714-4BA1-9008-3F269F94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59C-4D3A-4F35-9669-D23A23A6D9F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1FEE-CC42-400F-8592-F206BD11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3A930-25A3-4CDC-AEF1-F6A01101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B4C-C0E8-40B9-881A-74F665F36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0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7E66-AD8C-47DB-B6E7-BE92EE6E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7BD68-AF09-41D0-817B-A13FC2F4F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D4A31-5B40-4D7A-9D69-CC46F5396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8F36-682E-40AF-ABB8-DEF8C474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59C-4D3A-4F35-9669-D23A23A6D9F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5F383-16F7-489F-84F6-A46EBA2F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CAFBE-532A-4A60-90A4-1EBA2B13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B4C-C0E8-40B9-881A-74F665F36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5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200F-6792-4400-87EC-9FD5B021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A6211-9F5A-45FA-9871-AFBC55C72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4F4E0-76CC-45AC-99BF-7BB4E44FA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B56FB-C0BA-49F6-80DC-C121A71DB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D3850-AAB9-4E24-B0B9-919DC83F2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33C0BB-1BA9-4F49-B822-819343B6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59C-4D3A-4F35-9669-D23A23A6D9F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8DDED-E9E1-4F05-A1BD-637E977A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939E5-1F10-42F6-8441-8DD7F44B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B4C-C0E8-40B9-881A-74F665F36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942D-0213-4B23-8D71-BCDF8F90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B511E-7192-4D31-9B09-6F4E2272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59C-4D3A-4F35-9669-D23A23A6D9F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6268B-4A50-4D3C-B0BB-00B62BAF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09C70-E6BA-4AF2-8DB2-230F6969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B4C-C0E8-40B9-881A-74F665F36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6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0E1E52-8F07-4FE4-B4B7-6EC72D53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59C-4D3A-4F35-9669-D23A23A6D9F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3AD53-2A8F-4AA0-B899-1D605FB1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7EACC-490F-4C23-85D6-4816C373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B4C-C0E8-40B9-881A-74F665F36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4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09EEE-E121-460A-8D2E-EEF8197A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82DC-01F1-4B9A-9E70-70264034B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0F2AB-2CB7-4140-B106-B10005CE9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5058A-F9D7-496E-8D59-7B1D18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59C-4D3A-4F35-9669-D23A23A6D9F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55F96-57DB-4920-8BFD-C74592A8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C3CD-3427-4876-A17B-15F4F882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B4C-C0E8-40B9-881A-74F665F36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8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53F65-DFFD-4E4D-809D-F76CA861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BC7C2-EC75-49B8-AB50-3DFCE2532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39346-54D3-4924-911D-6AF6AAA31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E7AFF-55CF-4157-AA93-B1507689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59C-4D3A-4F35-9669-D23A23A6D9F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7A94B-2B07-4D51-BB50-2C8C403A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963C7-5338-4F8F-BAC1-34CD1F6D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B4C-C0E8-40B9-881A-74F665F36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7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1D3E6-FF50-476D-B056-B94EDE0F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2628F-3138-49E9-8759-42FEB0CD7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523AA-9A6E-40A9-8405-08A22CFE8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159C-4D3A-4F35-9669-D23A23A6D9F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4DAEA-E056-4E16-8437-E76176C8C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F47F5-BA24-4648-836B-1368C9D59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9B4C-C0E8-40B9-881A-74F665F36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i.org/nominal-wage-tracker/#chart-unemployment-rat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j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9F1B-02DF-46B7-8BA7-239E6E122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Wage trends and the economy</a:t>
            </a:r>
          </a:p>
        </p:txBody>
      </p:sp>
    </p:spTree>
    <p:extLst>
      <p:ext uri="{BB962C8B-B14F-4D97-AF65-F5344CB8AC3E}">
        <p14:creationId xmlns:p14="http://schemas.microsoft.com/office/powerpoint/2010/main" val="354269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37B89-72D6-4539-92E1-34172EFEB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43" y="101107"/>
            <a:ext cx="9540240" cy="6385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F6E0A-698C-4EEC-BB2B-E4FFDDC7D56A}"/>
              </a:ext>
            </a:extLst>
          </p:cNvPr>
          <p:cNvSpPr txBox="1"/>
          <p:nvPr/>
        </p:nvSpPr>
        <p:spPr>
          <a:xfrm>
            <a:off x="232116" y="858129"/>
            <a:ext cx="2067952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On average, wages grew by 3% in January over the previous month.</a:t>
            </a:r>
          </a:p>
        </p:txBody>
      </p:sp>
    </p:spTree>
    <p:extLst>
      <p:ext uri="{BB962C8B-B14F-4D97-AF65-F5344CB8AC3E}">
        <p14:creationId xmlns:p14="http://schemas.microsoft.com/office/powerpoint/2010/main" val="149039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1C0EF5-64FD-4C90-8280-32C0A3ECA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9" t="35744" r="25402" b="5498"/>
          <a:stretch/>
        </p:blipFill>
        <p:spPr>
          <a:xfrm>
            <a:off x="1555271" y="1044124"/>
            <a:ext cx="9417529" cy="552407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471D5F-3318-413C-B6CD-ECAD22F158AA}"/>
              </a:ext>
            </a:extLst>
          </p:cNvPr>
          <p:cNvSpPr txBox="1"/>
          <p:nvPr/>
        </p:nvSpPr>
        <p:spPr>
          <a:xfrm>
            <a:off x="426720" y="28461"/>
            <a:ext cx="11338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However, the overall wage growth trend is far below where it should be at this stage of the economic recovery. Month-to-month percentage changes have not yet matched the rates seen just before the recession began in 2008.</a:t>
            </a:r>
          </a:p>
        </p:txBody>
      </p:sp>
    </p:spTree>
    <p:extLst>
      <p:ext uri="{BB962C8B-B14F-4D97-AF65-F5344CB8AC3E}">
        <p14:creationId xmlns:p14="http://schemas.microsoft.com/office/powerpoint/2010/main" val="35733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F6A584-9341-4C81-A4AC-6C6C7FE50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2" t="17333" r="8952" b="7795"/>
          <a:stretch/>
        </p:blipFill>
        <p:spPr>
          <a:xfrm>
            <a:off x="2074984" y="1188720"/>
            <a:ext cx="8243667" cy="51347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2A4231-0A7D-4312-980D-3DFB5255F548}"/>
              </a:ext>
            </a:extLst>
          </p:cNvPr>
          <p:cNvSpPr txBox="1"/>
          <p:nvPr/>
        </p:nvSpPr>
        <p:spPr>
          <a:xfrm>
            <a:off x="344657" y="147711"/>
            <a:ext cx="11296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the same time, employees’ share of corporate income, which plummeted during the last recession, has not recovered, a notable contrast with its rebound during earlier recoveries.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8D491-0C1B-4513-92C5-87B88A9BB88D}"/>
              </a:ext>
            </a:extLst>
          </p:cNvPr>
          <p:cNvSpPr txBox="1"/>
          <p:nvPr/>
        </p:nvSpPr>
        <p:spPr>
          <a:xfrm>
            <a:off x="246185" y="6478173"/>
            <a:ext cx="10846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Economic Policy Institute, </a:t>
            </a:r>
            <a:r>
              <a:rPr lang="en-US" sz="1400" dirty="0">
                <a:hlinkClick r:id="rId3"/>
              </a:rPr>
              <a:t>https://www.epi.org/nominal-wage-tracker/#chart-unemployment-rate</a:t>
            </a:r>
            <a:r>
              <a:rPr lang="en-US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374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ge growth vs inflation">
            <a:extLst>
              <a:ext uri="{FF2B5EF4-FFF2-40B4-BE49-F238E27FC236}">
                <a16:creationId xmlns:a16="http://schemas.microsoft.com/office/drawing/2014/main" id="{51E5EE18-3B91-4665-9B97-15A933987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" t="8205" r="336" b="101"/>
          <a:stretch/>
        </p:blipFill>
        <p:spPr bwMode="auto">
          <a:xfrm>
            <a:off x="2222694" y="337625"/>
            <a:ext cx="9587133" cy="5839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4A4588-A08B-4EF5-B8CD-DAE9B4D48B96}"/>
              </a:ext>
            </a:extLst>
          </p:cNvPr>
          <p:cNvSpPr txBox="1"/>
          <p:nvPr/>
        </p:nvSpPr>
        <p:spPr>
          <a:xfrm>
            <a:off x="2117187" y="6337030"/>
            <a:ext cx="9692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Wall Street Journal; </a:t>
            </a:r>
            <a:r>
              <a:rPr lang="en-US" sz="1600" dirty="0">
                <a:hlinkClick r:id="rId3"/>
              </a:rPr>
              <a:t>www.wsj.com</a:t>
            </a:r>
            <a:r>
              <a:rPr lang="en-US" sz="16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C1654-04DD-4F75-860E-0F9EA5C74A21}"/>
              </a:ext>
            </a:extLst>
          </p:cNvPr>
          <p:cNvSpPr txBox="1"/>
          <p:nvPr/>
        </p:nvSpPr>
        <p:spPr>
          <a:xfrm>
            <a:off x="189914" y="192924"/>
            <a:ext cx="1835834" cy="652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Since the mid-1970’s wage growth has lagged inflation growth during most years. The late 1990’s- wage gains moved ahead of prices.</a:t>
            </a:r>
          </a:p>
          <a:p>
            <a:endParaRPr lang="en-US" sz="2200" dirty="0"/>
          </a:p>
          <a:p>
            <a:r>
              <a:rPr lang="en-US" sz="2200" dirty="0"/>
              <a:t>What does this suggest about the purchasing power of earnings?</a:t>
            </a:r>
          </a:p>
        </p:txBody>
      </p:sp>
    </p:spTree>
    <p:extLst>
      <p:ext uri="{BB962C8B-B14F-4D97-AF65-F5344CB8AC3E}">
        <p14:creationId xmlns:p14="http://schemas.microsoft.com/office/powerpoint/2010/main" val="232513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155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Wage trends and the economy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Wage trends</dc:title>
  <dc:creator>Sean MacDonald</dc:creator>
  <cp:lastModifiedBy>Sean MacDonald</cp:lastModifiedBy>
  <cp:revision>4</cp:revision>
  <dcterms:created xsi:type="dcterms:W3CDTF">2018-02-27T19:11:09Z</dcterms:created>
  <dcterms:modified xsi:type="dcterms:W3CDTF">2018-02-27T19:39:41Z</dcterms:modified>
</cp:coreProperties>
</file>