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5/16/2015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77334" y="1004886"/>
            <a:ext cx="3854528" cy="1232049"/>
          </a:xfrm>
        </p:spPr>
        <p:txBody>
          <a:bodyPr/>
          <a:lstStyle/>
          <a:p>
            <a:r>
              <a:rPr lang="en-US" dirty="0" smtClean="0"/>
              <a:t>By: Edgardo J </a:t>
            </a:r>
            <a:r>
              <a:rPr lang="en-US" dirty="0" err="1" smtClean="0"/>
              <a:t>Bouret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0876" y="2236935"/>
            <a:ext cx="4111150" cy="3664716"/>
          </a:xfrm>
        </p:spPr>
      </p:pic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r>
              <a:rPr lang="en-US" sz="3600" b="1" dirty="0" smtClean="0"/>
              <a:t>THE CORRELATIONS BETWEEN OBESITY AND WATCHING TELEVISION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687226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3" name="Content Placeholder 2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0"/>
            <a:ext cx="6999228" cy="6211614"/>
          </a:xfrm>
        </p:spPr>
      </p:pic>
    </p:spTree>
    <p:extLst>
      <p:ext uri="{BB962C8B-B14F-4D97-AF65-F5344CB8AC3E}">
        <p14:creationId xmlns:p14="http://schemas.microsoft.com/office/powerpoint/2010/main" val="35439929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2" y="1"/>
            <a:ext cx="6762746" cy="5766988"/>
          </a:xfrm>
        </p:spPr>
      </p:pic>
    </p:spTree>
    <p:extLst>
      <p:ext uri="{BB962C8B-B14F-4D97-AF65-F5344CB8AC3E}">
        <p14:creationId xmlns:p14="http://schemas.microsoft.com/office/powerpoint/2010/main" val="148075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283779"/>
            <a:ext cx="7031421" cy="5549462"/>
          </a:xfrm>
        </p:spPr>
      </p:pic>
    </p:spTree>
    <p:extLst>
      <p:ext uri="{BB962C8B-B14F-4D97-AF65-F5344CB8AC3E}">
        <p14:creationId xmlns:p14="http://schemas.microsoft.com/office/powerpoint/2010/main" val="37292050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0" y="283779"/>
            <a:ext cx="6668153" cy="5785945"/>
          </a:xfrm>
        </p:spPr>
      </p:pic>
    </p:spTree>
    <p:extLst>
      <p:ext uri="{BB962C8B-B14F-4D97-AF65-F5344CB8AC3E}">
        <p14:creationId xmlns:p14="http://schemas.microsoft.com/office/powerpoint/2010/main" val="28195959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2786" y="0"/>
            <a:ext cx="6407878" cy="6038193"/>
          </a:xfrm>
        </p:spPr>
      </p:pic>
    </p:spTree>
    <p:extLst>
      <p:ext uri="{BB962C8B-B14F-4D97-AF65-F5344CB8AC3E}">
        <p14:creationId xmlns:p14="http://schemas.microsoft.com/office/powerpoint/2010/main" val="2439215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2" y="283779"/>
            <a:ext cx="6557794" cy="5612663"/>
          </a:xfrm>
        </p:spPr>
      </p:pic>
    </p:spTree>
    <p:extLst>
      <p:ext uri="{BB962C8B-B14F-4D97-AF65-F5344CB8AC3E}">
        <p14:creationId xmlns:p14="http://schemas.microsoft.com/office/powerpoint/2010/main" val="36927011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283779"/>
            <a:ext cx="6310007" cy="5914683"/>
          </a:xfrm>
        </p:spPr>
      </p:pic>
    </p:spTree>
    <p:extLst>
      <p:ext uri="{BB962C8B-B14F-4D97-AF65-F5344CB8AC3E}">
        <p14:creationId xmlns:p14="http://schemas.microsoft.com/office/powerpoint/2010/main" val="30577692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0"/>
            <a:ext cx="6699684" cy="5967466"/>
          </a:xfrm>
        </p:spPr>
      </p:pic>
    </p:spTree>
    <p:extLst>
      <p:ext uri="{BB962C8B-B14F-4D97-AF65-F5344CB8AC3E}">
        <p14:creationId xmlns:p14="http://schemas.microsoft.com/office/powerpoint/2010/main" val="22546612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0"/>
            <a:ext cx="6310007" cy="6731876"/>
          </a:xfrm>
        </p:spPr>
      </p:pic>
    </p:spTree>
    <p:extLst>
      <p:ext uri="{BB962C8B-B14F-4D97-AF65-F5344CB8AC3E}">
        <p14:creationId xmlns:p14="http://schemas.microsoft.com/office/powerpoint/2010/main" val="34012547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157655"/>
            <a:ext cx="6731875" cy="6306207"/>
          </a:xfrm>
        </p:spPr>
      </p:pic>
    </p:spTree>
    <p:extLst>
      <p:ext uri="{BB962C8B-B14F-4D97-AF65-F5344CB8AC3E}">
        <p14:creationId xmlns:p14="http://schemas.microsoft.com/office/powerpoint/2010/main" val="29400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0644" y="2991644"/>
            <a:ext cx="2857500" cy="2219325"/>
          </a:xfrm>
        </p:spPr>
      </p:pic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 smtClean="0"/>
              <a:t>Obesity is the number one killer in the world.</a:t>
            </a:r>
          </a:p>
          <a:p>
            <a:r>
              <a:rPr lang="en-US" sz="3200" dirty="0" smtClean="0"/>
              <a:t>Is watching to much television contributing to you becoming overweight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29174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283779"/>
            <a:ext cx="6936166" cy="5630891"/>
          </a:xfrm>
        </p:spPr>
      </p:pic>
    </p:spTree>
    <p:extLst>
      <p:ext uri="{BB962C8B-B14F-4D97-AF65-F5344CB8AC3E}">
        <p14:creationId xmlns:p14="http://schemas.microsoft.com/office/powerpoint/2010/main" val="11347715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6008" y="247294"/>
            <a:ext cx="6796101" cy="6574221"/>
          </a:xfrm>
        </p:spPr>
      </p:pic>
    </p:spTree>
    <p:extLst>
      <p:ext uri="{BB962C8B-B14F-4D97-AF65-F5344CB8AC3E}">
        <p14:creationId xmlns:p14="http://schemas.microsoft.com/office/powerpoint/2010/main" val="22212817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551793"/>
            <a:ext cx="7046525" cy="5612524"/>
          </a:xfrm>
        </p:spPr>
      </p:pic>
    </p:spTree>
    <p:extLst>
      <p:ext uri="{BB962C8B-B14F-4D97-AF65-F5344CB8AC3E}">
        <p14:creationId xmlns:p14="http://schemas.microsoft.com/office/powerpoint/2010/main" val="22847205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775" y="1930400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661" y="283779"/>
            <a:ext cx="6478967" cy="6053959"/>
          </a:xfrm>
        </p:spPr>
      </p:pic>
    </p:spTree>
    <p:extLst>
      <p:ext uri="{BB962C8B-B14F-4D97-AF65-F5344CB8AC3E}">
        <p14:creationId xmlns:p14="http://schemas.microsoft.com/office/powerpoint/2010/main" val="24575668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2580" y="536028"/>
            <a:ext cx="6779172" cy="6321972"/>
          </a:xfrm>
        </p:spPr>
      </p:pic>
    </p:spTree>
    <p:extLst>
      <p:ext uri="{BB962C8B-B14F-4D97-AF65-F5344CB8AC3E}">
        <p14:creationId xmlns:p14="http://schemas.microsoft.com/office/powerpoint/2010/main" val="1514379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5283" y="283779"/>
            <a:ext cx="6936827" cy="6258911"/>
          </a:xfrm>
        </p:spPr>
      </p:pic>
    </p:spTree>
    <p:extLst>
      <p:ext uri="{BB962C8B-B14F-4D97-AF65-F5344CB8AC3E}">
        <p14:creationId xmlns:p14="http://schemas.microsoft.com/office/powerpoint/2010/main" val="13143692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887" y="283779"/>
            <a:ext cx="6419782" cy="5966663"/>
          </a:xfrm>
        </p:spPr>
      </p:pic>
    </p:spTree>
    <p:extLst>
      <p:ext uri="{BB962C8B-B14F-4D97-AF65-F5344CB8AC3E}">
        <p14:creationId xmlns:p14="http://schemas.microsoft.com/office/powerpoint/2010/main" val="433882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4338" y="283779"/>
            <a:ext cx="6837772" cy="5770180"/>
          </a:xfrm>
        </p:spPr>
      </p:pic>
    </p:spTree>
    <p:extLst>
      <p:ext uri="{BB962C8B-B14F-4D97-AF65-F5344CB8AC3E}">
        <p14:creationId xmlns:p14="http://schemas.microsoft.com/office/powerpoint/2010/main" val="970035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4" name="Content Placeholder 3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7531" y="283779"/>
            <a:ext cx="6862051" cy="5801710"/>
          </a:xfrm>
        </p:spPr>
      </p:pic>
    </p:spTree>
    <p:extLst>
      <p:ext uri="{BB962C8B-B14F-4D97-AF65-F5344CB8AC3E}">
        <p14:creationId xmlns:p14="http://schemas.microsoft.com/office/powerpoint/2010/main" val="287556809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 Results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6886" y="0"/>
            <a:ext cx="7097289" cy="6274676"/>
          </a:xfrm>
        </p:spPr>
      </p:pic>
    </p:spTree>
    <p:extLst>
      <p:ext uri="{BB962C8B-B14F-4D97-AF65-F5344CB8AC3E}">
        <p14:creationId xmlns:p14="http://schemas.microsoft.com/office/powerpoint/2010/main" val="524029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05104"/>
            <a:ext cx="8596668" cy="1320800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97" y="961696"/>
            <a:ext cx="2461071" cy="2170687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3026979" y="725214"/>
            <a:ext cx="6641160" cy="578594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Role of Television in childhood obesity prevention.(</a:t>
            </a:r>
            <a:r>
              <a:rPr lang="en-US" sz="2800" dirty="0" err="1" smtClean="0"/>
              <a:t>Caroli,M</a:t>
            </a:r>
            <a:r>
              <a:rPr lang="en-US" sz="2800" dirty="0" smtClean="0"/>
              <a:t>., </a:t>
            </a:r>
            <a:r>
              <a:rPr lang="en-US" sz="2800" dirty="0" err="1" smtClean="0"/>
              <a:t>Argentieri</a:t>
            </a:r>
            <a:r>
              <a:rPr lang="en-US" sz="2800" dirty="0" smtClean="0"/>
              <a:t>, L.,</a:t>
            </a:r>
            <a:r>
              <a:rPr lang="en-US" sz="2800" dirty="0" err="1" smtClean="0"/>
              <a:t>Cardone,M</a:t>
            </a:r>
            <a:r>
              <a:rPr lang="en-US" sz="2800" dirty="0" smtClean="0"/>
              <a:t>.,&amp; </a:t>
            </a:r>
            <a:r>
              <a:rPr lang="en-US" sz="2800" dirty="0" err="1" smtClean="0"/>
              <a:t>Masi</a:t>
            </a:r>
            <a:r>
              <a:rPr lang="en-US" sz="2800" dirty="0" smtClean="0"/>
              <a:t>, A.2004)</a:t>
            </a:r>
          </a:p>
          <a:p>
            <a:r>
              <a:rPr lang="en-US" sz="3600" dirty="0" smtClean="0"/>
              <a:t>Study suggest that watching TV influences children's food choices and TV replaces Physical activity becoming a major role in obesity.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8236993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27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Conclusions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63462" y="409903"/>
            <a:ext cx="6168197" cy="5912069"/>
          </a:xfrm>
        </p:spPr>
        <p:txBody>
          <a:bodyPr>
            <a:noAutofit/>
          </a:bodyPr>
          <a:lstStyle/>
          <a:p>
            <a:r>
              <a:rPr lang="en-US" sz="2400" dirty="0" smtClean="0"/>
              <a:t> People </a:t>
            </a:r>
            <a:r>
              <a:rPr lang="en-US" sz="2400" dirty="0"/>
              <a:t>watch TV at home over 2 hours a day. They also tend to eat while watching TV. </a:t>
            </a:r>
          </a:p>
          <a:p>
            <a:r>
              <a:rPr lang="en-US" sz="2400" dirty="0" smtClean="0"/>
              <a:t> People </a:t>
            </a:r>
            <a:r>
              <a:rPr lang="en-US" sz="2400" dirty="0"/>
              <a:t>watch the commercials but don’t buy the food based on the commercials.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/>
              <a:t>P</a:t>
            </a:r>
            <a:r>
              <a:rPr lang="en-US" sz="2400" dirty="0" smtClean="0"/>
              <a:t>eople </a:t>
            </a:r>
            <a:r>
              <a:rPr lang="en-US" sz="2400" dirty="0"/>
              <a:t>surveyed are physically active and do the activity 3 times a week. 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People </a:t>
            </a:r>
            <a:r>
              <a:rPr lang="en-US" sz="2400" dirty="0"/>
              <a:t>knew their BMIs. Out of the ones that knew their BMIs most were overweight. </a:t>
            </a:r>
            <a:endParaRPr lang="en-US" sz="2400" dirty="0" smtClean="0"/>
          </a:p>
          <a:p>
            <a:r>
              <a:rPr lang="en-US" sz="2400" dirty="0" smtClean="0"/>
              <a:t>More </a:t>
            </a:r>
            <a:r>
              <a:rPr lang="en-US" sz="2400" dirty="0"/>
              <a:t>than ¾ of </a:t>
            </a:r>
            <a:r>
              <a:rPr lang="en-US" sz="2400" dirty="0" smtClean="0"/>
              <a:t>the </a:t>
            </a:r>
            <a:r>
              <a:rPr lang="en-US" sz="2400" dirty="0"/>
              <a:t>people eat fast food and the most popular restaurants were Chipotle </a:t>
            </a:r>
            <a:r>
              <a:rPr lang="en-US" sz="2400" dirty="0" smtClean="0"/>
              <a:t>and McDonalds</a:t>
            </a:r>
            <a:r>
              <a:rPr lang="en-US" sz="2400" dirty="0"/>
              <a:t>. And most people read the labels of their food before purchasing.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75643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27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Recommendations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63462" y="930166"/>
            <a:ext cx="6168197" cy="5391806"/>
          </a:xfrm>
        </p:spPr>
        <p:txBody>
          <a:bodyPr>
            <a:noAutofit/>
          </a:bodyPr>
          <a:lstStyle/>
          <a:p>
            <a:r>
              <a:rPr lang="en-US" sz="2400" dirty="0" smtClean="0"/>
              <a:t>Watch less than 2 hours of TV a day. </a:t>
            </a:r>
          </a:p>
          <a:p>
            <a:r>
              <a:rPr lang="en-US" sz="2400" dirty="0" smtClean="0"/>
              <a:t>Educate your children about their eating habits and obesity.</a:t>
            </a:r>
          </a:p>
          <a:p>
            <a:r>
              <a:rPr lang="en-US" sz="2400" dirty="0" smtClean="0"/>
              <a:t>Don’t eat and watch TV.</a:t>
            </a:r>
          </a:p>
          <a:p>
            <a:r>
              <a:rPr lang="en-US" sz="2400" dirty="0" smtClean="0"/>
              <a:t>Replace TV with physical activity.</a:t>
            </a:r>
          </a:p>
          <a:p>
            <a:r>
              <a:rPr lang="en-US" sz="2400" dirty="0" smtClean="0"/>
              <a:t>Limit the amount of time children watch TV.</a:t>
            </a:r>
          </a:p>
        </p:txBody>
      </p:sp>
    </p:spTree>
    <p:extLst>
      <p:ext uri="{BB962C8B-B14F-4D97-AF65-F5344CB8AC3E}">
        <p14:creationId xmlns:p14="http://schemas.microsoft.com/office/powerpoint/2010/main" val="946638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27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Bibliography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63462" y="930166"/>
            <a:ext cx="6168197" cy="5391806"/>
          </a:xfrm>
        </p:spPr>
        <p:txBody>
          <a:bodyPr>
            <a:noAutofit/>
          </a:bodyPr>
          <a:lstStyle/>
          <a:p>
            <a:r>
              <a:rPr lang="en-US" sz="2400" dirty="0"/>
              <a:t>Braithwaite, I., Stewart, A. W., </a:t>
            </a:r>
            <a:r>
              <a:rPr lang="en-US" sz="2400" dirty="0" err="1"/>
              <a:t>Hancox</a:t>
            </a:r>
            <a:r>
              <a:rPr lang="en-US" sz="2400" dirty="0"/>
              <a:t>, R. J., Beasley, R., Murphy, R., &amp; Mitchell, E. A. (2013). The Worldwide Association between Television Viewing and Obesity in Children and Adolescents: Cross Sectional </a:t>
            </a:r>
            <a:r>
              <a:rPr lang="en-US" sz="2400" dirty="0" smtClean="0"/>
              <a:t>Study.</a:t>
            </a:r>
          </a:p>
          <a:p>
            <a:r>
              <a:rPr lang="en-US" sz="2400" dirty="0" err="1" smtClean="0"/>
              <a:t>Caroli</a:t>
            </a:r>
            <a:r>
              <a:rPr lang="en-US" sz="2400" dirty="0"/>
              <a:t>, M., </a:t>
            </a:r>
            <a:r>
              <a:rPr lang="en-US" sz="2400" dirty="0" err="1"/>
              <a:t>Argentieri</a:t>
            </a:r>
            <a:r>
              <a:rPr lang="en-US" sz="2400" dirty="0"/>
              <a:t>, L., </a:t>
            </a:r>
            <a:r>
              <a:rPr lang="en-US" sz="2400" dirty="0" err="1"/>
              <a:t>Cardone</a:t>
            </a:r>
            <a:r>
              <a:rPr lang="en-US" sz="2400" dirty="0"/>
              <a:t>, M., &amp; </a:t>
            </a:r>
            <a:r>
              <a:rPr lang="en-US" sz="2400" dirty="0" err="1"/>
              <a:t>Masi</a:t>
            </a:r>
            <a:r>
              <a:rPr lang="en-US" sz="2400" dirty="0"/>
              <a:t>, A. (2004). Role of television in childhood obesity prevention. International Journal of Obesity and Related Metabolic Disorders: Journal of The International Association For The Study of </a:t>
            </a:r>
            <a:r>
              <a:rPr lang="en-US" sz="2400" dirty="0" smtClean="0"/>
              <a:t>Obesity.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45162011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27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Bibliography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63462" y="882868"/>
            <a:ext cx="6168197" cy="5439103"/>
          </a:xfrm>
        </p:spPr>
        <p:txBody>
          <a:bodyPr>
            <a:noAutofit/>
          </a:bodyPr>
          <a:lstStyle/>
          <a:p>
            <a:r>
              <a:rPr lang="en-US" sz="2400" dirty="0"/>
              <a:t>Dietz Jr., W. H., &amp; </a:t>
            </a:r>
            <a:r>
              <a:rPr lang="en-US" sz="2400" dirty="0" err="1"/>
              <a:t>Gortmaker</a:t>
            </a:r>
            <a:r>
              <a:rPr lang="en-US" sz="2400" dirty="0"/>
              <a:t>, S. L. (1985). Do We Fatten Our Children at the Television Set? Obesity and Television Viewing in Children and Adolescents. Pediatrics</a:t>
            </a:r>
          </a:p>
          <a:p>
            <a:r>
              <a:rPr lang="en-US" sz="2400" dirty="0"/>
              <a:t> </a:t>
            </a:r>
            <a:r>
              <a:rPr lang="en-US" sz="2400" dirty="0" err="1"/>
              <a:t>Hancox</a:t>
            </a:r>
            <a:r>
              <a:rPr lang="en-US" sz="2400" dirty="0"/>
              <a:t>, R. J., &amp; </a:t>
            </a:r>
            <a:r>
              <a:rPr lang="en-US" sz="2400" dirty="0" err="1"/>
              <a:t>Poulton</a:t>
            </a:r>
            <a:r>
              <a:rPr lang="en-US" sz="2400" dirty="0"/>
              <a:t>, R. (2006). Watching television is associated with childhood obesity: but is it clinically important? International Journal of Obesity</a:t>
            </a:r>
          </a:p>
          <a:p>
            <a:r>
              <a:rPr lang="en-US" sz="2400" dirty="0"/>
              <a:t>Harris, J. L., </a:t>
            </a:r>
            <a:r>
              <a:rPr lang="en-US" sz="2400" dirty="0" err="1"/>
              <a:t>Bargh</a:t>
            </a:r>
            <a:r>
              <a:rPr lang="en-US" sz="2400" dirty="0"/>
              <a:t>, J. A., &amp; Brownell, K. D. (2009). Priming effects of television food advertising eating behavior. Health </a:t>
            </a:r>
            <a:r>
              <a:rPr lang="en-US" sz="2400" dirty="0" smtClean="0"/>
              <a:t>Psychology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90754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8827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  Bibliography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006299"/>
            <a:ext cx="2176886" cy="169071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3263462" y="882868"/>
            <a:ext cx="6168197" cy="5439103"/>
          </a:xfrm>
        </p:spPr>
        <p:txBody>
          <a:bodyPr>
            <a:noAutofit/>
          </a:bodyPr>
          <a:lstStyle/>
          <a:p>
            <a:r>
              <a:rPr lang="en-US" sz="2400" dirty="0"/>
              <a:t>Xie, Y. J., Stewart, S. M., Lam, T. H., </a:t>
            </a:r>
            <a:r>
              <a:rPr lang="en-US" sz="2400" dirty="0" err="1"/>
              <a:t>Viswanath</a:t>
            </a:r>
            <a:r>
              <a:rPr lang="en-US" sz="2400" dirty="0"/>
              <a:t>, K., &amp; Chan, S. S. (2014). Television Viewing Time in Hong Kong Adult Population: Associations with Body Mass Index and Obesity</a:t>
            </a:r>
          </a:p>
          <a:p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68407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100"/>
            <a:ext cx="8596668" cy="1320800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526" y="1446623"/>
            <a:ext cx="2339278" cy="1816839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25614" y="812499"/>
            <a:ext cx="5348390" cy="5887845"/>
          </a:xfrm>
        </p:spPr>
        <p:txBody>
          <a:bodyPr/>
          <a:lstStyle/>
          <a:p>
            <a:r>
              <a:rPr lang="en-US" sz="2800" dirty="0" smtClean="0"/>
              <a:t>Watching television is associated with childhood </a:t>
            </a:r>
            <a:r>
              <a:rPr lang="en-US" sz="2800" dirty="0" err="1" smtClean="0"/>
              <a:t>obesity:but</a:t>
            </a:r>
            <a:r>
              <a:rPr lang="en-US" sz="2800" dirty="0" smtClean="0"/>
              <a:t> is it clinically important? (</a:t>
            </a:r>
            <a:r>
              <a:rPr lang="en-US" sz="2800" dirty="0" err="1" smtClean="0"/>
              <a:t>Hancox,R.J</a:t>
            </a:r>
            <a:r>
              <a:rPr lang="en-US" sz="2800" dirty="0" smtClean="0"/>
              <a:t>.,&amp; </a:t>
            </a:r>
            <a:r>
              <a:rPr lang="en-US" sz="2800" dirty="0" err="1" smtClean="0"/>
              <a:t>Poulton,R</a:t>
            </a:r>
            <a:r>
              <a:rPr lang="en-US" sz="2800" dirty="0" smtClean="0"/>
              <a:t>. 2006)</a:t>
            </a:r>
          </a:p>
          <a:p>
            <a:r>
              <a:rPr lang="en-US" sz="3600" dirty="0" smtClean="0"/>
              <a:t>Study proved that children who watch more than 2 hours had higher BMIs and girls were at higher risk than boys were.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3806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2176886" cy="1690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641" y="283779"/>
            <a:ext cx="5202621" cy="625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The Worldwide Association between Television viewing and obesity in Children and Adolescents: Cross Sectional Study.(Braithwaite,I.,</a:t>
            </a:r>
            <a:r>
              <a:rPr lang="en-US" sz="2800" dirty="0" err="1" smtClean="0"/>
              <a:t>Stewart,A.W</a:t>
            </a:r>
            <a:r>
              <a:rPr lang="en-US" sz="2800" dirty="0" smtClean="0"/>
              <a:t>., </a:t>
            </a:r>
            <a:r>
              <a:rPr lang="en-US" sz="2800" dirty="0" err="1" smtClean="0"/>
              <a:t>Hancox</a:t>
            </a:r>
            <a:r>
              <a:rPr lang="en-US" sz="2800" dirty="0" smtClean="0"/>
              <a:t>, R.J., Beasley, R., Murphy, R., </a:t>
            </a:r>
            <a:r>
              <a:rPr lang="en-US" sz="2800" dirty="0" err="1" smtClean="0"/>
              <a:t>Mitchelle</a:t>
            </a:r>
            <a:r>
              <a:rPr lang="en-US" sz="2800" dirty="0" smtClean="0"/>
              <a:t>, E.A. 2013)</a:t>
            </a:r>
          </a:p>
          <a:p>
            <a:r>
              <a:rPr lang="en-US" sz="2800" dirty="0" smtClean="0"/>
              <a:t>Proved that longer periods of time watching TV contributed to obesity especially in females even more so than males.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70293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2176886" cy="1690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641" y="283779"/>
            <a:ext cx="5202621" cy="625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Television viewing time in Hong Kong Adult Population: Associations with Body Mass Index and Obesity. (Xie,Y.J.,Stewart,S.M.,Lam,T.H.,</a:t>
            </a:r>
            <a:r>
              <a:rPr lang="en-US" sz="2800" dirty="0" err="1" smtClean="0"/>
              <a:t>Viswanath,K</a:t>
            </a:r>
            <a:r>
              <a:rPr lang="en-US" sz="2800" dirty="0" smtClean="0"/>
              <a:t>.,&amp; </a:t>
            </a:r>
            <a:r>
              <a:rPr lang="en-US" sz="2800" dirty="0" err="1" smtClean="0"/>
              <a:t>Chan,S.S</a:t>
            </a:r>
            <a:r>
              <a:rPr lang="en-US" sz="2800" dirty="0" smtClean="0"/>
              <a:t>. 2014)</a:t>
            </a:r>
          </a:p>
          <a:p>
            <a:r>
              <a:rPr lang="en-US" sz="3200" dirty="0" smtClean="0"/>
              <a:t>Survey proved that watching more than 2 hours of TV contributed to higher BMIs especially in females ages 18-34.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87316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2176886" cy="1690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641" y="283779"/>
            <a:ext cx="5202621" cy="625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Priming effects of television food advertising eating behavior. (</a:t>
            </a:r>
            <a:r>
              <a:rPr lang="en-US" sz="2800" dirty="0" err="1" smtClean="0"/>
              <a:t>Harris,J.L.,Bargh,J.A.,&amp;Brownell</a:t>
            </a:r>
            <a:r>
              <a:rPr lang="en-US" sz="2800" dirty="0" smtClean="0"/>
              <a:t>, K.D. 2009)</a:t>
            </a:r>
          </a:p>
          <a:p>
            <a:r>
              <a:rPr lang="en-US" sz="3200" dirty="0" smtClean="0"/>
              <a:t>The survey proved that watching television affected the eating habits of both children and adults.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253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/>
          <a:lstStyle/>
          <a:p>
            <a:r>
              <a:rPr lang="en-US" dirty="0" smtClean="0"/>
              <a:t>Review of Literature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2176886" cy="1690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641" y="283779"/>
            <a:ext cx="5202621" cy="625891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we fatten our children at the television </a:t>
            </a:r>
            <a:r>
              <a:rPr lang="en-US" sz="2800" dirty="0" err="1" smtClean="0"/>
              <a:t>set?Obesity</a:t>
            </a:r>
            <a:r>
              <a:rPr lang="en-US" sz="2800" dirty="0" smtClean="0"/>
              <a:t> and Television viewing in children and adolescents. (Dietz </a:t>
            </a:r>
            <a:r>
              <a:rPr lang="en-US" sz="2800" dirty="0" err="1" smtClean="0"/>
              <a:t>Jr.,W.H</a:t>
            </a:r>
            <a:r>
              <a:rPr lang="en-US" sz="2800" dirty="0" smtClean="0"/>
              <a:t>.,&amp; </a:t>
            </a:r>
            <a:r>
              <a:rPr lang="en-US" sz="2800" dirty="0" err="1" smtClean="0"/>
              <a:t>Gortmaker,S.L</a:t>
            </a:r>
            <a:r>
              <a:rPr lang="en-US" sz="2800" dirty="0" smtClean="0"/>
              <a:t>. 1985)</a:t>
            </a:r>
          </a:p>
          <a:p>
            <a:r>
              <a:rPr lang="en-US" sz="3200" dirty="0" smtClean="0"/>
              <a:t>The survey proved that watching television affected the BMIs in children and that obesity can be reversed by replacing TV with Physical activity.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16504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3779"/>
            <a:ext cx="8596668" cy="108782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Methodology</a:t>
            </a:r>
            <a:endParaRPr lang="en-US" sz="40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930400"/>
            <a:ext cx="2176886" cy="1690715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1641" y="283779"/>
            <a:ext cx="5202621" cy="6258911"/>
          </a:xfrm>
        </p:spPr>
        <p:txBody>
          <a:bodyPr>
            <a:normAutofit/>
          </a:bodyPr>
          <a:lstStyle/>
          <a:p>
            <a:r>
              <a:rPr lang="en-US" sz="3200" dirty="0"/>
              <a:t>Researched articles</a:t>
            </a:r>
          </a:p>
          <a:p>
            <a:r>
              <a:rPr lang="en-US" sz="3200" dirty="0"/>
              <a:t>Gathered information</a:t>
            </a:r>
          </a:p>
          <a:p>
            <a:r>
              <a:rPr lang="en-US" sz="3200" dirty="0"/>
              <a:t>Made survey questions</a:t>
            </a:r>
          </a:p>
          <a:p>
            <a:r>
              <a:rPr lang="en-US" sz="3200" dirty="0"/>
              <a:t>Questions were evaluated for content, grammar and spelling</a:t>
            </a:r>
          </a:p>
          <a:p>
            <a:r>
              <a:rPr lang="en-US" sz="3200" dirty="0"/>
              <a:t>Questions were finalized on Survey Monkey</a:t>
            </a:r>
          </a:p>
          <a:p>
            <a:r>
              <a:rPr lang="en-US" sz="3200" dirty="0"/>
              <a:t>Launched on </a:t>
            </a:r>
            <a:r>
              <a:rPr lang="en-US" sz="3200" dirty="0" err="1"/>
              <a:t>facebook</a:t>
            </a:r>
            <a:r>
              <a:rPr lang="en-US" sz="3200" dirty="0"/>
              <a:t> and email</a:t>
            </a:r>
          </a:p>
          <a:p>
            <a:r>
              <a:rPr lang="en-US" sz="3200" dirty="0"/>
              <a:t>Collected data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6434044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99</TotalTime>
  <Words>799</Words>
  <Application>Microsoft Office PowerPoint</Application>
  <PresentationFormat>Widescreen</PresentationFormat>
  <Paragraphs>72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8" baseType="lpstr">
      <vt:lpstr>Arial</vt:lpstr>
      <vt:lpstr>Trebuchet MS</vt:lpstr>
      <vt:lpstr>Wingdings 3</vt:lpstr>
      <vt:lpstr>Facet</vt:lpstr>
      <vt:lpstr>By: Edgardo J Bouret</vt:lpstr>
      <vt:lpstr>Introduction</vt:lpstr>
      <vt:lpstr>Review of Literature</vt:lpstr>
      <vt:lpstr>Review of Literature</vt:lpstr>
      <vt:lpstr>Review of Literature</vt:lpstr>
      <vt:lpstr>Review of Literature</vt:lpstr>
      <vt:lpstr>Review of Literature</vt:lpstr>
      <vt:lpstr>Review of Literature</vt:lpstr>
      <vt:lpstr>Methodology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 Results</vt:lpstr>
      <vt:lpstr>  Conclusions</vt:lpstr>
      <vt:lpstr>  Recommendations</vt:lpstr>
      <vt:lpstr>  Bibliography</vt:lpstr>
      <vt:lpstr>  Bibliography</vt:lpstr>
      <vt:lpstr>  Bibliography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By: Edgardo J Bouret</dc:title>
  <dc:creator>Guest</dc:creator>
  <cp:lastModifiedBy>Guest</cp:lastModifiedBy>
  <cp:revision>11</cp:revision>
  <dcterms:created xsi:type="dcterms:W3CDTF">2015-05-16T06:32:39Z</dcterms:created>
  <dcterms:modified xsi:type="dcterms:W3CDTF">2015-05-16T08:11:54Z</dcterms:modified>
</cp:coreProperties>
</file>