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2" r:id="rId1"/>
  </p:sldMasterIdLst>
  <p:sldIdLst>
    <p:sldId id="256" r:id="rId2"/>
  </p:sldIdLst>
  <p:sldSz cx="43891200" cy="329184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9" d="100"/>
          <a:sy n="19" d="100"/>
        </p:scale>
        <p:origin x="1224" y="102"/>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6667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8268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19727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06447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0300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5352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7469252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72458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41998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9102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098511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5/14/2018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95916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5/14/2018</a:t>
            </a:fld>
            <a:endParaRPr lang="en-US" dirty="0"/>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1597285219"/>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4" r:id="rId12"/>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www.rdhmag.com/articles/print/volume-35/issue-%097/features/help-in-explaining-diabetes.html" TargetMode="External"/><Relationship Id="rId7" Type="http://schemas.openxmlformats.org/officeDocument/2006/relationships/image" Target="../media/image4.png"/><Relationship Id="rId2" Type="http://schemas.openxmlformats.org/officeDocument/2006/relationships/hyperlink" Target="http://www.aafp.org/afp/2010/1201/p1381.html" TargetMode="External"/><Relationship Id="rId1" Type="http://schemas.openxmlformats.org/officeDocument/2006/relationships/slideLayout" Target="../slideLayouts/slideLayout12.xml"/><Relationship Id="rId6" Type="http://schemas.openxmlformats.org/officeDocument/2006/relationships/image" Target="../media/image3.jpg"/><Relationship Id="rId5" Type="http://schemas.openxmlformats.org/officeDocument/2006/relationships/hyperlink" Target="http://www.rdhmag.com/articles/print/volume-31/issue-6/features/systemic-diabetes.html" TargetMode="External"/><Relationship Id="rId10" Type="http://schemas.openxmlformats.org/officeDocument/2006/relationships/image" Target="../media/image7.JPG"/><Relationship Id="rId4" Type="http://schemas.openxmlformats.org/officeDocument/2006/relationships/hyperlink" Target="http://www.rdhmag.com/articles/print/volume-23/issue-3/feature/diabetes-mellitus.htmll" TargetMode="External"/><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942983" y="556108"/>
            <a:ext cx="219456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The Link Between Diabetes Mellitus, Periodontal Disease, and Gingival Crevicular Fluid</a:t>
            </a:r>
          </a:p>
        </p:txBody>
      </p:sp>
      <p:sp>
        <p:nvSpPr>
          <p:cNvPr id="5" name="Text Box 123"/>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endParaRPr lang="en-US" sz="4000" dirty="0">
              <a:solidFill>
                <a:schemeClr val="accent3">
                  <a:lumMod val="20000"/>
                  <a:lumOff val="80000"/>
                </a:schemeClr>
              </a:solidFill>
              <a:latin typeface="+mn-lt"/>
            </a:endParaRPr>
          </a:p>
        </p:txBody>
      </p:sp>
      <p:sp>
        <p:nvSpPr>
          <p:cNvPr id="24" name="TextBox 23"/>
          <p:cNvSpPr txBox="1"/>
          <p:nvPr/>
        </p:nvSpPr>
        <p:spPr>
          <a:xfrm>
            <a:off x="1280160" y="29631736"/>
            <a:ext cx="9144000" cy="3115211"/>
          </a:xfrm>
          <a:prstGeom prst="rect">
            <a:avLst/>
          </a:prstGeom>
          <a:noFill/>
        </p:spPr>
        <p:txBody>
          <a:bodyPr wrap="square" lIns="91440" tIns="91440" rIns="91440" bIns="91440" rtlCol="0">
            <a:normAutofit/>
          </a:bodyPr>
          <a:lstStyle/>
          <a:p>
            <a:pPr algn="ctr"/>
            <a:r>
              <a:rPr lang="en-US" sz="2800" dirty="0" err="1"/>
              <a:t>Eftyhia</a:t>
            </a:r>
            <a:r>
              <a:rPr lang="en-US" sz="2800" dirty="0"/>
              <a:t> Argyros</a:t>
            </a:r>
          </a:p>
          <a:p>
            <a:pPr algn="ctr"/>
            <a:r>
              <a:rPr lang="en-US" sz="2800" dirty="0" err="1"/>
              <a:t>Mariluz</a:t>
            </a:r>
            <a:r>
              <a:rPr lang="en-US" sz="2800" dirty="0"/>
              <a:t> Morales</a:t>
            </a:r>
          </a:p>
          <a:p>
            <a:pPr algn="ctr"/>
            <a:r>
              <a:rPr lang="en-US" sz="2800" dirty="0"/>
              <a:t>Evelina </a:t>
            </a:r>
            <a:r>
              <a:rPr lang="en-US" sz="2800" dirty="0" err="1"/>
              <a:t>Simuleviciene</a:t>
            </a:r>
            <a:r>
              <a:rPr lang="en-US" sz="2800" dirty="0"/>
              <a:t> </a:t>
            </a:r>
          </a:p>
          <a:p>
            <a:pPr algn="ctr"/>
            <a:endParaRPr lang="en-US" sz="2800" dirty="0"/>
          </a:p>
        </p:txBody>
      </p:sp>
      <p:sp>
        <p:nvSpPr>
          <p:cNvPr id="25" name="TextBox 24"/>
          <p:cNvSpPr txBox="1"/>
          <p:nvPr/>
        </p:nvSpPr>
        <p:spPr>
          <a:xfrm>
            <a:off x="1568258" y="29664866"/>
            <a:ext cx="9144000" cy="746346"/>
          </a:xfrm>
          <a:prstGeom prst="rect">
            <a:avLst/>
          </a:prstGeom>
          <a:noFill/>
        </p:spPr>
        <p:txBody>
          <a:bodyPr wrap="none" lIns="68568" tIns="34284" rIns="68568" bIns="34284" rtlCol="0">
            <a:noAutofit/>
          </a:bodyPr>
          <a:lstStyle/>
          <a:p>
            <a:pPr algn="ctr"/>
            <a:endParaRPr lang="en-US" sz="4400" b="1" dirty="0"/>
          </a:p>
        </p:txBody>
      </p:sp>
      <p:sp>
        <p:nvSpPr>
          <p:cNvPr id="26" name="TextBox 25"/>
          <p:cNvSpPr txBox="1"/>
          <p:nvPr/>
        </p:nvSpPr>
        <p:spPr>
          <a:xfrm>
            <a:off x="12733049" y="30038039"/>
            <a:ext cx="18288000" cy="2339102"/>
          </a:xfrm>
          <a:prstGeom prst="rect">
            <a:avLst/>
          </a:prstGeom>
          <a:noFill/>
          <a:ln>
            <a:noFill/>
          </a:ln>
        </p:spPr>
        <p:txBody>
          <a:bodyPr wrap="square" lIns="91440" tIns="91440" rIns="91440" bIns="91440" numCol="1" spcCol="342842" rtlCol="0">
            <a:normAutofit fontScale="62500" lnSpcReduction="20000"/>
          </a:bodyPr>
          <a:lstStyle/>
          <a:p>
            <a:r>
              <a:rPr lang="en-US" dirty="0"/>
              <a:t>Chi, A. C., Neville, B. W., </a:t>
            </a:r>
            <a:r>
              <a:rPr lang="en-US" dirty="0" err="1"/>
              <a:t>Krayer</a:t>
            </a:r>
            <a:r>
              <a:rPr lang="en-US" dirty="0"/>
              <a:t>, J. W., DDS, &amp; </a:t>
            </a:r>
            <a:r>
              <a:rPr lang="en-US" dirty="0" err="1"/>
              <a:t>Gonsalves</a:t>
            </a:r>
            <a:r>
              <a:rPr lang="en-US" dirty="0"/>
              <a:t>, W. C., MD. (2010, December 01). Oral Manifestations of Systemic Disease. Retrieved March 23, 2017, from </a:t>
            </a:r>
            <a:r>
              <a:rPr lang="en-US" u="sng" dirty="0">
                <a:hlinkClick r:id="rId2"/>
              </a:rPr>
              <a:t>http://www.aafp.org/afp/2010/1201/p1381.html</a:t>
            </a:r>
            <a:endParaRPr lang="en-US" dirty="0"/>
          </a:p>
          <a:p>
            <a:endParaRPr lang="en-US" dirty="0"/>
          </a:p>
          <a:p>
            <a:r>
              <a:rPr lang="en-US" dirty="0"/>
              <a:t>Johnson, G., RDH. (2015, July 10). Retrieved March 21, 2017, from </a:t>
            </a:r>
            <a:r>
              <a:rPr lang="en-US" u="sng" dirty="0">
                <a:hlinkClick r:id="rId3"/>
              </a:rPr>
              <a:t>http://www.rdhmag.com/articles/print/volume-35/issue-</a:t>
            </a:r>
            <a:r>
              <a:rPr lang="en-US" dirty="0">
                <a:hlinkClick r:id="rId3"/>
              </a:rPr>
              <a:t>	</a:t>
            </a:r>
            <a:r>
              <a:rPr lang="en-US" u="sng" dirty="0">
                <a:hlinkClick r:id="rId3"/>
              </a:rPr>
              <a:t>7/features/help-in-explaining-diabetes.html</a:t>
            </a:r>
            <a:endParaRPr lang="en-US" dirty="0"/>
          </a:p>
          <a:p>
            <a:endParaRPr lang="en-US" dirty="0"/>
          </a:p>
          <a:p>
            <a:r>
              <a:rPr lang="en-US" dirty="0"/>
              <a:t>Lyle, D. M., RDH, MS. (</a:t>
            </a:r>
            <a:r>
              <a:rPr lang="en-US" dirty="0" err="1"/>
              <a:t>n.d.</a:t>
            </a:r>
            <a:r>
              <a:rPr lang="en-US" dirty="0"/>
              <a:t>). Diabetes Mellitus. Retrieved March 21, 2017, from </a:t>
            </a:r>
            <a:r>
              <a:rPr lang="en-US" u="sng" dirty="0">
                <a:hlinkClick r:id="rId4"/>
              </a:rPr>
              <a:t>http://www.rdhmag.com/articles/print/volume-23/issue-3/feature/diabetes-mellitus.htmll</a:t>
            </a:r>
            <a:endParaRPr lang="en-US" dirty="0"/>
          </a:p>
          <a:p>
            <a:endParaRPr lang="en-US" dirty="0"/>
          </a:p>
          <a:p>
            <a:r>
              <a:rPr lang="en-US" dirty="0"/>
              <a:t>Ortiz, M., RDH, BA. (</a:t>
            </a:r>
            <a:r>
              <a:rPr lang="en-US" dirty="0" err="1"/>
              <a:t>n.d.</a:t>
            </a:r>
            <a:r>
              <a:rPr lang="en-US" dirty="0"/>
              <a:t>). Systemic diabetes. Retrieved March 23, 2017, from </a:t>
            </a:r>
            <a:r>
              <a:rPr lang="en-US" u="sng" dirty="0">
                <a:hlinkClick r:id="rId5"/>
              </a:rPr>
              <a:t>http://www.rdhmag.com/articles/print/volume-31/issue-6/features/systemic-diabetes.html</a:t>
            </a:r>
            <a:endParaRPr lang="en-US" dirty="0"/>
          </a:p>
          <a:p>
            <a:endParaRPr lang="en-US" dirty="0"/>
          </a:p>
          <a:p>
            <a:r>
              <a:rPr lang="en-US" dirty="0" err="1"/>
              <a:t>Negrato</a:t>
            </a:r>
            <a:r>
              <a:rPr lang="en-US" dirty="0"/>
              <a:t>, C. A., </a:t>
            </a:r>
            <a:r>
              <a:rPr lang="en-US" dirty="0" err="1"/>
              <a:t>Tarzia</a:t>
            </a:r>
            <a:r>
              <a:rPr lang="en-US" dirty="0"/>
              <a:t>, O., </a:t>
            </a:r>
            <a:r>
              <a:rPr lang="en-US" dirty="0" err="1"/>
              <a:t>JovanoviäŒ</a:t>
            </a:r>
            <a:r>
              <a:rPr lang="en-US" dirty="0"/>
              <a:t>, L., &amp; </a:t>
            </a:r>
            <a:r>
              <a:rPr lang="en-US" dirty="0" err="1"/>
              <a:t>Chinellato</a:t>
            </a:r>
            <a:r>
              <a:rPr lang="en-US" dirty="0"/>
              <a:t>, L. E. (2013). Periodontal disease and diabetes mellitus. Journal of Applied Oral Science, 21(1), 1-12. doi:10.1590/1678-7757201302106</a:t>
            </a:r>
          </a:p>
          <a:p>
            <a:endParaRPr lang="en-US" dirty="0"/>
          </a:p>
          <a:p>
            <a:r>
              <a:rPr lang="en-US" dirty="0" err="1"/>
              <a:t>Preshaw</a:t>
            </a:r>
            <a:r>
              <a:rPr lang="en-US" dirty="0"/>
              <a:t>, P. M., Alba, A. L., Herrera, D., Jepsen, S., </a:t>
            </a:r>
            <a:r>
              <a:rPr lang="en-US" dirty="0" err="1"/>
              <a:t>Konstantinidis</a:t>
            </a:r>
            <a:r>
              <a:rPr lang="en-US" dirty="0"/>
              <a:t>, A., </a:t>
            </a:r>
            <a:r>
              <a:rPr lang="en-US" dirty="0" err="1"/>
              <a:t>Makrilakis</a:t>
            </a:r>
            <a:r>
              <a:rPr lang="en-US" dirty="0"/>
              <a:t>, K., &amp; Taylor, R. (2011). Periodontitis and diabetes: a two-way relationship. </a:t>
            </a:r>
            <a:r>
              <a:rPr lang="en-US" dirty="0" err="1"/>
              <a:t>Diabetologia</a:t>
            </a:r>
            <a:r>
              <a:rPr lang="en-US" dirty="0"/>
              <a:t>, 55(1), 21-31. doi:10.1007/s00125-011-2342-y</a:t>
            </a:r>
          </a:p>
          <a:p>
            <a:endParaRPr lang="en-US" dirty="0"/>
          </a:p>
          <a:p>
            <a:r>
              <a:rPr lang="en-US" dirty="0" err="1"/>
              <a:t>Penmetsa</a:t>
            </a:r>
            <a:r>
              <a:rPr lang="en-US" dirty="0"/>
              <a:t> GS, Devi JB, </a:t>
            </a:r>
            <a:r>
              <a:rPr lang="en-US" dirty="0" err="1"/>
              <a:t>Dwarakanath</a:t>
            </a:r>
            <a:r>
              <a:rPr lang="en-US" dirty="0"/>
              <a:t> CD. (2016) Assessment of blood glucose levels in diabetic patients with periodontitis: A three-way method using gingival crevicular, capillary</a:t>
            </a:r>
          </a:p>
          <a:p>
            <a:r>
              <a:rPr lang="en-US" dirty="0"/>
              <a:t>	and venous blood. </a:t>
            </a:r>
            <a:r>
              <a:rPr lang="en-US" dirty="0" err="1"/>
              <a:t>Int</a:t>
            </a:r>
            <a:r>
              <a:rPr lang="en-US" dirty="0"/>
              <a:t> Dent Med J Advanced Research ;2:1-4.</a:t>
            </a:r>
          </a:p>
          <a:p>
            <a:endParaRPr lang="en-US" dirty="0"/>
          </a:p>
          <a:p>
            <a:r>
              <a:rPr lang="en-US" dirty="0"/>
              <a:t>M. </a:t>
            </a:r>
            <a:r>
              <a:rPr lang="en-US" dirty="0" err="1"/>
              <a:t>Meti</a:t>
            </a:r>
            <a:r>
              <a:rPr lang="en-US" dirty="0"/>
              <a:t>. (2010, December) Screening for Diabetes Mellitus Using Gingival Crevicular Blood. Journal of Oral Health Research. 1 (4). 160 – 164.</a:t>
            </a:r>
          </a:p>
          <a:p>
            <a:endParaRPr lang="en-US" dirty="0"/>
          </a:p>
          <a:p>
            <a:endParaRPr lang="en-US" dirty="0"/>
          </a:p>
        </p:txBody>
      </p:sp>
      <p:sp>
        <p:nvSpPr>
          <p:cNvPr id="27" name="TextBox 26"/>
          <p:cNvSpPr txBox="1"/>
          <p:nvPr/>
        </p:nvSpPr>
        <p:spPr>
          <a:xfrm>
            <a:off x="13228983" y="29146502"/>
            <a:ext cx="18288000" cy="685800"/>
          </a:xfrm>
          <a:prstGeom prst="rect">
            <a:avLst/>
          </a:prstGeom>
          <a:noFill/>
          <a:ln>
            <a:noFill/>
          </a:ln>
        </p:spPr>
        <p:txBody>
          <a:bodyPr wrap="none" lIns="68568" tIns="34284" rIns="68568" bIns="34284" rtlCol="0" anchor="ctr" anchorCtr="0">
            <a:noAutofit/>
          </a:bodyPr>
          <a:lstStyle/>
          <a:p>
            <a:pPr algn="ctr"/>
            <a:r>
              <a:rPr lang="en-US" sz="4400" b="1" dirty="0"/>
              <a:t>References</a:t>
            </a:r>
          </a:p>
        </p:txBody>
      </p:sp>
      <p:sp>
        <p:nvSpPr>
          <p:cNvPr id="10" name="Text Box 189"/>
          <p:cNvSpPr txBox="1">
            <a:spLocks noChangeArrowheads="1"/>
          </p:cNvSpPr>
          <p:nvPr/>
        </p:nvSpPr>
        <p:spPr bwMode="auto">
          <a:xfrm>
            <a:off x="1280160" y="5486400"/>
            <a:ext cx="9144000" cy="14557785"/>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defTabSz="3291573" fontAlgn="auto">
              <a:spcBef>
                <a:spcPts val="0"/>
              </a:spcBef>
              <a:spcAft>
                <a:spcPts val="0"/>
              </a:spcAft>
              <a:buFont typeface="Wingdings" panose="05000000000000000000" pitchFamily="2" charset="2"/>
              <a:buChar char="ü"/>
            </a:pPr>
            <a:r>
              <a:rPr lang="en-US" sz="3200" dirty="0">
                <a:latin typeface="+mn-lt"/>
              </a:rPr>
              <a:t>Type  2 diabetes is a chronic condition that effects the way your body metabolizes glucose; which is one of your body’s main sources of fuel.</a:t>
            </a:r>
          </a:p>
          <a:p>
            <a:pPr defTabSz="3291573" fontAlgn="auto">
              <a:spcBef>
                <a:spcPts val="0"/>
              </a:spcBef>
              <a:spcAft>
                <a:spcPts val="0"/>
              </a:spcAft>
            </a:pPr>
            <a:endParaRPr lang="en-US" sz="3200" dirty="0">
              <a:solidFill>
                <a:schemeClr val="bg1"/>
              </a:solidFill>
              <a:latin typeface="+mn-lt"/>
            </a:endParaRPr>
          </a:p>
          <a:p>
            <a:pPr marL="457200" lvl="0" indent="-457200">
              <a:buFont typeface="Wingdings" panose="05000000000000000000" pitchFamily="2" charset="2"/>
              <a:buChar char="ü"/>
            </a:pPr>
            <a:r>
              <a:rPr lang="en-US" sz="3200" dirty="0">
                <a:latin typeface="+mn-lt"/>
              </a:rPr>
              <a:t>With type 2 diabetes, your body either:</a:t>
            </a:r>
          </a:p>
          <a:p>
            <a:pPr marL="514350" lvl="0" indent="-514350">
              <a:buFont typeface="Arial" panose="020B0604020202020204" pitchFamily="34" charset="0"/>
              <a:buChar char="•"/>
            </a:pPr>
            <a:r>
              <a:rPr lang="en-US" sz="3200" dirty="0">
                <a:latin typeface="+mn-lt"/>
              </a:rPr>
              <a:t>resists the effects of insulin — a hormone that regulates the movement of sugar into your cells.</a:t>
            </a:r>
          </a:p>
          <a:p>
            <a:pPr marL="514350" lvl="0" indent="-514350">
              <a:buFont typeface="Arial" panose="020B0604020202020204" pitchFamily="34" charset="0"/>
              <a:buChar char="•"/>
            </a:pPr>
            <a:r>
              <a:rPr lang="en-US" sz="3200" dirty="0">
                <a:latin typeface="+mn-lt"/>
              </a:rPr>
              <a:t>doesn't produce enough insulin to maintain a normal glucose level.</a:t>
            </a:r>
          </a:p>
          <a:p>
            <a:pPr lvl="0"/>
            <a:endParaRPr lang="en-US" sz="3200" dirty="0">
              <a:latin typeface="+mn-lt"/>
            </a:endParaRPr>
          </a:p>
          <a:p>
            <a:pPr marL="457200" lvl="0" indent="-457200">
              <a:buFont typeface="Wingdings" panose="05000000000000000000" pitchFamily="2" charset="2"/>
              <a:buChar char="ü"/>
            </a:pPr>
            <a:r>
              <a:rPr lang="en-US" sz="3200" dirty="0">
                <a:latin typeface="+mn-lt"/>
              </a:rPr>
              <a:t>Risk factors for Type 2 diabetes:</a:t>
            </a:r>
          </a:p>
          <a:p>
            <a:pPr marL="457200" lvl="0" indent="-457200">
              <a:buFont typeface="Wingdings" panose="05000000000000000000" pitchFamily="2" charset="2"/>
              <a:buChar char="§"/>
            </a:pPr>
            <a:r>
              <a:rPr lang="en-US" sz="3200" dirty="0">
                <a:latin typeface="+mn-lt"/>
              </a:rPr>
              <a:t>Age, risks increase with age; especially after 45yrs old.</a:t>
            </a:r>
          </a:p>
          <a:p>
            <a:pPr marL="457200" lvl="0" indent="-457200">
              <a:buFont typeface="Wingdings" panose="05000000000000000000" pitchFamily="2" charset="2"/>
              <a:buChar char="§"/>
            </a:pPr>
            <a:r>
              <a:rPr lang="en-US" sz="3200" dirty="0">
                <a:latin typeface="+mn-lt"/>
              </a:rPr>
              <a:t>Overweight</a:t>
            </a:r>
          </a:p>
          <a:p>
            <a:pPr marL="457200" lvl="0" indent="-457200">
              <a:buFont typeface="Wingdings" panose="05000000000000000000" pitchFamily="2" charset="2"/>
              <a:buChar char="§"/>
            </a:pPr>
            <a:r>
              <a:rPr lang="en-US" sz="3200" dirty="0">
                <a:latin typeface="+mn-lt"/>
              </a:rPr>
              <a:t>High blood pressure</a:t>
            </a:r>
          </a:p>
          <a:p>
            <a:pPr marL="457200" lvl="0" indent="-457200">
              <a:buFont typeface="Wingdings" panose="05000000000000000000" pitchFamily="2" charset="2"/>
              <a:buChar char="§"/>
            </a:pPr>
            <a:r>
              <a:rPr lang="en-US" sz="3200" dirty="0">
                <a:latin typeface="+mn-lt"/>
              </a:rPr>
              <a:t>Lack of physical activity</a:t>
            </a:r>
          </a:p>
          <a:p>
            <a:pPr marL="457200" lvl="0" indent="-457200">
              <a:buFont typeface="Wingdings" panose="05000000000000000000" pitchFamily="2" charset="2"/>
              <a:buChar char="§"/>
            </a:pPr>
            <a:r>
              <a:rPr lang="en-US" sz="3200" dirty="0">
                <a:latin typeface="+mn-lt"/>
              </a:rPr>
              <a:t>Unhealthy diet</a:t>
            </a:r>
          </a:p>
          <a:p>
            <a:pPr marL="457200" lvl="0" indent="-457200">
              <a:buFont typeface="Wingdings" panose="05000000000000000000" pitchFamily="2" charset="2"/>
              <a:buChar char="§"/>
            </a:pPr>
            <a:r>
              <a:rPr lang="en-US" sz="3200" dirty="0">
                <a:latin typeface="+mn-lt"/>
              </a:rPr>
              <a:t>Familial history of diabetes</a:t>
            </a:r>
          </a:p>
          <a:p>
            <a:pPr marL="457200" lvl="0" indent="-457200">
              <a:buFont typeface="Wingdings" panose="05000000000000000000" pitchFamily="2" charset="2"/>
              <a:buChar char="§"/>
            </a:pPr>
            <a:r>
              <a:rPr lang="en-US" sz="3200" dirty="0">
                <a:latin typeface="+mn-lt"/>
              </a:rPr>
              <a:t>Race, ethnicity</a:t>
            </a:r>
          </a:p>
          <a:p>
            <a:pPr lvl="0"/>
            <a:endParaRPr lang="en-US" sz="3200" dirty="0">
              <a:latin typeface="+mn-lt"/>
            </a:endParaRPr>
          </a:p>
          <a:p>
            <a:pPr marL="457200" lvl="0" indent="-457200">
              <a:buFont typeface="Wingdings" panose="05000000000000000000" pitchFamily="2" charset="2"/>
              <a:buChar char="ü"/>
            </a:pPr>
            <a:r>
              <a:rPr lang="en-US" sz="3200" dirty="0">
                <a:latin typeface="+mn-lt"/>
              </a:rPr>
              <a:t>There is no cure for diabetes mellitus, but it can be controlled through medication, a healthy diet, and exercise; failure to do so may lead to unbalanced glucose levels causing health issues such as:</a:t>
            </a:r>
          </a:p>
          <a:p>
            <a:pPr marL="457200" lvl="0" indent="-457200">
              <a:buFont typeface="Wingdings" panose="05000000000000000000" pitchFamily="2" charset="2"/>
              <a:buChar char="§"/>
            </a:pPr>
            <a:r>
              <a:rPr lang="en-US" sz="3200" dirty="0">
                <a:latin typeface="+mn-lt"/>
              </a:rPr>
              <a:t>nerve, kidney, and eye damage</a:t>
            </a:r>
          </a:p>
          <a:p>
            <a:pPr marL="457200" lvl="0" indent="-457200">
              <a:buFont typeface="Wingdings" panose="05000000000000000000" pitchFamily="2" charset="2"/>
              <a:buChar char="§"/>
            </a:pPr>
            <a:r>
              <a:rPr lang="en-US" sz="3200" dirty="0">
                <a:latin typeface="+mn-lt"/>
              </a:rPr>
              <a:t>cardiovascular problems</a:t>
            </a:r>
          </a:p>
          <a:p>
            <a:pPr marL="457200" lvl="0" indent="-457200">
              <a:buFont typeface="Wingdings" panose="05000000000000000000" pitchFamily="2" charset="2"/>
              <a:buChar char="§"/>
            </a:pPr>
            <a:r>
              <a:rPr lang="en-US" sz="3200" dirty="0">
                <a:latin typeface="+mn-lt"/>
              </a:rPr>
              <a:t>periodontal disease</a:t>
            </a:r>
          </a:p>
          <a:p>
            <a:pPr eaLnBrk="1" hangingPunct="1"/>
            <a:endParaRPr lang="en-US" sz="3200" dirty="0">
              <a:latin typeface="Calibri" pitchFamily="34" charset="0"/>
            </a:endParaRPr>
          </a:p>
        </p:txBody>
      </p:sp>
      <p:sp>
        <p:nvSpPr>
          <p:cNvPr id="32" name="Rectangle 31"/>
          <p:cNvSpPr/>
          <p:nvPr/>
        </p:nvSpPr>
        <p:spPr>
          <a:xfrm>
            <a:off x="128016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What is Type 2 Diabetes Mellitus?</a:t>
            </a:r>
          </a:p>
        </p:txBody>
      </p:sp>
      <p:sp>
        <p:nvSpPr>
          <p:cNvPr id="15" name="Text Box 194"/>
          <p:cNvSpPr txBox="1">
            <a:spLocks noChangeArrowheads="1"/>
          </p:cNvSpPr>
          <p:nvPr/>
        </p:nvSpPr>
        <p:spPr bwMode="auto">
          <a:xfrm>
            <a:off x="11531379" y="14516100"/>
            <a:ext cx="19985604" cy="6722930"/>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342900" indent="-342900">
              <a:buFont typeface="Wingdings" panose="05000000000000000000" pitchFamily="2" charset="2"/>
              <a:buChar char="ü"/>
            </a:pPr>
            <a:r>
              <a:rPr lang="en-US" sz="3200" dirty="0">
                <a:latin typeface="+mn-lt"/>
              </a:rPr>
              <a:t>If the patient is a Type 2 Diabetic, the following signs may be found during an intra-oral exam:</a:t>
            </a:r>
          </a:p>
          <a:p>
            <a:pPr marL="457200" indent="-457200">
              <a:buFont typeface="Wingdings" panose="05000000000000000000" pitchFamily="2" charset="2"/>
              <a:buChar char="§"/>
            </a:pPr>
            <a:r>
              <a:rPr lang="en-US" sz="3200" dirty="0">
                <a:latin typeface="+mn-lt"/>
              </a:rPr>
              <a:t>Dry mouth</a:t>
            </a:r>
          </a:p>
          <a:p>
            <a:pPr marL="457200" indent="-457200">
              <a:buFont typeface="Wingdings" panose="05000000000000000000" pitchFamily="2" charset="2"/>
              <a:buChar char="§"/>
            </a:pPr>
            <a:r>
              <a:rPr lang="en-US" sz="3200" dirty="0">
                <a:latin typeface="+mn-lt"/>
              </a:rPr>
              <a:t>Severe inflammation</a:t>
            </a:r>
          </a:p>
          <a:p>
            <a:pPr marL="457200" indent="-457200">
              <a:buFont typeface="Wingdings" panose="05000000000000000000" pitchFamily="2" charset="2"/>
              <a:buChar char="§"/>
            </a:pPr>
            <a:r>
              <a:rPr lang="en-US" sz="3200" dirty="0">
                <a:latin typeface="+mn-lt"/>
              </a:rPr>
              <a:t>Poor healing of the oral tissues</a:t>
            </a:r>
          </a:p>
          <a:p>
            <a:pPr marL="457200" indent="-457200">
              <a:buFont typeface="Wingdings" panose="05000000000000000000" pitchFamily="2" charset="2"/>
              <a:buChar char="§"/>
            </a:pPr>
            <a:r>
              <a:rPr lang="en-US" sz="3200" dirty="0">
                <a:latin typeface="+mn-lt"/>
              </a:rPr>
              <a:t>Fungal infections (due to medication)</a:t>
            </a:r>
          </a:p>
          <a:p>
            <a:pPr marL="457200" indent="-457200">
              <a:buFont typeface="Wingdings" panose="05000000000000000000" pitchFamily="2" charset="2"/>
              <a:buChar char="§"/>
            </a:pPr>
            <a:r>
              <a:rPr lang="en-US" sz="3200" dirty="0">
                <a:latin typeface="+mn-lt"/>
              </a:rPr>
              <a:t>Burning sensation in the mouth/tongue</a:t>
            </a:r>
          </a:p>
          <a:p>
            <a:pPr marL="457200" indent="-457200">
              <a:buFont typeface="Wingdings" panose="05000000000000000000" pitchFamily="2" charset="2"/>
              <a:buChar char="ü"/>
            </a:pPr>
            <a:r>
              <a:rPr lang="en-US" sz="3200" dirty="0">
                <a:latin typeface="+mn-lt"/>
              </a:rPr>
              <a:t>When going over medical history with a Type 2 Diabetic patient the  following information is vital:</a:t>
            </a:r>
          </a:p>
          <a:p>
            <a:pPr marL="457200" indent="-457200">
              <a:buFont typeface="Wingdings" panose="05000000000000000000" pitchFamily="2" charset="2"/>
              <a:buChar char="§"/>
            </a:pPr>
            <a:r>
              <a:rPr lang="en-US" sz="3200" dirty="0">
                <a:latin typeface="+mn-lt"/>
              </a:rPr>
              <a:t>What medication are they taking, the frequency and dosage.</a:t>
            </a:r>
          </a:p>
          <a:p>
            <a:pPr marL="457200" indent="-457200">
              <a:buFont typeface="Wingdings" panose="05000000000000000000" pitchFamily="2" charset="2"/>
              <a:buChar char="§"/>
            </a:pPr>
            <a:r>
              <a:rPr lang="en-US" sz="3200" dirty="0">
                <a:latin typeface="+mn-lt"/>
              </a:rPr>
              <a:t>Hemoglobin A2C level – 7% or less is considered good glycemic control, individuals who have fair-poor control have a 50-200% greater risk for Periodontal Disease.</a:t>
            </a:r>
          </a:p>
          <a:p>
            <a:pPr marL="457200" indent="-457200">
              <a:buFont typeface="Wingdings" panose="05000000000000000000" pitchFamily="2" charset="2"/>
              <a:buChar char="ü"/>
            </a:pPr>
            <a:r>
              <a:rPr lang="en-US" sz="3200" dirty="0">
                <a:latin typeface="+mn-lt"/>
              </a:rPr>
              <a:t>Diabetic complications that can impair oral self-care and require treatment modifications:</a:t>
            </a:r>
          </a:p>
          <a:p>
            <a:pPr marL="457200" indent="-457200" eaLnBrk="1" hangingPunct="1">
              <a:buFont typeface="Wingdings" panose="05000000000000000000" pitchFamily="2" charset="2"/>
              <a:buChar char="§"/>
            </a:pPr>
            <a:r>
              <a:rPr lang="en-US" sz="3200" dirty="0">
                <a:latin typeface="+mn-lt"/>
              </a:rPr>
              <a:t>Neuropathy- nerve damage that can cause numbness in the hands</a:t>
            </a:r>
          </a:p>
          <a:p>
            <a:pPr marL="457200" indent="-457200" eaLnBrk="1" hangingPunct="1">
              <a:buFont typeface="Wingdings" panose="05000000000000000000" pitchFamily="2" charset="2"/>
              <a:buChar char="§"/>
            </a:pPr>
            <a:r>
              <a:rPr lang="en-US" sz="3200" dirty="0">
                <a:latin typeface="+mn-lt"/>
              </a:rPr>
              <a:t>Retinopathy-Blindness</a:t>
            </a:r>
          </a:p>
          <a:p>
            <a:pPr eaLnBrk="1" hangingPunct="1"/>
            <a:endParaRPr lang="en-US" sz="3200" dirty="0">
              <a:latin typeface="Calibri" pitchFamily="34" charset="0"/>
            </a:endParaRPr>
          </a:p>
          <a:p>
            <a:pPr eaLnBrk="1" hangingPunct="1"/>
            <a:endParaRPr lang="en-US" sz="3200" dirty="0">
              <a:latin typeface="Calibri" pitchFamily="34" charset="0"/>
            </a:endParaRPr>
          </a:p>
          <a:p>
            <a:pPr marL="3429000" lvl="6" indent="-457200" eaLnBrk="1" hangingPunct="1">
              <a:buFont typeface="Wingdings" panose="05000000000000000000" pitchFamily="2" charset="2"/>
              <a:buChar char="§"/>
            </a:pPr>
            <a:endParaRPr lang="en-US" sz="3200" dirty="0">
              <a:latin typeface="Calibri" pitchFamily="34" charset="0"/>
            </a:endParaRPr>
          </a:p>
        </p:txBody>
      </p:sp>
      <p:sp>
        <p:nvSpPr>
          <p:cNvPr id="33" name="Rectangle 32"/>
          <p:cNvSpPr/>
          <p:nvPr/>
        </p:nvSpPr>
        <p:spPr>
          <a:xfrm>
            <a:off x="1280160" y="19430980"/>
            <a:ext cx="9144000" cy="122640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How Type 2 Diabetes Effects the Oral Cavity &amp; Periodontal Disease</a:t>
            </a:r>
          </a:p>
        </p:txBody>
      </p:sp>
      <p:sp>
        <p:nvSpPr>
          <p:cNvPr id="13" name="Text Box 192"/>
          <p:cNvSpPr txBox="1">
            <a:spLocks noChangeArrowheads="1"/>
          </p:cNvSpPr>
          <p:nvPr/>
        </p:nvSpPr>
        <p:spPr bwMode="auto">
          <a:xfrm>
            <a:off x="11521440" y="5486399"/>
            <a:ext cx="8976360" cy="7833363"/>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514350" indent="-514350" eaLnBrk="1" hangingPunct="1">
              <a:buFont typeface="Wingdings" panose="05000000000000000000" pitchFamily="2" charset="2"/>
              <a:buChar char="ü"/>
            </a:pPr>
            <a:r>
              <a:rPr lang="en-US" sz="3200" dirty="0">
                <a:latin typeface="+mn-lt"/>
              </a:rPr>
              <a:t>Type 2 Diabetes Mellitus and Periodontal disease have a bidirectional relationship: </a:t>
            </a:r>
          </a:p>
          <a:p>
            <a:pPr marL="457200" indent="-457200" eaLnBrk="1" hangingPunct="1">
              <a:buFont typeface="Wingdings" panose="05000000000000000000" pitchFamily="2" charset="2"/>
              <a:buChar char="§"/>
            </a:pPr>
            <a:r>
              <a:rPr lang="en-US" sz="3200" dirty="0">
                <a:latin typeface="+mn-lt"/>
              </a:rPr>
              <a:t>Diabetes increases the risk for Periodontitis and the severity of it.</a:t>
            </a:r>
          </a:p>
          <a:p>
            <a:pPr marL="457200" indent="-457200" eaLnBrk="1" hangingPunct="1">
              <a:buFont typeface="Wingdings" panose="05000000000000000000" pitchFamily="2" charset="2"/>
              <a:buChar char="§"/>
            </a:pPr>
            <a:r>
              <a:rPr lang="en-US" sz="3200" dirty="0">
                <a:latin typeface="+mn-lt"/>
              </a:rPr>
              <a:t> while Periodontal inflammation negatively effects glycemic control and can exacerbate the effects of diabetes.</a:t>
            </a: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34" name="Rectangle 33"/>
          <p:cNvSpPr/>
          <p:nvPr/>
        </p:nvSpPr>
        <p:spPr>
          <a:xfrm>
            <a:off x="11521440" y="4488186"/>
            <a:ext cx="8976360" cy="96772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What is the relationship?</a:t>
            </a:r>
          </a:p>
        </p:txBody>
      </p:sp>
      <p:sp>
        <p:nvSpPr>
          <p:cNvPr id="12" name="Text Box 191"/>
          <p:cNvSpPr txBox="1">
            <a:spLocks noChangeArrowheads="1"/>
          </p:cNvSpPr>
          <p:nvPr/>
        </p:nvSpPr>
        <p:spPr bwMode="auto">
          <a:xfrm>
            <a:off x="33467040" y="5486400"/>
            <a:ext cx="9144000" cy="13757566"/>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buFont typeface="Wingdings" pitchFamily="2" charset="2"/>
              <a:buChar char="ü"/>
            </a:pPr>
            <a:r>
              <a:rPr lang="en-US" sz="3200" dirty="0">
                <a:latin typeface="+mn-lt"/>
              </a:rPr>
              <a:t>periodontal disease </a:t>
            </a:r>
            <a:r>
              <a:rPr lang="en-US" sz="3200" dirty="0">
                <a:latin typeface="+mn-lt"/>
                <a:cs typeface="Arial" pitchFamily="34" charset="0"/>
              </a:rPr>
              <a:t>is a bacterial infection of the gums, ligaments, and bones which support your teeth and keep them in your jaw.</a:t>
            </a:r>
          </a:p>
          <a:p>
            <a:pPr eaLnBrk="1" hangingPunct="1">
              <a:buFont typeface="Wingdings" pitchFamily="2" charset="2"/>
              <a:buChar char="ü"/>
            </a:pPr>
            <a:endParaRPr lang="en-US" sz="4400" dirty="0">
              <a:latin typeface="+mn-lt"/>
              <a:cs typeface="Arial" pitchFamily="34" charset="0"/>
            </a:endParaRPr>
          </a:p>
          <a:p>
            <a:pPr eaLnBrk="1" hangingPunct="1">
              <a:buFont typeface="Wingdings" pitchFamily="2" charset="2"/>
              <a:buChar char="ü"/>
            </a:pPr>
            <a:r>
              <a:rPr lang="en-US" sz="3200" dirty="0">
                <a:latin typeface="+mn-lt"/>
                <a:cs typeface="Arial" pitchFamily="34" charset="0"/>
              </a:rPr>
              <a:t>Gingivitis, which is an inflammation of the gums, is the first sign of periodontal disease. If left untreated it can progress to Periodontitis, which causes the destruction of alveolar bone, and can result in tooth loss.</a:t>
            </a:r>
          </a:p>
          <a:p>
            <a:pPr eaLnBrk="1" hangingPunct="1">
              <a:buFont typeface="Wingdings" pitchFamily="2" charset="2"/>
              <a:buChar char="ü"/>
            </a:pPr>
            <a:endParaRPr lang="en-US" sz="3200" dirty="0">
              <a:latin typeface="+mn-lt"/>
              <a:cs typeface="Arial" pitchFamily="34" charset="0"/>
            </a:endParaRPr>
          </a:p>
          <a:p>
            <a:pPr marL="457200" indent="-457200" eaLnBrk="1" hangingPunct="1">
              <a:buFont typeface="Wingdings" panose="05000000000000000000" pitchFamily="2" charset="2"/>
              <a:buChar char="ü"/>
            </a:pPr>
            <a:r>
              <a:rPr lang="en-US" sz="3200" dirty="0">
                <a:latin typeface="+mn-lt"/>
                <a:cs typeface="Arial" pitchFamily="34" charset="0"/>
              </a:rPr>
              <a:t>Periodontal disease symptoms include:</a:t>
            </a:r>
          </a:p>
          <a:p>
            <a:pPr eaLnBrk="1" hangingPunct="1">
              <a:buFont typeface="Wingdings" pitchFamily="2" charset="2"/>
              <a:buChar char="§"/>
            </a:pPr>
            <a:r>
              <a:rPr lang="en-US" sz="3200" dirty="0">
                <a:latin typeface="+mn-lt"/>
                <a:cs typeface="Arial" pitchFamily="34" charset="0"/>
              </a:rPr>
              <a:t>Red swollen gums, tender to touch, that bleed while brushing or flossing</a:t>
            </a:r>
          </a:p>
          <a:p>
            <a:pPr eaLnBrk="1" hangingPunct="1">
              <a:buFont typeface="Wingdings" pitchFamily="2" charset="2"/>
              <a:buChar char="§"/>
            </a:pPr>
            <a:r>
              <a:rPr lang="en-US" sz="3200" dirty="0">
                <a:latin typeface="+mn-lt"/>
                <a:cs typeface="Arial" pitchFamily="34" charset="0"/>
              </a:rPr>
              <a:t>Gums that have pulled away from the tooth surface, exposing the roots</a:t>
            </a:r>
          </a:p>
          <a:p>
            <a:pPr eaLnBrk="1" hangingPunct="1">
              <a:buFont typeface="Wingdings" pitchFamily="2" charset="2"/>
              <a:buChar char="§"/>
            </a:pPr>
            <a:r>
              <a:rPr lang="en-US" sz="3200" dirty="0">
                <a:latin typeface="+mn-lt"/>
                <a:cs typeface="Arial" pitchFamily="34" charset="0"/>
              </a:rPr>
              <a:t>Milky white/yellow plaque deposits; usually heaviest between the teeth</a:t>
            </a:r>
          </a:p>
          <a:p>
            <a:pPr eaLnBrk="1" hangingPunct="1">
              <a:buFont typeface="Wingdings" pitchFamily="2" charset="2"/>
              <a:buChar char="§"/>
            </a:pPr>
            <a:r>
              <a:rPr lang="en-US" sz="3200" dirty="0">
                <a:latin typeface="+mn-lt"/>
                <a:cs typeface="Arial" pitchFamily="34" charset="0"/>
              </a:rPr>
              <a:t>Pus between the teeth or gums</a:t>
            </a:r>
          </a:p>
          <a:p>
            <a:pPr eaLnBrk="1" hangingPunct="1">
              <a:buFont typeface="Wingdings" pitchFamily="2" charset="2"/>
              <a:buChar char="§"/>
            </a:pPr>
            <a:r>
              <a:rPr lang="en-US" sz="3200" dirty="0">
                <a:latin typeface="+mn-lt"/>
                <a:cs typeface="Arial" pitchFamily="34" charset="0"/>
              </a:rPr>
              <a:t>A consistent foul odor from the mouth</a:t>
            </a:r>
          </a:p>
          <a:p>
            <a:pPr eaLnBrk="1" hangingPunct="1">
              <a:buFont typeface="Wingdings" pitchFamily="2" charset="2"/>
              <a:buChar char="§"/>
            </a:pPr>
            <a:endParaRPr lang="en-US" sz="3200" dirty="0">
              <a:latin typeface="+mn-lt"/>
              <a:cs typeface="Arial" pitchFamily="34" charset="0"/>
            </a:endParaRPr>
          </a:p>
          <a:p>
            <a:pPr eaLnBrk="1" hangingPunct="1">
              <a:buFont typeface="Wingdings" pitchFamily="2" charset="2"/>
              <a:buChar char="ü"/>
            </a:pPr>
            <a:r>
              <a:rPr lang="en-US" sz="3200" dirty="0">
                <a:latin typeface="+mn-lt"/>
                <a:cs typeface="Arial" pitchFamily="34" charset="0"/>
              </a:rPr>
              <a:t>Risk factors for Periodontal Disease:</a:t>
            </a:r>
          </a:p>
          <a:p>
            <a:pPr eaLnBrk="1" hangingPunct="1">
              <a:buFont typeface="Wingdings" pitchFamily="2" charset="2"/>
              <a:buChar char="§"/>
            </a:pPr>
            <a:r>
              <a:rPr lang="en-US" sz="3200" dirty="0">
                <a:latin typeface="+mn-lt"/>
                <a:cs typeface="Arial" pitchFamily="34" charset="0"/>
              </a:rPr>
              <a:t>Tobacco use (20x more likely)</a:t>
            </a:r>
          </a:p>
          <a:p>
            <a:pPr eaLnBrk="1" hangingPunct="1">
              <a:buFont typeface="Wingdings" pitchFamily="2" charset="2"/>
              <a:buChar char="§"/>
            </a:pPr>
            <a:r>
              <a:rPr lang="en-US" sz="3200" dirty="0">
                <a:latin typeface="+mn-lt"/>
                <a:cs typeface="Arial" pitchFamily="34" charset="0"/>
              </a:rPr>
              <a:t>Drugs/medications</a:t>
            </a:r>
          </a:p>
          <a:p>
            <a:pPr eaLnBrk="1" hangingPunct="1">
              <a:buFont typeface="Wingdings" pitchFamily="2" charset="2"/>
              <a:buChar char="§"/>
            </a:pPr>
            <a:r>
              <a:rPr lang="en-US" sz="3200" dirty="0">
                <a:latin typeface="+mn-lt"/>
                <a:cs typeface="Arial" pitchFamily="34" charset="0"/>
              </a:rPr>
              <a:t>Diabetes (3x more likely)</a:t>
            </a:r>
          </a:p>
          <a:p>
            <a:pPr eaLnBrk="1" hangingPunct="1">
              <a:buFont typeface="Wingdings" pitchFamily="2" charset="2"/>
              <a:buChar char="§"/>
            </a:pPr>
            <a:r>
              <a:rPr lang="en-US" sz="3200" dirty="0">
                <a:latin typeface="+mn-lt"/>
                <a:cs typeface="Arial" pitchFamily="34" charset="0"/>
              </a:rPr>
              <a:t>Hormonal changes</a:t>
            </a:r>
          </a:p>
          <a:p>
            <a:pPr eaLnBrk="1" hangingPunct="1">
              <a:buFont typeface="Wingdings" pitchFamily="2" charset="2"/>
              <a:buChar char="§"/>
            </a:pPr>
            <a:r>
              <a:rPr lang="en-US" sz="3200" dirty="0">
                <a:latin typeface="+mn-lt"/>
                <a:cs typeface="Arial" pitchFamily="34" charset="0"/>
              </a:rPr>
              <a:t>Nutritional deficiencies</a:t>
            </a:r>
          </a:p>
        </p:txBody>
      </p:sp>
      <p:sp>
        <p:nvSpPr>
          <p:cNvPr id="35" name="Rectangle 34"/>
          <p:cNvSpPr/>
          <p:nvPr/>
        </p:nvSpPr>
        <p:spPr>
          <a:xfrm>
            <a:off x="3346704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What is Periodontal Disease?</a:t>
            </a:r>
          </a:p>
        </p:txBody>
      </p:sp>
      <p:sp>
        <p:nvSpPr>
          <p:cNvPr id="14" name="Text Box 193"/>
          <p:cNvSpPr txBox="1">
            <a:spLocks noChangeArrowheads="1"/>
          </p:cNvSpPr>
          <p:nvPr/>
        </p:nvSpPr>
        <p:spPr bwMode="auto">
          <a:xfrm>
            <a:off x="33467040" y="20565831"/>
            <a:ext cx="9144000" cy="520137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buFont typeface="Wingdings" pitchFamily="2" charset="2"/>
              <a:buChar char="ü"/>
            </a:pPr>
            <a:r>
              <a:rPr lang="en-US" sz="3200" dirty="0">
                <a:latin typeface="Calibri" pitchFamily="34" charset="0"/>
              </a:rPr>
              <a:t>Periodontal Disease causes acute bacterial, viral, and chronic gram-positive infections, which increase insulin resistance and poor glycemic control.</a:t>
            </a:r>
          </a:p>
          <a:p>
            <a:pPr eaLnBrk="1" hangingPunct="1">
              <a:buFont typeface="Wingdings" pitchFamily="2" charset="2"/>
              <a:buChar char="ü"/>
            </a:pPr>
            <a:endParaRPr lang="en-US" sz="3200" dirty="0">
              <a:latin typeface="Calibri" pitchFamily="34" charset="0"/>
            </a:endParaRPr>
          </a:p>
          <a:p>
            <a:pPr eaLnBrk="1" hangingPunct="1">
              <a:buFont typeface="Wingdings" pitchFamily="2" charset="2"/>
              <a:buChar char="ü"/>
            </a:pPr>
            <a:r>
              <a:rPr lang="en-US" sz="3200" dirty="0">
                <a:latin typeface="Calibri" pitchFamily="34" charset="0"/>
              </a:rPr>
              <a:t>This fluctuation in insulin resistance may cause further diabetic complications.</a:t>
            </a:r>
          </a:p>
          <a:p>
            <a:pPr eaLnBrk="1" hangingPunct="1">
              <a:buFont typeface="Wingdings" pitchFamily="2" charset="2"/>
              <a:buChar char="ü"/>
            </a:pPr>
            <a:endParaRPr lang="en-US" sz="3200" dirty="0">
              <a:latin typeface="Calibri" pitchFamily="34" charset="0"/>
            </a:endParaRPr>
          </a:p>
          <a:p>
            <a:pPr eaLnBrk="1" hangingPunct="1">
              <a:buFont typeface="Wingdings" pitchFamily="2" charset="2"/>
              <a:buChar char="ü"/>
            </a:pPr>
            <a:r>
              <a:rPr lang="en-US" sz="3200" dirty="0">
                <a:latin typeface="Calibri" pitchFamily="34" charset="0"/>
              </a:rPr>
              <a:t>Treatment of periodontal disease decreases inflammation, and has a positive effect on the patient’s glycemic control.</a:t>
            </a:r>
          </a:p>
        </p:txBody>
      </p:sp>
      <p:sp>
        <p:nvSpPr>
          <p:cNvPr id="36" name="Rectangle 35"/>
          <p:cNvSpPr/>
          <p:nvPr/>
        </p:nvSpPr>
        <p:spPr>
          <a:xfrm>
            <a:off x="33467040" y="19240406"/>
            <a:ext cx="9144000" cy="132542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How Periodontal Disease Effects Type 2 Diabetes Mellitus</a:t>
            </a:r>
          </a:p>
        </p:txBody>
      </p:sp>
      <p:sp>
        <p:nvSpPr>
          <p:cNvPr id="11" name="Text Box 190"/>
          <p:cNvSpPr txBox="1">
            <a:spLocks noChangeArrowheads="1"/>
          </p:cNvSpPr>
          <p:nvPr/>
        </p:nvSpPr>
        <p:spPr bwMode="auto">
          <a:xfrm>
            <a:off x="1280160" y="20703168"/>
            <a:ext cx="9144000" cy="6678705"/>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mn-lt"/>
                <a:cs typeface="Arial" pitchFamily="34" charset="0"/>
              </a:rPr>
              <a:t>Diabetic patients with poorly controlled glucose levels exhibit an exaggerated host response to bacteria and microbes, as well as:</a:t>
            </a:r>
          </a:p>
          <a:p>
            <a:pPr eaLnBrk="1" hangingPunct="1">
              <a:buFont typeface="Wingdings" pitchFamily="2" charset="2"/>
              <a:buChar char="§"/>
            </a:pPr>
            <a:r>
              <a:rPr lang="en-US" sz="3200" dirty="0">
                <a:latin typeface="+mn-lt"/>
                <a:cs typeface="Arial" pitchFamily="34" charset="0"/>
              </a:rPr>
              <a:t>Decrease in levels of Polymorphonuclear leukocytes (PMN), which are the first line of defense in the gingiva.</a:t>
            </a:r>
          </a:p>
          <a:p>
            <a:pPr eaLnBrk="1" hangingPunct="1">
              <a:buFont typeface="Wingdings" pitchFamily="2" charset="2"/>
              <a:buChar char="§"/>
            </a:pPr>
            <a:r>
              <a:rPr lang="en-US" sz="3200" dirty="0">
                <a:latin typeface="+mn-lt"/>
                <a:cs typeface="Arial" pitchFamily="34" charset="0"/>
              </a:rPr>
              <a:t>High levels of inflammatory markers in Gingival Crevicular Fluid (which cleanses the surface between the tooth and gingiva)</a:t>
            </a:r>
          </a:p>
          <a:p>
            <a:pPr eaLnBrk="1" hangingPunct="1">
              <a:buFont typeface="Wingdings" pitchFamily="2" charset="2"/>
              <a:buChar char="§"/>
            </a:pPr>
            <a:r>
              <a:rPr lang="en-US" sz="3200" dirty="0">
                <a:latin typeface="+mn-lt"/>
                <a:cs typeface="Arial" pitchFamily="34" charset="0"/>
              </a:rPr>
              <a:t>Increase/decrease of vascularity in Gingival tissues.</a:t>
            </a:r>
          </a:p>
          <a:p>
            <a:pPr eaLnBrk="1" hangingPunct="1">
              <a:buFont typeface="Wingdings" pitchFamily="2" charset="2"/>
              <a:buChar char="§"/>
            </a:pPr>
            <a:r>
              <a:rPr lang="en-US" sz="3200" dirty="0">
                <a:latin typeface="+mn-lt"/>
                <a:cs typeface="Arial" pitchFamily="34" charset="0"/>
              </a:rPr>
              <a:t>Decrease of collagen in the connective tissues, which impair the gingiva’s ability to heal.</a:t>
            </a:r>
          </a:p>
          <a:p>
            <a:pPr eaLnBrk="1" hangingPunct="1">
              <a:buFont typeface="Wingdings" pitchFamily="2" charset="2"/>
              <a:buChar char="§"/>
            </a:pPr>
            <a:r>
              <a:rPr lang="en-US" sz="3200" dirty="0">
                <a:latin typeface="+mn-lt"/>
                <a:cs typeface="Arial" pitchFamily="34" charset="0"/>
              </a:rPr>
              <a:t>Xerostomia (dry mouth syndrome)</a:t>
            </a:r>
          </a:p>
        </p:txBody>
      </p:sp>
      <p:sp>
        <p:nvSpPr>
          <p:cNvPr id="45" name="Rectangle 44"/>
          <p:cNvSpPr/>
          <p:nvPr/>
        </p:nvSpPr>
        <p:spPr>
          <a:xfrm>
            <a:off x="11521440" y="13711385"/>
            <a:ext cx="20025360" cy="80471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The Role of the Dental Hygienist</a:t>
            </a:r>
          </a:p>
        </p:txBody>
      </p:sp>
      <p:sp>
        <p:nvSpPr>
          <p:cNvPr id="40" name="Text Box 193"/>
          <p:cNvSpPr txBox="1">
            <a:spLocks noChangeArrowheads="1"/>
          </p:cNvSpPr>
          <p:nvPr/>
        </p:nvSpPr>
        <p:spPr bwMode="auto">
          <a:xfrm>
            <a:off x="21915783" y="5243087"/>
            <a:ext cx="9601200" cy="8156032"/>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ü"/>
            </a:pPr>
            <a:r>
              <a:rPr lang="en-US" sz="3200" dirty="0">
                <a:latin typeface="+mn-lt"/>
              </a:rPr>
              <a:t>high levels of the following inflammatory mediators are found in the GFC both of patients with Diabetes and/or Periodontal Disease:</a:t>
            </a:r>
          </a:p>
          <a:p>
            <a:pPr marL="457200" indent="-457200" eaLnBrk="1" hangingPunct="1">
              <a:buFont typeface="Arial" panose="020B0604020202020204" pitchFamily="34" charset="0"/>
              <a:buChar char="•"/>
            </a:pPr>
            <a:r>
              <a:rPr lang="en-US" sz="3200" b="1" dirty="0">
                <a:latin typeface="+mn-lt"/>
              </a:rPr>
              <a:t>Interleukin1b </a:t>
            </a:r>
            <a:r>
              <a:rPr lang="en-US" sz="3200" dirty="0">
                <a:latin typeface="+mn-lt"/>
              </a:rPr>
              <a:t>– Causes bone resorption, induces insulin resistance while decreasing insulin action.</a:t>
            </a:r>
          </a:p>
          <a:p>
            <a:pPr marL="457200" indent="-457200" eaLnBrk="1" hangingPunct="1">
              <a:buFont typeface="Arial" panose="020B0604020202020204" pitchFamily="34" charset="0"/>
              <a:buChar char="•"/>
            </a:pPr>
            <a:r>
              <a:rPr lang="en-US" sz="3200" b="1" dirty="0">
                <a:latin typeface="+mn-lt"/>
              </a:rPr>
              <a:t>Prostaglandin E2 </a:t>
            </a:r>
            <a:r>
              <a:rPr lang="en-US" sz="3200" dirty="0">
                <a:latin typeface="+mn-lt"/>
              </a:rPr>
              <a:t>– Causes bone resorption.</a:t>
            </a:r>
          </a:p>
          <a:p>
            <a:pPr marL="457200" indent="-457200" eaLnBrk="1" hangingPunct="1">
              <a:buFont typeface="Arial" panose="020B0604020202020204" pitchFamily="34" charset="0"/>
              <a:buChar char="•"/>
            </a:pPr>
            <a:r>
              <a:rPr lang="en-US" sz="3200" b="1" dirty="0">
                <a:latin typeface="+mn-lt"/>
              </a:rPr>
              <a:t>Tumor Necrosis Factor </a:t>
            </a:r>
            <a:r>
              <a:rPr lang="en-US" sz="3200" dirty="0">
                <a:latin typeface="+mn-lt"/>
              </a:rPr>
              <a:t>– Induces insulin resistance, decreases insulin action; mimics Interleukin &amp; Prostaglandin.</a:t>
            </a:r>
          </a:p>
          <a:p>
            <a:pPr marL="457200" indent="-457200" eaLnBrk="1" hangingPunct="1">
              <a:buFont typeface="Arial" panose="020B0604020202020204" pitchFamily="34" charset="0"/>
              <a:buChar char="•"/>
            </a:pPr>
            <a:endParaRPr lang="en-US" sz="3200" dirty="0">
              <a:latin typeface="+mn-lt"/>
            </a:endParaRPr>
          </a:p>
          <a:p>
            <a:pPr marL="457200" indent="-457200" eaLnBrk="1" hangingPunct="1">
              <a:buFont typeface="Arial" panose="020B0604020202020204" pitchFamily="34" charset="0"/>
              <a:buChar char="•"/>
            </a:pPr>
            <a:endParaRPr lang="en-US" sz="3200" dirty="0">
              <a:latin typeface="+mn-lt"/>
            </a:endParaRPr>
          </a:p>
          <a:p>
            <a:pPr marL="457200" indent="-457200" eaLnBrk="1" hangingPunct="1">
              <a:buFont typeface="Arial" panose="020B0604020202020204" pitchFamily="34" charset="0"/>
              <a:buChar char="•"/>
            </a:pPr>
            <a:endParaRPr lang="en-US" sz="3200" dirty="0">
              <a:latin typeface="+mn-lt"/>
            </a:endParaRPr>
          </a:p>
          <a:p>
            <a:pPr marL="457200" indent="-457200" eaLnBrk="1" hangingPunct="1">
              <a:buFont typeface="Arial" panose="020B0604020202020204" pitchFamily="34" charset="0"/>
              <a:buChar char="•"/>
            </a:pPr>
            <a:endParaRPr lang="en-US" sz="3200" dirty="0">
              <a:latin typeface="+mn-lt"/>
            </a:endParaRPr>
          </a:p>
          <a:p>
            <a:pPr marL="457200" indent="-457200" eaLnBrk="1" hangingPunct="1">
              <a:buFont typeface="Arial" panose="020B0604020202020204" pitchFamily="34" charset="0"/>
              <a:buChar char="•"/>
            </a:pPr>
            <a:endParaRPr lang="en-US" sz="3200" dirty="0">
              <a:latin typeface="+mn-lt"/>
            </a:endParaRPr>
          </a:p>
          <a:p>
            <a:pPr marL="457200" indent="-457200" eaLnBrk="1" hangingPunct="1">
              <a:buFont typeface="Arial" panose="020B0604020202020204" pitchFamily="34" charset="0"/>
              <a:buChar char="•"/>
            </a:pPr>
            <a:endParaRPr lang="en-US" sz="3200" dirty="0">
              <a:latin typeface="+mn-lt"/>
            </a:endParaRPr>
          </a:p>
          <a:p>
            <a:pPr eaLnBrk="1" hangingPunct="1"/>
            <a:endParaRPr lang="en-US" sz="3200" dirty="0">
              <a:latin typeface="Calibri" pitchFamily="34" charset="0"/>
            </a:endParaRPr>
          </a:p>
        </p:txBody>
      </p:sp>
      <p:sp>
        <p:nvSpPr>
          <p:cNvPr id="41" name="Rectangle 40"/>
          <p:cNvSpPr/>
          <p:nvPr/>
        </p:nvSpPr>
        <p:spPr>
          <a:xfrm>
            <a:off x="21869400" y="4457286"/>
            <a:ext cx="9601200" cy="73443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The role of Gingival Crevicular Fluid</a:t>
            </a: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615436" y="9229168"/>
            <a:ext cx="6788367" cy="3867877"/>
          </a:xfrm>
          <a:prstGeom prst="rect">
            <a:avLst/>
          </a:prstGeom>
        </p:spPr>
      </p:pic>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1275" y="275965"/>
            <a:ext cx="5791200" cy="3684651"/>
          </a:xfrm>
          <a:prstGeom prst="rect">
            <a:avLst/>
          </a:prstGeom>
        </p:spPr>
      </p:pic>
      <p:sp>
        <p:nvSpPr>
          <p:cNvPr id="23" name="TextBox 22"/>
          <p:cNvSpPr txBox="1"/>
          <p:nvPr/>
        </p:nvSpPr>
        <p:spPr>
          <a:xfrm>
            <a:off x="21869400" y="23154682"/>
            <a:ext cx="184731" cy="369332"/>
          </a:xfrm>
          <a:prstGeom prst="rect">
            <a:avLst/>
          </a:prstGeom>
          <a:noFill/>
        </p:spPr>
        <p:txBody>
          <a:bodyPr wrap="none" rtlCol="0">
            <a:spAutoFit/>
          </a:bodyPr>
          <a:lstStyle/>
          <a:p>
            <a:endParaRPr lang="en-US" dirty="0"/>
          </a:p>
        </p:txBody>
      </p:sp>
      <p:sp>
        <p:nvSpPr>
          <p:cNvPr id="48" name="Rectangle 47"/>
          <p:cNvSpPr/>
          <p:nvPr/>
        </p:nvSpPr>
        <p:spPr>
          <a:xfrm>
            <a:off x="11648660" y="21563270"/>
            <a:ext cx="8849139" cy="140438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How to avoid Hyperglycemic emergencies:</a:t>
            </a:r>
          </a:p>
        </p:txBody>
      </p:sp>
      <p:sp>
        <p:nvSpPr>
          <p:cNvPr id="28" name="TextBox 27"/>
          <p:cNvSpPr txBox="1"/>
          <p:nvPr/>
        </p:nvSpPr>
        <p:spPr>
          <a:xfrm>
            <a:off x="11648659" y="23028069"/>
            <a:ext cx="8849139" cy="5786199"/>
          </a:xfrm>
          <a:prstGeom prst="rect">
            <a:avLst/>
          </a:prstGeom>
          <a:noFill/>
          <a:ln>
            <a:solidFill>
              <a:schemeClr val="accent1">
                <a:lumMod val="75000"/>
              </a:schemeClr>
            </a:solidFill>
          </a:ln>
        </p:spPr>
        <p:txBody>
          <a:bodyPr wrap="square" rtlCol="0">
            <a:spAutoFit/>
          </a:bodyPr>
          <a:lstStyle/>
          <a:p>
            <a:pPr marL="457200" indent="-457200">
              <a:buFont typeface="Wingdings" panose="05000000000000000000" pitchFamily="2" charset="2"/>
              <a:buChar char="ü"/>
            </a:pPr>
            <a:r>
              <a:rPr lang="en-US" sz="3200" dirty="0"/>
              <a:t>Hyperglycemic emergencies, in which a diabetic patient faints due to low blood sugar, is best avoided by:</a:t>
            </a:r>
          </a:p>
          <a:p>
            <a:pPr marL="457200" indent="-457200">
              <a:buFont typeface="Wingdings" panose="05000000000000000000" pitchFamily="2" charset="2"/>
              <a:buChar char="§"/>
            </a:pPr>
            <a:r>
              <a:rPr lang="en-US" sz="3200" dirty="0"/>
              <a:t>Medical History review, and Blood sugar level check.</a:t>
            </a:r>
          </a:p>
          <a:p>
            <a:pPr marL="457200" indent="-457200">
              <a:buFont typeface="Wingdings" panose="05000000000000000000" pitchFamily="2" charset="2"/>
              <a:buChar char="§"/>
            </a:pPr>
            <a:r>
              <a:rPr lang="en-US" sz="3200" dirty="0"/>
              <a:t>Schedule morning appointments, Hyperglycemia risk is greater in the afternoon.</a:t>
            </a:r>
          </a:p>
          <a:p>
            <a:pPr marL="457200" indent="-457200">
              <a:buFont typeface="Wingdings" panose="05000000000000000000" pitchFamily="2" charset="2"/>
              <a:buChar char="§"/>
            </a:pPr>
            <a:r>
              <a:rPr lang="en-US" sz="3200" dirty="0"/>
              <a:t>Use anxiety reduction protocol, stress may hinder the condition.</a:t>
            </a:r>
          </a:p>
          <a:p>
            <a:pPr marL="457200" indent="-457200">
              <a:buFont typeface="Wingdings" panose="05000000000000000000" pitchFamily="2" charset="2"/>
              <a:buChar char="§"/>
            </a:pPr>
            <a:r>
              <a:rPr lang="en-US" sz="3200" dirty="0"/>
              <a:t>Keep a glucose gel tablet in your office emergency kit.</a:t>
            </a:r>
          </a:p>
          <a:p>
            <a:endParaRPr lang="en-US" dirty="0"/>
          </a:p>
        </p:txBody>
      </p:sp>
      <p:sp>
        <p:nvSpPr>
          <p:cNvPr id="54" name="Rectangle 53"/>
          <p:cNvSpPr/>
          <p:nvPr/>
        </p:nvSpPr>
        <p:spPr>
          <a:xfrm>
            <a:off x="22542942" y="21574401"/>
            <a:ext cx="9003858" cy="134706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How Dental Hygienist screen for Diabetes Mellitus:</a:t>
            </a:r>
          </a:p>
        </p:txBody>
      </p:sp>
      <p:sp>
        <p:nvSpPr>
          <p:cNvPr id="42" name="TextBox 41"/>
          <p:cNvSpPr txBox="1"/>
          <p:nvPr/>
        </p:nvSpPr>
        <p:spPr>
          <a:xfrm>
            <a:off x="22585018" y="22972835"/>
            <a:ext cx="8961782" cy="4524315"/>
          </a:xfrm>
          <a:prstGeom prst="rect">
            <a:avLst/>
          </a:prstGeom>
          <a:noFill/>
          <a:ln>
            <a:solidFill>
              <a:schemeClr val="accent1">
                <a:lumMod val="75000"/>
              </a:schemeClr>
            </a:solidFill>
          </a:ln>
        </p:spPr>
        <p:txBody>
          <a:bodyPr wrap="square" rtlCol="0">
            <a:spAutoFit/>
          </a:bodyPr>
          <a:lstStyle/>
          <a:p>
            <a:pPr marL="457200" indent="-457200">
              <a:buFont typeface="Wingdings" panose="05000000000000000000" pitchFamily="2" charset="2"/>
              <a:buChar char="ü"/>
            </a:pPr>
            <a:r>
              <a:rPr lang="en-US" sz="3200" dirty="0"/>
              <a:t>Dental Hygienists can screen blood or GCF to detect diabetes mellitus and periodontal disease:</a:t>
            </a:r>
          </a:p>
          <a:p>
            <a:pPr marL="457200" indent="-457200">
              <a:buFont typeface="Arial" panose="020B0604020202020204" pitchFamily="34" charset="0"/>
              <a:buChar char="•"/>
            </a:pPr>
            <a:r>
              <a:rPr lang="en-US" sz="3200" dirty="0"/>
              <a:t>Only a small volume of sample is needed. Nearly all patients will have some suitable sites for collecting gingival blood or fluid. </a:t>
            </a:r>
          </a:p>
          <a:p>
            <a:pPr marL="457200" indent="-457200">
              <a:buFont typeface="Arial" panose="020B0604020202020204" pitchFamily="34" charset="0"/>
              <a:buChar char="•"/>
            </a:pPr>
            <a:r>
              <a:rPr lang="en-US" sz="3200" dirty="0"/>
              <a:t>The fluid is then tested on a Glucose monitoring device, to screen the blood sample. </a:t>
            </a:r>
          </a:p>
          <a:p>
            <a:pPr marL="457200" indent="-457200">
              <a:buFont typeface="Arial" panose="020B0604020202020204" pitchFamily="34" charset="0"/>
              <a:buChar char="•"/>
            </a:pPr>
            <a:r>
              <a:rPr lang="en-US" sz="3200" dirty="0"/>
              <a:t>If Crevicular fluid samples are taken, they need to be tested in the laboratory.</a:t>
            </a:r>
          </a:p>
        </p:txBody>
      </p:sp>
      <p:pic>
        <p:nvPicPr>
          <p:cNvPr id="46" name="Picture 4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47200" y="271324"/>
            <a:ext cx="6160044" cy="3648446"/>
          </a:xfrm>
          <a:prstGeom prst="rect">
            <a:avLst/>
          </a:prstGeom>
        </p:spPr>
      </p:pic>
      <p:pic>
        <p:nvPicPr>
          <p:cNvPr id="59" name="Picture 5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199642" y="9320391"/>
            <a:ext cx="5562600" cy="4022418"/>
          </a:xfrm>
          <a:prstGeom prst="rect">
            <a:avLst/>
          </a:prstGeom>
        </p:spPr>
      </p:pic>
      <p:pic>
        <p:nvPicPr>
          <p:cNvPr id="61" name="Picture 6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189365" y="29993136"/>
            <a:ext cx="9902007" cy="1172664"/>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3113</TotalTime>
  <Words>951</Words>
  <Application>Microsoft Office PowerPoint</Application>
  <PresentationFormat>Custom</PresentationFormat>
  <Paragraphs>111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Effie Argyros</cp:lastModifiedBy>
  <cp:revision>130</cp:revision>
  <cp:lastPrinted>2013-02-12T02:21:55Z</cp:lastPrinted>
  <dcterms:created xsi:type="dcterms:W3CDTF">2013-02-10T21:14:48Z</dcterms:created>
  <dcterms:modified xsi:type="dcterms:W3CDTF">2018-05-14T19:22:43Z</dcterms:modified>
</cp:coreProperties>
</file>