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sldIdLst>
    <p:sldId id="256" r:id="rId2"/>
    <p:sldId id="257" r:id="rId3"/>
    <p:sldId id="270" r:id="rId4"/>
    <p:sldId id="274" r:id="rId5"/>
    <p:sldId id="266" r:id="rId6"/>
    <p:sldId id="275" r:id="rId7"/>
    <p:sldId id="267" r:id="rId8"/>
    <p:sldId id="269" r:id="rId9"/>
    <p:sldId id="262" r:id="rId10"/>
    <p:sldId id="263" r:id="rId11"/>
    <p:sldId id="264" r:id="rId12"/>
    <p:sldId id="26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15" autoAdjust="0"/>
    <p:restoredTop sz="94660"/>
  </p:normalViewPr>
  <p:slideViewPr>
    <p:cSldViewPr snapToGrid="0" snapToObjects="1">
      <p:cViewPr varScale="1">
        <p:scale>
          <a:sx n="128" d="100"/>
          <a:sy n="128" d="100"/>
        </p:scale>
        <p:origin x="-2384"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7D290233-0DD1-4A80-BB1E-9ADC3556DBB6}" type="datetimeFigureOut">
              <a:rPr lang="en-US" smtClean="0"/>
              <a:t>3/31/19</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1" name="Rectangle 10"/>
          <p:cNvSpPr/>
          <p:nvPr/>
        </p:nvSpPr>
        <p:spPr>
          <a:xfrm>
            <a:off x="4624388" y="228600"/>
            <a:ext cx="2057400" cy="2039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6802438" y="2377440"/>
            <a:ext cx="2057400" cy="20391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a:t>Click to edit Master title style</a:t>
            </a:r>
            <a:endParaRPr/>
          </a:p>
        </p:txBody>
      </p:sp>
      <p:sp>
        <p:nvSpPr>
          <p:cNvPr id="5" name="Date Placeholder 4"/>
          <p:cNvSpPr>
            <a:spLocks noGrp="1"/>
          </p:cNvSpPr>
          <p:nvPr>
            <p:ph type="dt" sz="half" idx="10"/>
          </p:nvPr>
        </p:nvSpPr>
        <p:spPr/>
        <p:txBody>
          <a:bodyPr/>
          <a:lstStyle/>
          <a:p>
            <a:fld id="{7D290233-0DD1-4A80-BB1E-9ADC3556DBB6}" type="datetimeFigureOut">
              <a:rPr lang="en-US" smtClean="0"/>
              <a:t>3/31/19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
        <p:nvSpPr>
          <p:cNvPr id="12" name="Content Placeholder 2"/>
          <p:cNvSpPr>
            <a:spLocks noGrp="1"/>
          </p:cNvSpPr>
          <p:nvPr>
            <p:ph sz="half" idx="17"/>
          </p:nvPr>
        </p:nvSpPr>
        <p:spPr>
          <a:xfrm>
            <a:off x="502920"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4" name="Content Placeholder 2"/>
          <p:cNvSpPr>
            <a:spLocks noGrp="1"/>
          </p:cNvSpPr>
          <p:nvPr>
            <p:ph sz="half" idx="18"/>
          </p:nvPr>
        </p:nvSpPr>
        <p:spPr>
          <a:xfrm>
            <a:off x="502920"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Rectangle 5"/>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TextBox 7"/>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7D290233-0DD1-4A80-BB1E-9ADC3556DBB6}" type="datetimeFigureOut">
              <a:rPr lang="en-US" smtClean="0"/>
              <a:t>3/31/19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5" name="Rectangle 4"/>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7D290233-0DD1-4A80-BB1E-9ADC3556DBB6}" type="datetimeFigureOut">
              <a:rPr lang="en-US" smtClean="0"/>
              <a:t>3/31/19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282575" y="228600"/>
            <a:ext cx="34512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5" y="2571750"/>
            <a:ext cx="3255264" cy="1162050"/>
          </a:xfrm>
        </p:spPr>
        <p:txBody>
          <a:bodyPr anchor="b">
            <a:normAutofit/>
          </a:bodyPr>
          <a:lstStyle>
            <a:lvl1pPr algn="l">
              <a:defRPr sz="2600" b="0">
                <a:solidFill>
                  <a:schemeClr val="bg1"/>
                </a:solidFill>
              </a:defRPr>
            </a:lvl1pPr>
          </a:lstStyle>
          <a:p>
            <a:r>
              <a:rPr lang="en-US"/>
              <a:t>Click to edit Master title style</a:t>
            </a:r>
            <a:endParaRPr dirty="0"/>
          </a:p>
        </p:txBody>
      </p:sp>
      <p:sp>
        <p:nvSpPr>
          <p:cNvPr id="3" name="Content Placeholder 2"/>
          <p:cNvSpPr>
            <a:spLocks noGrp="1"/>
          </p:cNvSpPr>
          <p:nvPr>
            <p:ph idx="1"/>
          </p:nvPr>
        </p:nvSpPr>
        <p:spPr>
          <a:xfrm>
            <a:off x="4168775" y="273050"/>
            <a:ext cx="4597399"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Text Placeholder 3"/>
          <p:cNvSpPr>
            <a:spLocks noGrp="1"/>
          </p:cNvSpPr>
          <p:nvPr>
            <p:ph type="body" sz="half" idx="2"/>
          </p:nvPr>
        </p:nvSpPr>
        <p:spPr>
          <a:xfrm>
            <a:off x="381093" y="3733800"/>
            <a:ext cx="325526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7D290233-0DD1-4A80-BB1E-9ADC3556DBB6}" type="datetimeFigureOut">
              <a:rPr lang="en-US" smtClean="0"/>
              <a:t>3/31/19</a:t>
            </a:fld>
            <a:endParaRPr lang="en-US"/>
          </a:p>
        </p:txBody>
      </p:sp>
      <p:sp>
        <p:nvSpPr>
          <p:cNvPr id="6" name="Footer Placeholder 5"/>
          <p:cNvSpPr>
            <a:spLocks noGrp="1"/>
          </p:cNvSpPr>
          <p:nvPr>
            <p:ph type="ftr" sz="quarter" idx="11"/>
          </p:nvPr>
        </p:nvSpPr>
        <p:spPr>
          <a:xfrm>
            <a:off x="3859305" y="6423585"/>
            <a:ext cx="3316941" cy="365125"/>
          </a:xfrm>
        </p:spPr>
        <p:txBody>
          <a:bodyPr/>
          <a:lstStyle/>
          <a:p>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169404" y="3124200"/>
            <a:ext cx="3898272" cy="871538"/>
          </a:xfrm>
        </p:spPr>
        <p:txBody>
          <a:bodyPr anchor="b">
            <a:normAutofit/>
          </a:bodyPr>
          <a:lstStyle>
            <a:lvl1pPr algn="l">
              <a:defRPr sz="2600" b="0"/>
            </a:lvl1pPr>
          </a:lstStyle>
          <a:p>
            <a:r>
              <a:rPr lang="en-US"/>
              <a:t>Click to edit Master title style</a:t>
            </a:r>
            <a:endParaRPr/>
          </a:p>
        </p:txBody>
      </p:sp>
      <p:sp>
        <p:nvSpPr>
          <p:cNvPr id="3" name="Picture Placeholder 2"/>
          <p:cNvSpPr>
            <a:spLocks noGrp="1"/>
          </p:cNvSpPr>
          <p:nvPr>
            <p:ph type="pic" idx="1"/>
          </p:nvPr>
        </p:nvSpPr>
        <p:spPr>
          <a:xfrm>
            <a:off x="277906" y="228600"/>
            <a:ext cx="3460658" cy="63452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
        <p:nvSpPr>
          <p:cNvPr id="4" name="Text Placeholder 3"/>
          <p:cNvSpPr>
            <a:spLocks noGrp="1"/>
          </p:cNvSpPr>
          <p:nvPr>
            <p:ph type="body" sz="half" idx="2"/>
          </p:nvPr>
        </p:nvSpPr>
        <p:spPr>
          <a:xfrm>
            <a:off x="4169404" y="3995737"/>
            <a:ext cx="3898272"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7D290233-0DD1-4A80-BB1E-9ADC3556DBB6}" type="datetimeFigureOut">
              <a:rPr lang="en-US" smtClean="0"/>
              <a:t>3/31/19</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
        <p:nvSpPr>
          <p:cNvPr id="10" name="TextBox 9"/>
          <p:cNvSpPr txBox="1"/>
          <p:nvPr/>
        </p:nvSpPr>
        <p:spPr>
          <a:xfrm>
            <a:off x="3990110"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506505" y="4424082"/>
            <a:ext cx="6191157" cy="833718"/>
          </a:xfrm>
        </p:spPr>
        <p:txBody>
          <a:bodyPr anchor="b">
            <a:normAutofit/>
          </a:bodyPr>
          <a:lstStyle>
            <a:lvl1pPr algn="l">
              <a:defRPr sz="2600" b="0"/>
            </a:lvl1pPr>
          </a:lstStyle>
          <a:p>
            <a:r>
              <a:rPr lang="en-US"/>
              <a:t>Click to edit Master title style</a:t>
            </a:r>
            <a:endParaRPr/>
          </a:p>
        </p:txBody>
      </p:sp>
      <p:sp>
        <p:nvSpPr>
          <p:cNvPr id="3" name="Picture Placeholder 2"/>
          <p:cNvSpPr>
            <a:spLocks noGrp="1"/>
          </p:cNvSpPr>
          <p:nvPr>
            <p:ph type="pic" idx="1"/>
          </p:nvPr>
        </p:nvSpPr>
        <p:spPr>
          <a:xfrm>
            <a:off x="277905" y="228600"/>
            <a:ext cx="637838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
        <p:nvSpPr>
          <p:cNvPr id="4" name="Text Placeholder 3"/>
          <p:cNvSpPr>
            <a:spLocks noGrp="1"/>
          </p:cNvSpPr>
          <p:nvPr>
            <p:ph type="body" sz="half" idx="2"/>
          </p:nvPr>
        </p:nvSpPr>
        <p:spPr>
          <a:xfrm>
            <a:off x="506505" y="5257799"/>
            <a:ext cx="6191157"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D290233-0DD1-4A80-BB1E-9ADC3556DBB6}" type="datetimeFigureOut">
              <a:rPr lang="en-US" smtClean="0"/>
              <a:t>3/31/19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
        <p:nvSpPr>
          <p:cNvPr id="8" name="Rectangle 7"/>
          <p:cNvSpPr/>
          <p:nvPr/>
        </p:nvSpPr>
        <p:spPr>
          <a:xfrm>
            <a:off x="6802438" y="22860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6802438" y="2377440"/>
            <a:ext cx="2057400" cy="20391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327212" y="4632792"/>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8" name="Rectangle 7"/>
          <p:cNvSpPr/>
          <p:nvPr/>
        </p:nvSpPr>
        <p:spPr>
          <a:xfrm>
            <a:off x="282574" y="228600"/>
            <a:ext cx="6387167"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6181611" cy="1162050"/>
          </a:xfrm>
        </p:spPr>
        <p:txBody>
          <a:bodyPr anchor="b">
            <a:normAutofit/>
          </a:bodyPr>
          <a:lstStyle>
            <a:lvl1pPr algn="l">
              <a:defRPr sz="2600" b="0">
                <a:solidFill>
                  <a:schemeClr val="bg1"/>
                </a:solidFill>
              </a:defRPr>
            </a:lvl1pPr>
          </a:lstStyle>
          <a:p>
            <a:r>
              <a:rPr lang="en-US"/>
              <a:t>Click to edit Master title style</a:t>
            </a:r>
            <a:endParaRPr/>
          </a:p>
        </p:txBody>
      </p:sp>
      <p:sp>
        <p:nvSpPr>
          <p:cNvPr id="4" name="Text Placeholder 3"/>
          <p:cNvSpPr>
            <a:spLocks noGrp="1"/>
          </p:cNvSpPr>
          <p:nvPr>
            <p:ph type="body" sz="half" idx="2"/>
          </p:nvPr>
        </p:nvSpPr>
        <p:spPr>
          <a:xfrm>
            <a:off x="381094" y="3733800"/>
            <a:ext cx="6179566"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5212262" y="6235607"/>
            <a:ext cx="1348398" cy="365125"/>
          </a:xfrm>
        </p:spPr>
        <p:txBody>
          <a:bodyPr/>
          <a:lstStyle>
            <a:lvl1pPr>
              <a:defRPr>
                <a:solidFill>
                  <a:schemeClr val="bg1"/>
                </a:solidFill>
              </a:defRPr>
            </a:lvl1pPr>
          </a:lstStyle>
          <a:p>
            <a:fld id="{7D290233-0DD1-4A80-BB1E-9ADC3556DBB6}" type="datetimeFigureOut">
              <a:rPr lang="en-US" smtClean="0"/>
              <a:t>3/31/19</a:t>
            </a:fld>
            <a:endParaRPr lang="en-US"/>
          </a:p>
        </p:txBody>
      </p:sp>
      <p:sp>
        <p:nvSpPr>
          <p:cNvPr id="6" name="Footer Placeholder 5"/>
          <p:cNvSpPr>
            <a:spLocks noGrp="1"/>
          </p:cNvSpPr>
          <p:nvPr>
            <p:ph type="ftr" sz="quarter" idx="11"/>
          </p:nvPr>
        </p:nvSpPr>
        <p:spPr>
          <a:xfrm>
            <a:off x="381095" y="6235607"/>
            <a:ext cx="46481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6802438" y="2374940"/>
            <a:ext cx="2057400" cy="2039112"/>
          </a:xfrm>
        </p:spPr>
        <p:txBody>
          <a:bodyPr/>
          <a:lstStyle>
            <a:lvl1pPr>
              <a:buNone/>
              <a:defRPr/>
            </a:lvl1pPr>
          </a:lstStyle>
          <a:p>
            <a:r>
              <a:rPr lang="en-US"/>
              <a:t>Drag picture to placeholder or click icon to add</a:t>
            </a:r>
            <a:endParaRPr/>
          </a:p>
        </p:txBody>
      </p:sp>
      <p:sp>
        <p:nvSpPr>
          <p:cNvPr id="13" name="Picture Placeholder 12"/>
          <p:cNvSpPr>
            <a:spLocks noGrp="1"/>
          </p:cNvSpPr>
          <p:nvPr>
            <p:ph type="pic" sz="quarter" idx="14"/>
          </p:nvPr>
        </p:nvSpPr>
        <p:spPr>
          <a:xfrm>
            <a:off x="6802438" y="4535424"/>
            <a:ext cx="2057400" cy="2039112"/>
          </a:xfrm>
        </p:spPr>
        <p:txBody>
          <a:bodyPr/>
          <a:lstStyle>
            <a:lvl1pPr>
              <a:buNone/>
              <a:defRPr/>
            </a:lvl1pPr>
          </a:lstStyle>
          <a:p>
            <a:r>
              <a:rPr lang="en-US"/>
              <a:t>Drag picture to placeholder or click icon to add</a:t>
            </a: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8" name="Rectangle 7"/>
          <p:cNvSpPr/>
          <p:nvPr/>
        </p:nvSpPr>
        <p:spPr>
          <a:xfrm>
            <a:off x="282575" y="228600"/>
            <a:ext cx="423545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4016633" cy="1162050"/>
          </a:xfrm>
        </p:spPr>
        <p:txBody>
          <a:bodyPr anchor="b">
            <a:normAutofit/>
          </a:bodyPr>
          <a:lstStyle>
            <a:lvl1pPr algn="l">
              <a:defRPr sz="2600" b="0">
                <a:solidFill>
                  <a:schemeClr val="bg1"/>
                </a:solidFill>
              </a:defRPr>
            </a:lvl1pPr>
          </a:lstStyle>
          <a:p>
            <a:r>
              <a:rPr lang="en-US"/>
              <a:t>Click to edit Master title style</a:t>
            </a:r>
            <a:endParaRPr/>
          </a:p>
        </p:txBody>
      </p:sp>
      <p:sp>
        <p:nvSpPr>
          <p:cNvPr id="4" name="Text Placeholder 3"/>
          <p:cNvSpPr>
            <a:spLocks noGrp="1"/>
          </p:cNvSpPr>
          <p:nvPr>
            <p:ph type="body" sz="half" idx="2"/>
          </p:nvPr>
        </p:nvSpPr>
        <p:spPr>
          <a:xfrm>
            <a:off x="381094" y="3733800"/>
            <a:ext cx="401530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048000" y="6235607"/>
            <a:ext cx="1348398" cy="365125"/>
          </a:xfrm>
        </p:spPr>
        <p:txBody>
          <a:bodyPr/>
          <a:lstStyle>
            <a:lvl1pPr>
              <a:defRPr>
                <a:solidFill>
                  <a:schemeClr val="bg1"/>
                </a:solidFill>
              </a:defRPr>
            </a:lvl1pPr>
          </a:lstStyle>
          <a:p>
            <a:fld id="{7D290233-0DD1-4A80-BB1E-9ADC3556DBB6}" type="datetimeFigureOut">
              <a:rPr lang="en-US" smtClean="0"/>
              <a:t>3/31/19</a:t>
            </a:fld>
            <a:endParaRPr lang="en-US"/>
          </a:p>
        </p:txBody>
      </p:sp>
      <p:sp>
        <p:nvSpPr>
          <p:cNvPr id="6" name="Footer Placeholder 5"/>
          <p:cNvSpPr>
            <a:spLocks noGrp="1"/>
          </p:cNvSpPr>
          <p:nvPr>
            <p:ph type="ftr" sz="quarter" idx="11"/>
          </p:nvPr>
        </p:nvSpPr>
        <p:spPr>
          <a:xfrm>
            <a:off x="381095" y="6235607"/>
            <a:ext cx="25907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4388" y="4534726"/>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4624388" y="228600"/>
            <a:ext cx="2057400" cy="2039112"/>
          </a:xfrm>
        </p:spPr>
        <p:txBody>
          <a:bodyPr/>
          <a:lstStyle>
            <a:lvl1pPr>
              <a:buNone/>
              <a:defRPr/>
            </a:lvl1pPr>
          </a:lstStyle>
          <a:p>
            <a:r>
              <a:rPr lang="en-US"/>
              <a:t>Drag picture to placeholder or click icon to add</a:t>
            </a:r>
            <a:endParaRPr/>
          </a:p>
        </p:txBody>
      </p:sp>
      <p:sp>
        <p:nvSpPr>
          <p:cNvPr id="13" name="Picture Placeholder 12"/>
          <p:cNvSpPr>
            <a:spLocks noGrp="1"/>
          </p:cNvSpPr>
          <p:nvPr>
            <p:ph type="pic" sz="quarter" idx="14"/>
          </p:nvPr>
        </p:nvSpPr>
        <p:spPr>
          <a:xfrm>
            <a:off x="4624388" y="2381663"/>
            <a:ext cx="2057400" cy="2039112"/>
          </a:xfrm>
        </p:spPr>
        <p:txBody>
          <a:bodyPr/>
          <a:lstStyle>
            <a:lvl1pPr>
              <a:buNone/>
              <a:defRPr/>
            </a:lvl1pPr>
          </a:lstStyle>
          <a:p>
            <a:r>
              <a:rPr lang="en-US"/>
              <a:t>Drag picture to placeholder or click icon to add</a:t>
            </a:r>
            <a:endParaRPr/>
          </a:p>
        </p:txBody>
      </p:sp>
      <p:sp>
        <p:nvSpPr>
          <p:cNvPr id="14" name="Picture Placeholder 12"/>
          <p:cNvSpPr>
            <a:spLocks noGrp="1"/>
          </p:cNvSpPr>
          <p:nvPr>
            <p:ph type="pic" sz="quarter" idx="15"/>
          </p:nvPr>
        </p:nvSpPr>
        <p:spPr>
          <a:xfrm>
            <a:off x="6803136" y="2381662"/>
            <a:ext cx="2057400" cy="4187952"/>
          </a:xfrm>
        </p:spPr>
        <p:txBody>
          <a:bodyPr/>
          <a:lstStyle>
            <a:lvl1pPr>
              <a:buNone/>
              <a:defRPr/>
            </a:lvl1pPr>
          </a:lstStyle>
          <a:p>
            <a:r>
              <a:rPr lang="en-US"/>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s with Caption, Alt.">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53000" y="3124200"/>
            <a:ext cx="3108960" cy="871538"/>
          </a:xfrm>
        </p:spPr>
        <p:txBody>
          <a:bodyPr anchor="b">
            <a:normAutofit/>
          </a:bodyPr>
          <a:lstStyle>
            <a:lvl1pPr algn="l">
              <a:defRPr sz="2600" b="0"/>
            </a:lvl1pPr>
          </a:lstStyle>
          <a:p>
            <a:r>
              <a:rPr lang="en-US"/>
              <a:t>Click to edit Master title style</a:t>
            </a:r>
            <a:endParaRPr/>
          </a:p>
        </p:txBody>
      </p:sp>
      <p:sp>
        <p:nvSpPr>
          <p:cNvPr id="3" name="Picture Placeholder 2"/>
          <p:cNvSpPr>
            <a:spLocks noGrp="1"/>
          </p:cNvSpPr>
          <p:nvPr>
            <p:ph type="pic" idx="1"/>
          </p:nvPr>
        </p:nvSpPr>
        <p:spPr>
          <a:xfrm>
            <a:off x="277905" y="2365248"/>
            <a:ext cx="424011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
        <p:nvSpPr>
          <p:cNvPr id="4" name="Text Placeholder 3"/>
          <p:cNvSpPr>
            <a:spLocks noGrp="1"/>
          </p:cNvSpPr>
          <p:nvPr>
            <p:ph type="body" sz="half" idx="2"/>
          </p:nvPr>
        </p:nvSpPr>
        <p:spPr>
          <a:xfrm>
            <a:off x="4953000" y="3995737"/>
            <a:ext cx="3108960"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7D290233-0DD1-4A80-BB1E-9ADC3556DBB6}" type="datetimeFigureOut">
              <a:rPr lang="en-US" smtClean="0"/>
              <a:t>3/31/19</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
        <p:nvSpPr>
          <p:cNvPr id="10" name="TextBox 9"/>
          <p:cNvSpPr txBox="1"/>
          <p:nvPr/>
        </p:nvSpPr>
        <p:spPr>
          <a:xfrm>
            <a:off x="4750361"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
        <p:nvSpPr>
          <p:cNvPr id="14" name="Picture Placeholder 12"/>
          <p:cNvSpPr>
            <a:spLocks noGrp="1"/>
          </p:cNvSpPr>
          <p:nvPr>
            <p:ph type="pic" sz="quarter" idx="13"/>
          </p:nvPr>
        </p:nvSpPr>
        <p:spPr>
          <a:xfrm>
            <a:off x="277905" y="228600"/>
            <a:ext cx="2057400" cy="2039112"/>
          </a:xfrm>
        </p:spPr>
        <p:txBody>
          <a:bodyPr/>
          <a:lstStyle>
            <a:lvl1pPr>
              <a:buNone/>
              <a:defRPr/>
            </a:lvl1pPr>
          </a:lstStyle>
          <a:p>
            <a:r>
              <a:rPr lang="en-US"/>
              <a:t>Drag picture to placeholder or click icon to add</a:t>
            </a:r>
            <a:endParaRPr/>
          </a:p>
        </p:txBody>
      </p:sp>
      <p:sp>
        <p:nvSpPr>
          <p:cNvPr id="15" name="Picture Placeholder 12"/>
          <p:cNvSpPr>
            <a:spLocks noGrp="1"/>
          </p:cNvSpPr>
          <p:nvPr>
            <p:ph type="pic" sz="quarter" idx="14"/>
          </p:nvPr>
        </p:nvSpPr>
        <p:spPr>
          <a:xfrm>
            <a:off x="2460625" y="228600"/>
            <a:ext cx="2057400" cy="2039112"/>
          </a:xfrm>
        </p:spPr>
        <p:txBody>
          <a:bodyPr/>
          <a:lstStyle>
            <a:lvl1pPr>
              <a:buNone/>
              <a:defRPr/>
            </a:lvl1pPr>
          </a:lstStyle>
          <a:p>
            <a:r>
              <a:rPr lang="en-US"/>
              <a:t>Drag picture to placeholder or click icon to add</a:t>
            </a: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7D290233-0DD1-4A80-BB1E-9ADC3556DBB6}" type="datetimeFigureOut">
              <a:rPr lang="en-US" smtClean="0"/>
              <a:t>3/31/19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Rectangle 6"/>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7D290233-0DD1-4A80-BB1E-9ADC3556DBB6}" type="datetimeFigureOut">
              <a:rPr lang="en-US" smtClean="0"/>
              <a:t>3/31/19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Rectangle 9"/>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10" name="Rectangle 9"/>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995772" y="954742"/>
            <a:ext cx="681318" cy="5171422"/>
          </a:xfrm>
        </p:spPr>
        <p:txBody>
          <a:bodyPr vert="eaVert" anchor="t" anchorCtr="0"/>
          <a:lstStyle/>
          <a:p>
            <a:r>
              <a:rPr lang="en-US"/>
              <a:t>Click to edit Master title style</a:t>
            </a:r>
            <a:endParaRPr/>
          </a:p>
        </p:txBody>
      </p:sp>
      <p:sp>
        <p:nvSpPr>
          <p:cNvPr id="3" name="Vertical Text Placeholder 2"/>
          <p:cNvSpPr>
            <a:spLocks noGrp="1"/>
          </p:cNvSpPr>
          <p:nvPr>
            <p:ph type="body" orient="vert" idx="1"/>
          </p:nvPr>
        </p:nvSpPr>
        <p:spPr>
          <a:xfrm>
            <a:off x="457200" y="958756"/>
            <a:ext cx="6858000" cy="5184869"/>
          </a:xfrm>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7D290233-0DD1-4A80-BB1E-9ADC3556DBB6}" type="datetimeFigureOut">
              <a:rPr lang="en-US" smtClean="0"/>
              <a:t>3/31/19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sp>
        <p:nvSpPr>
          <p:cNvPr id="9" name="TextBox 8"/>
          <p:cNvSpPr txBox="1"/>
          <p:nvPr/>
        </p:nvSpPr>
        <p:spPr>
          <a:xfrm rot="16200000">
            <a:off x="8593111" y="561668"/>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Al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8474" y="134471"/>
            <a:ext cx="7556313" cy="995082"/>
          </a:xfrm>
        </p:spPr>
        <p:txBody>
          <a:bodyPr anchor="b" anchorCtr="0"/>
          <a:lstStyle/>
          <a:p>
            <a:r>
              <a:rPr lang="en-US"/>
              <a:t>Click to edit Master title style</a:t>
            </a:r>
            <a:endParaRPr/>
          </a:p>
        </p:txBody>
      </p:sp>
      <p:sp>
        <p:nvSpPr>
          <p:cNvPr id="3" name="Content Placeholder 2"/>
          <p:cNvSpPr>
            <a:spLocks noGrp="1"/>
          </p:cNvSpPr>
          <p:nvPr>
            <p:ph idx="1"/>
          </p:nvPr>
        </p:nvSpPr>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7D290233-0DD1-4A80-BB1E-9ADC3556DBB6}" type="datetimeFigureOut">
              <a:rPr lang="en-US" smtClean="0"/>
              <a:t>3/31/19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Text Placeholder 3"/>
          <p:cNvSpPr>
            <a:spLocks noGrp="1"/>
          </p:cNvSpPr>
          <p:nvPr>
            <p:ph type="body" sz="half" idx="2"/>
          </p:nvPr>
        </p:nvSpPr>
        <p:spPr>
          <a:xfrm>
            <a:off x="498518" y="1129553"/>
            <a:ext cx="7558960" cy="774700"/>
          </a:xfrm>
        </p:spPr>
        <p:txBody>
          <a:bodyPr vert="horz" lIns="91440" tIns="45720" rIns="91440" bIns="45720" rtlCol="0" anchor="t" anchorCtr="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with 2 Pictures">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7D290233-0DD1-4A80-BB1E-9ADC3556DBB6}" type="datetimeFigureOut">
              <a:rPr lang="en-US" smtClean="0"/>
              <a:t>3/31/19</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Picture Placeholder 12"/>
          <p:cNvSpPr>
            <a:spLocks noGrp="1"/>
          </p:cNvSpPr>
          <p:nvPr>
            <p:ph type="pic" sz="quarter" idx="12"/>
          </p:nvPr>
        </p:nvSpPr>
        <p:spPr>
          <a:xfrm>
            <a:off x="4624388" y="228600"/>
            <a:ext cx="2057400" cy="2039112"/>
          </a:xfrm>
        </p:spPr>
        <p:txBody>
          <a:bodyPr/>
          <a:lstStyle>
            <a:lvl1pPr>
              <a:buNone/>
              <a:defRPr/>
            </a:lvl1pPr>
          </a:lstStyle>
          <a:p>
            <a:r>
              <a:rPr lang="en-US"/>
              <a:t>Drag picture to placeholder or click icon to add</a:t>
            </a:r>
            <a:endParaRPr/>
          </a:p>
        </p:txBody>
      </p:sp>
      <p:sp>
        <p:nvSpPr>
          <p:cNvPr id="14" name="Picture Placeholder 12"/>
          <p:cNvSpPr>
            <a:spLocks noGrp="1"/>
          </p:cNvSpPr>
          <p:nvPr>
            <p:ph type="pic" sz="quarter" idx="13"/>
          </p:nvPr>
        </p:nvSpPr>
        <p:spPr>
          <a:xfrm>
            <a:off x="6802438" y="2377440"/>
            <a:ext cx="2057400" cy="2039112"/>
          </a:xfrm>
        </p:spPr>
        <p:txBody>
          <a:bodyPr/>
          <a:lstStyle>
            <a:lvl1pPr>
              <a:buNone/>
              <a:defRPr/>
            </a:lvl1pPr>
          </a:lstStyle>
          <a:p>
            <a:r>
              <a:rPr lang="en-US"/>
              <a:t>Drag picture to placeholder or click icon to add</a:t>
            </a:r>
            <a:endParaRPr/>
          </a:p>
        </p:txBody>
      </p:sp>
      <p:sp>
        <p:nvSpPr>
          <p:cNvPr id="16" name="Text Placeholder 3"/>
          <p:cNvSpPr>
            <a:spLocks noGrp="1"/>
          </p:cNvSpPr>
          <p:nvPr>
            <p:ph type="body" sz="half" idx="2"/>
          </p:nvPr>
        </p:nvSpPr>
        <p:spPr>
          <a:xfrm>
            <a:off x="857250" y="1779494"/>
            <a:ext cx="3086100" cy="2040905"/>
          </a:xfrm>
        </p:spPr>
        <p:txBody>
          <a:bodyPr lIns="45720" tIns="45720" rIns="45720" anchor="t">
            <a:noAutofit/>
          </a:bodyPr>
          <a:lstStyle>
            <a:lvl1pPr marL="0" indent="0" algn="ctr">
              <a:spcBef>
                <a:spcPts val="600"/>
              </a:spcBef>
              <a:buNone/>
              <a:defRPr sz="4600">
                <a:solidFill>
                  <a:schemeClr val="bg1"/>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658907" y="228600"/>
            <a:ext cx="820093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86000" y="3124200"/>
            <a:ext cx="5638800" cy="1362075"/>
          </a:xfrm>
        </p:spPr>
        <p:txBody>
          <a:bodyPr anchor="b" anchorCtr="0">
            <a:normAutofit/>
          </a:bodyPr>
          <a:lstStyle>
            <a:lvl1pPr algn="l">
              <a:defRPr sz="3200" b="0" cap="none" baseline="0">
                <a:solidFill>
                  <a:schemeClr val="bg1"/>
                </a:solidFill>
              </a:defRPr>
            </a:lvl1pPr>
          </a:lstStyle>
          <a:p>
            <a:r>
              <a:rPr lang="en-US"/>
              <a:t>Click to edit Master title style</a:t>
            </a:r>
            <a:endParaRPr/>
          </a:p>
        </p:txBody>
      </p:sp>
      <p:sp>
        <p:nvSpPr>
          <p:cNvPr id="3" name="Text Placeholder 2"/>
          <p:cNvSpPr>
            <a:spLocks noGrp="1"/>
          </p:cNvSpPr>
          <p:nvPr>
            <p:ph type="body" idx="1"/>
          </p:nvPr>
        </p:nvSpPr>
        <p:spPr>
          <a:xfrm>
            <a:off x="2286000" y="4495800"/>
            <a:ext cx="5638800" cy="1500187"/>
          </a:xfrm>
        </p:spPr>
        <p:txBody>
          <a:bodyPr anchor="t" anchorCtr="0">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58906" y="6248774"/>
            <a:ext cx="1474694" cy="365125"/>
          </a:xfrm>
        </p:spPr>
        <p:txBody>
          <a:bodyPr/>
          <a:lstStyle>
            <a:lvl1pPr algn="l">
              <a:defRPr>
                <a:solidFill>
                  <a:schemeClr val="bg1"/>
                </a:solidFill>
              </a:defRPr>
            </a:lvl1pPr>
          </a:lstStyle>
          <a:p>
            <a:fld id="{7D290233-0DD1-4A80-BB1E-9ADC3556DBB6}" type="datetimeFigureOut">
              <a:rPr lang="en-US" smtClean="0"/>
              <a:t>3/31/19</a:t>
            </a:fld>
            <a:endParaRPr lang="en-US"/>
          </a:p>
        </p:txBody>
      </p:sp>
      <p:sp>
        <p:nvSpPr>
          <p:cNvPr id="5" name="Footer Placeholder 4"/>
          <p:cNvSpPr>
            <a:spLocks noGrp="1"/>
          </p:cNvSpPr>
          <p:nvPr>
            <p:ph type="ftr" sz="quarter" idx="11"/>
          </p:nvPr>
        </p:nvSpPr>
        <p:spPr>
          <a:xfrm>
            <a:off x="2286000" y="6248774"/>
            <a:ext cx="5638800" cy="365125"/>
          </a:xfrm>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a:xfrm>
            <a:off x="8305800" y="6248774"/>
            <a:ext cx="554038" cy="365125"/>
          </a:xfrm>
        </p:spPr>
        <p:txBody>
          <a:bodyPr/>
          <a:lstStyle/>
          <a:p>
            <a:fld id="{CFE4BAC9-6D41-4691-9299-18EF07EF0177}" type="slidenum">
              <a:rPr lang="en-US" smtClean="0"/>
              <a:t>‹#›</a:t>
            </a:fld>
            <a:endParaRPr lang="en-US"/>
          </a:p>
        </p:txBody>
      </p:sp>
      <p:sp>
        <p:nvSpPr>
          <p:cNvPr id="8" name="TextBox 7"/>
          <p:cNvSpPr txBox="1"/>
          <p:nvPr/>
        </p:nvSpPr>
        <p:spPr>
          <a:xfrm>
            <a:off x="2003612" y="3110754"/>
            <a:ext cx="260909" cy="615553"/>
          </a:xfrm>
          <a:prstGeom prst="rect">
            <a:avLst/>
          </a:prstGeom>
          <a:noFill/>
        </p:spPr>
        <p:txBody>
          <a:bodyPr wrap="square" lIns="0" tIns="0" rIns="0" bIns="0" rtlCol="0">
            <a:spAutoFit/>
          </a:bodyPr>
          <a:lstStyle/>
          <a:p>
            <a:r>
              <a:rPr sz="4000" b="1">
                <a:solidFill>
                  <a:schemeClr val="accent1">
                    <a:lumMod val="60000"/>
                    <a:lumOff val="40000"/>
                  </a:schemeClr>
                </a:solidFill>
              </a:rPr>
              <a:t>+</a:t>
            </a:r>
          </a:p>
        </p:txBody>
      </p:sp>
      <p:sp>
        <p:nvSpPr>
          <p:cNvPr id="9" name="Rectangle 8"/>
          <p:cNvSpPr/>
          <p:nvPr/>
        </p:nvSpPr>
        <p:spPr>
          <a:xfrm>
            <a:off x="285750" y="228600"/>
            <a:ext cx="212725"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11" name="Rectangle 10"/>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Content Placeholder 3"/>
          <p:cNvSpPr>
            <a:spLocks noGrp="1"/>
          </p:cNvSpPr>
          <p:nvPr>
            <p:ph sz="half" idx="2"/>
          </p:nvPr>
        </p:nvSpPr>
        <p:spPr>
          <a:xfrm>
            <a:off x="439987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p:txBody>
          <a:bodyPr/>
          <a:lstStyle/>
          <a:p>
            <a:fld id="{7D290233-0DD1-4A80-BB1E-9ADC3556DBB6}" type="datetimeFigureOut">
              <a:rPr lang="en-US" smtClean="0"/>
              <a:t>3/31/19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Rectangle 9"/>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TextBox 11"/>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4" name="Content Placeholder 3"/>
          <p:cNvSpPr>
            <a:spLocks noGrp="1"/>
          </p:cNvSpPr>
          <p:nvPr>
            <p:ph sz="half" idx="2"/>
          </p:nvPr>
        </p:nvSpPr>
        <p:spPr>
          <a:xfrm>
            <a:off x="497541"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6" name="Content Placeholder 5"/>
          <p:cNvSpPr>
            <a:spLocks noGrp="1"/>
          </p:cNvSpPr>
          <p:nvPr>
            <p:ph sz="quarter" idx="4"/>
          </p:nvPr>
        </p:nvSpPr>
        <p:spPr>
          <a:xfrm>
            <a:off x="4399878"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7" name="Date Placeholder 6"/>
          <p:cNvSpPr>
            <a:spLocks noGrp="1"/>
          </p:cNvSpPr>
          <p:nvPr>
            <p:ph type="dt" sz="half" idx="10"/>
          </p:nvPr>
        </p:nvSpPr>
        <p:spPr/>
        <p:txBody>
          <a:bodyPr/>
          <a:lstStyle/>
          <a:p>
            <a:fld id="{7D290233-0DD1-4A80-BB1E-9ADC3556DBB6}" type="datetimeFigureOut">
              <a:rPr lang="en-US" smtClean="0"/>
              <a:t>3/31/19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E4BAC9-6D41-4691-9299-18EF07EF0177}" type="slidenum">
              <a:rPr lang="en-US" smtClean="0"/>
              <a:t>‹#›</a:t>
            </a:fld>
            <a:endParaRPr lang="en-US"/>
          </a:p>
        </p:txBody>
      </p:sp>
      <p:sp>
        <p:nvSpPr>
          <p:cNvPr id="3" name="Text Placeholder 2"/>
          <p:cNvSpPr>
            <a:spLocks noGrp="1"/>
          </p:cNvSpPr>
          <p:nvPr>
            <p:ph type="body" idx="1"/>
          </p:nvPr>
        </p:nvSpPr>
        <p:spPr>
          <a:xfrm>
            <a:off x="497541" y="2070847"/>
            <a:ext cx="3657600" cy="322729"/>
          </a:xfrm>
          <a:prstGeom prst="rect">
            <a:avLst/>
          </a:prstGeom>
          <a:solidFill>
            <a:schemeClr val="accent3"/>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399878" y="2070847"/>
            <a:ext cx="3657600" cy="322729"/>
          </a:xfrm>
          <a:prstGeom prst="rect">
            <a:avLst/>
          </a:prstGeom>
          <a:solidFill>
            <a:schemeClr val="accent3">
              <a:lumMod val="60000"/>
              <a:lumOff val="40000"/>
            </a:schemeClr>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498517" y="1985963"/>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p:txBody>
          <a:bodyPr/>
          <a:lstStyle/>
          <a:p>
            <a:fld id="{7D290233-0DD1-4A80-BB1E-9ADC3556DBB6}" type="datetimeFigureOut">
              <a:rPr lang="en-US" smtClean="0"/>
              <a:t>3/31/19</a:t>
            </a:fld>
            <a:endParaRPr lang="en-US"/>
          </a:p>
        </p:txBody>
      </p:sp>
      <p:sp>
        <p:nvSpPr>
          <p:cNvPr id="6" name="Footer Placeholder 5"/>
          <p:cNvSpPr>
            <a:spLocks noGrp="1"/>
          </p:cNvSpPr>
          <p:nvPr>
            <p:ph type="ftr" sz="quarter" idx="11"/>
          </p:nvPr>
        </p:nvSpPr>
        <p:spPr/>
        <p:txBody>
          <a:bodyPr/>
          <a:lstStyle/>
          <a:p>
            <a:endParaRPr lang="en-US"/>
          </a:p>
        </p:txBody>
      </p:sp>
      <p:sp>
        <p:nvSpPr>
          <p:cNvPr id="13" name="Content Placeholder 2"/>
          <p:cNvSpPr>
            <a:spLocks noGrp="1"/>
          </p:cNvSpPr>
          <p:nvPr>
            <p:ph sz="half" idx="14"/>
          </p:nvPr>
        </p:nvSpPr>
        <p:spPr>
          <a:xfrm>
            <a:off x="498517" y="4164965"/>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4" name="Rectangle 13"/>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Slide Number Placeholder 6"/>
          <p:cNvSpPr>
            <a:spLocks noGrp="1"/>
          </p:cNvSpPr>
          <p:nvPr>
            <p:ph type="sldNum" sz="quarter" idx="12"/>
          </p:nvPr>
        </p:nvSpPr>
        <p:spPr>
          <a:xfrm>
            <a:off x="8305800" y="242234"/>
            <a:ext cx="554038" cy="365125"/>
          </a:xfrm>
        </p:spPr>
        <p:txBody>
          <a:bodyPr/>
          <a:lstStyle/>
          <a:p>
            <a:fld id="{CFE4BAC9-6D41-4691-9299-18EF07EF017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p:txBody>
          <a:bodyPr/>
          <a:lstStyle/>
          <a:p>
            <a:fld id="{7D290233-0DD1-4A80-BB1E-9ADC3556DBB6}" type="datetimeFigureOut">
              <a:rPr lang="en-US" smtClean="0"/>
              <a:t>3/31/19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
        <p:nvSpPr>
          <p:cNvPr id="11" name="Content Placeholder 2"/>
          <p:cNvSpPr>
            <a:spLocks noGrp="1"/>
          </p:cNvSpPr>
          <p:nvPr>
            <p:ph sz="half" idx="15"/>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3"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slideLayout" Target="../slideLayouts/slideLayout20.xml"/><Relationship Id="rId21"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4" y="484094"/>
            <a:ext cx="7556313" cy="1116106"/>
          </a:xfrm>
          <a:prstGeom prst="rect">
            <a:avLst/>
          </a:prstGeom>
        </p:spPr>
        <p:txBody>
          <a:bodyPr vert="horz" lIns="91440" tIns="45720" rIns="91440" bIns="45720" rtlCol="0" anchor="t" anchorCtr="0">
            <a:noAutofit/>
          </a:bodyPr>
          <a:lstStyle/>
          <a:p>
            <a:r>
              <a:rPr lang="en-US"/>
              <a:t>Click to edit Master title style</a:t>
            </a:r>
            <a:endParaRPr/>
          </a:p>
        </p:txBody>
      </p:sp>
      <p:sp>
        <p:nvSpPr>
          <p:cNvPr id="3" name="Text Placeholder 2"/>
          <p:cNvSpPr>
            <a:spLocks noGrp="1"/>
          </p:cNvSpPr>
          <p:nvPr>
            <p:ph type="body" idx="1"/>
          </p:nvPr>
        </p:nvSpPr>
        <p:spPr>
          <a:xfrm>
            <a:off x="498474" y="1981200"/>
            <a:ext cx="7556313" cy="4144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6795247" y="6423585"/>
            <a:ext cx="2133600" cy="365125"/>
          </a:xfrm>
          <a:prstGeom prst="rect">
            <a:avLst/>
          </a:prstGeom>
        </p:spPr>
        <p:txBody>
          <a:bodyPr vert="horz" lIns="91440" tIns="45720" rIns="91440" bIns="45720" rtlCol="0" anchor="ctr"/>
          <a:lstStyle>
            <a:lvl1pPr algn="r">
              <a:defRPr sz="1100">
                <a:solidFill>
                  <a:schemeClr val="tx1">
                    <a:lumMod val="65000"/>
                    <a:lumOff val="35000"/>
                  </a:schemeClr>
                </a:solidFill>
              </a:defRPr>
            </a:lvl1pPr>
          </a:lstStyle>
          <a:p>
            <a:fld id="{7D290233-0DD1-4A80-BB1E-9ADC3556DBB6}" type="datetimeFigureOut">
              <a:rPr lang="en-US" smtClean="0"/>
              <a:t>3/31/19</a:t>
            </a:fld>
            <a:endParaRPr lang="en-US"/>
          </a:p>
        </p:txBody>
      </p:sp>
      <p:sp>
        <p:nvSpPr>
          <p:cNvPr id="5" name="Footer Placeholder 4"/>
          <p:cNvSpPr>
            <a:spLocks noGrp="1"/>
          </p:cNvSpPr>
          <p:nvPr>
            <p:ph type="ftr" sz="quarter" idx="3"/>
          </p:nvPr>
        </p:nvSpPr>
        <p:spPr>
          <a:xfrm>
            <a:off x="201706" y="6423585"/>
            <a:ext cx="6122894"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400">
                <a:solidFill>
                  <a:schemeClr val="bg1"/>
                </a:solidFill>
              </a:defRPr>
            </a:lvl1pPr>
          </a:lstStyle>
          <a:p>
            <a:fld id="{CFE4BAC9-6D41-4691-9299-18EF07EF017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 id="2147483690" r:id="rId15"/>
    <p:sldLayoutId id="2147483691" r:id="rId16"/>
    <p:sldLayoutId id="2147483692" r:id="rId17"/>
    <p:sldLayoutId id="2147483693" r:id="rId18"/>
    <p:sldLayoutId id="2147483694" r:id="rId19"/>
    <p:sldLayoutId id="2147483695" r:id="rId20"/>
  </p:sldLayoutIdLst>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accent1"/>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lang="en-US" sz="1800" kern="1200" baseline="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2.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13.jpg"/><Relationship Id="rId3" Type="http://schemas.openxmlformats.org/officeDocument/2006/relationships/image" Target="../media/image14.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15.png"/><Relationship Id="rId3" Type="http://schemas.openxmlformats.org/officeDocument/2006/relationships/image" Target="../media/image16.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hyperlink" Target="https://www.sciencedirect.com/science/article/pii/S2090506812001066" TargetMode="External"/><Relationship Id="rId4" Type="http://schemas.openxmlformats.org/officeDocument/2006/relationships/image" Target="../media/image3.jpeg"/><Relationship Id="rId1" Type="http://schemas.openxmlformats.org/officeDocument/2006/relationships/slideLayout" Target="../slideLayouts/slideLayout2.xml"/><Relationship Id="rId2" Type="http://schemas.openxmlformats.org/officeDocument/2006/relationships/hyperlink" Target="https://www.sciencedirect.com/topics/medicine-and-dentistry/apical-foramen"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4.jpeg"/><Relationship Id="rId3" Type="http://schemas.openxmlformats.org/officeDocument/2006/relationships/image" Target="../media/image5.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s://www.ommegaonline.org/article-details/Acme-Pathosis-Furuncle-the-Periapical-Granuloma/1885" TargetMode="External"/><Relationship Id="rId3" Type="http://schemas.openxmlformats.org/officeDocument/2006/relationships/image" Target="../media/image6.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7.gi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image" Target="../media/image8.jpeg"/><Relationship Id="rId3" Type="http://schemas.openxmlformats.org/officeDocument/2006/relationships/image" Target="../media/image9.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0.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2081" y="777359"/>
            <a:ext cx="3808646" cy="2106411"/>
          </a:xfrm>
        </p:spPr>
        <p:txBody>
          <a:bodyPr>
            <a:normAutofit/>
          </a:bodyPr>
          <a:lstStyle/>
          <a:p>
            <a:pPr algn="ctr"/>
            <a:r>
              <a:rPr lang="en-US" sz="4000" b="1" dirty="0">
                <a:solidFill>
                  <a:schemeClr val="bg1"/>
                </a:solidFill>
              </a:rPr>
              <a:t>Periapical Pathology (PAP)</a:t>
            </a:r>
            <a:endParaRPr lang="en-US" sz="4000" dirty="0">
              <a:solidFill>
                <a:schemeClr val="bg1"/>
              </a:solidFill>
            </a:endParaRPr>
          </a:p>
        </p:txBody>
      </p:sp>
      <p:sp>
        <p:nvSpPr>
          <p:cNvPr id="3" name="Subtitle 2"/>
          <p:cNvSpPr>
            <a:spLocks noGrp="1"/>
          </p:cNvSpPr>
          <p:nvPr>
            <p:ph type="subTitle" idx="1"/>
          </p:nvPr>
        </p:nvSpPr>
        <p:spPr>
          <a:xfrm>
            <a:off x="1554513" y="3864895"/>
            <a:ext cx="7471477" cy="2780974"/>
          </a:xfrm>
        </p:spPr>
        <p:txBody>
          <a:bodyPr>
            <a:normAutofit/>
          </a:bodyPr>
          <a:lstStyle/>
          <a:p>
            <a:pPr algn="r"/>
            <a:endParaRPr lang="en-US" sz="1300" dirty="0"/>
          </a:p>
          <a:p>
            <a:pPr algn="r"/>
            <a:endParaRPr lang="en-US" sz="1300" dirty="0"/>
          </a:p>
          <a:p>
            <a:pPr algn="r"/>
            <a:endParaRPr lang="en-US" sz="1300" dirty="0"/>
          </a:p>
          <a:p>
            <a:pPr algn="r"/>
            <a:r>
              <a:rPr lang="en-US" sz="1300" dirty="0">
                <a:solidFill>
                  <a:schemeClr val="tx1"/>
                </a:solidFill>
              </a:rPr>
              <a:t>New York City College of Technology</a:t>
            </a:r>
          </a:p>
          <a:p>
            <a:pPr algn="r"/>
            <a:r>
              <a:rPr lang="en-US" sz="1300" dirty="0">
                <a:solidFill>
                  <a:schemeClr val="tx1"/>
                </a:solidFill>
              </a:rPr>
              <a:t>Dental Hygiene Department</a:t>
            </a:r>
          </a:p>
          <a:p>
            <a:pPr algn="r"/>
            <a:r>
              <a:rPr lang="en-US" sz="1300" dirty="0">
                <a:solidFill>
                  <a:schemeClr val="tx1"/>
                </a:solidFill>
              </a:rPr>
              <a:t>DEN 1218 </a:t>
            </a:r>
            <a:r>
              <a:rPr lang="mr-IN" sz="1300" dirty="0">
                <a:solidFill>
                  <a:schemeClr val="tx1"/>
                </a:solidFill>
              </a:rPr>
              <a:t>–</a:t>
            </a:r>
            <a:r>
              <a:rPr lang="en-US" sz="1300" dirty="0">
                <a:solidFill>
                  <a:schemeClr val="tx1"/>
                </a:solidFill>
              </a:rPr>
              <a:t> E 612</a:t>
            </a:r>
          </a:p>
          <a:p>
            <a:pPr algn="r"/>
            <a:r>
              <a:rPr lang="en-US" sz="1300" dirty="0">
                <a:solidFill>
                  <a:schemeClr val="tx1"/>
                </a:solidFill>
              </a:rPr>
              <a:t>April 1, 2019</a:t>
            </a:r>
            <a:endParaRPr lang="en-US" sz="1400" dirty="0">
              <a:solidFill>
                <a:schemeClr val="tx1"/>
              </a:solidFill>
            </a:endParaRPr>
          </a:p>
          <a:p>
            <a:pPr algn="r"/>
            <a:endParaRPr lang="en-US" sz="1400" dirty="0">
              <a:solidFill>
                <a:schemeClr val="tx1"/>
              </a:solidFill>
            </a:endParaRPr>
          </a:p>
          <a:p>
            <a:pPr algn="r"/>
            <a:endParaRPr lang="en-US" sz="1400" dirty="0">
              <a:solidFill>
                <a:schemeClr val="tx1"/>
              </a:solidFill>
            </a:endParaRPr>
          </a:p>
          <a:p>
            <a:pPr algn="r"/>
            <a:r>
              <a:rPr lang="en-US" sz="1400" dirty="0">
                <a:solidFill>
                  <a:schemeClr val="tx1"/>
                </a:solidFill>
              </a:rPr>
              <a:t>Presented by :</a:t>
            </a:r>
          </a:p>
          <a:p>
            <a:pPr algn="r"/>
            <a:r>
              <a:rPr lang="en-US" sz="1400" dirty="0">
                <a:solidFill>
                  <a:schemeClr val="tx1"/>
                </a:solidFill>
              </a:rPr>
              <a:t>Jashlie Sanchez &amp; Diana Usuga </a:t>
            </a:r>
          </a:p>
          <a:p>
            <a:pPr algn="r"/>
            <a:endParaRPr lang="en-US" sz="1300" dirty="0">
              <a:solidFill>
                <a:schemeClr val="tx1"/>
              </a:solidFill>
            </a:endParaRPr>
          </a:p>
        </p:txBody>
      </p:sp>
      <p:pic>
        <p:nvPicPr>
          <p:cNvPr id="4" name="Picture 3"/>
          <p:cNvPicPr>
            <a:picLocks noChangeAspect="1"/>
          </p:cNvPicPr>
          <p:nvPr/>
        </p:nvPicPr>
        <p:blipFill>
          <a:blip r:embed="rId2"/>
          <a:stretch>
            <a:fillRect/>
          </a:stretch>
        </p:blipFill>
        <p:spPr>
          <a:xfrm>
            <a:off x="772081" y="2883770"/>
            <a:ext cx="4935894" cy="3284614"/>
          </a:xfrm>
          <a:prstGeom prst="rect">
            <a:avLst/>
          </a:prstGeom>
          <a:effectLst>
            <a:outerShdw blurRad="50800" dist="38100" dir="2700000" algn="tl" rotWithShape="0">
              <a:srgbClr val="000000">
                <a:alpha val="43000"/>
              </a:srgbClr>
            </a:outerShdw>
            <a:softEdge rad="152400"/>
          </a:effectLst>
          <a:scene3d>
            <a:camera prst="orthographicFront"/>
            <a:lightRig rig="threePt" dir="t"/>
          </a:scene3d>
          <a:sp3d>
            <a:bevelT w="114300" prst="artDeco"/>
          </a:sp3d>
        </p:spPr>
      </p:pic>
    </p:spTree>
    <p:extLst>
      <p:ext uri="{BB962C8B-B14F-4D97-AF65-F5344CB8AC3E}">
        <p14:creationId xmlns:p14="http://schemas.microsoft.com/office/powerpoint/2010/main" val="23385305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ctr" rtl="0">
              <a:spcBef>
                <a:spcPct val="0"/>
              </a:spcBef>
            </a:pPr>
            <a:r>
              <a:rPr lang="en-US" sz="4000" b="1" u="sng" dirty="0">
                <a:solidFill>
                  <a:schemeClr val="accent1"/>
                </a:solidFill>
                <a:latin typeface="+mj-lt"/>
              </a:rPr>
              <a:t>Apical scar </a:t>
            </a:r>
            <a:r>
              <a:rPr lang="en-US" dirty="0"/>
              <a:t/>
            </a:r>
            <a:br>
              <a:rPr lang="en-US" dirty="0"/>
            </a:br>
            <a:endParaRPr lang="en-US" dirty="0"/>
          </a:p>
        </p:txBody>
      </p:sp>
      <p:pic>
        <p:nvPicPr>
          <p:cNvPr id="7" name="Content Placeholder 6" descr="B1FovKjZgCtayTcT550oDg.jpg"/>
          <p:cNvPicPr>
            <a:picLocks noGrp="1" noChangeAspect="1"/>
          </p:cNvPicPr>
          <p:nvPr>
            <p:ph sz="half" idx="1"/>
          </p:nvPr>
        </p:nvPicPr>
        <p:blipFill>
          <a:blip r:embed="rId2">
            <a:extLst>
              <a:ext uri="{28A0092B-C50C-407E-A947-70E740481C1C}">
                <a14:useLocalDpi xmlns:a14="http://schemas.microsoft.com/office/drawing/2010/main" val="0"/>
              </a:ext>
            </a:extLst>
          </a:blip>
          <a:srcRect l="15461" r="15461"/>
          <a:stretch>
            <a:fillRect/>
          </a:stretch>
        </p:blipFill>
        <p:spPr>
          <a:xfrm>
            <a:off x="560339" y="1773692"/>
            <a:ext cx="3905932" cy="4301672"/>
          </a:xfrm>
        </p:spPr>
      </p:pic>
      <p:sp>
        <p:nvSpPr>
          <p:cNvPr id="5" name="Content Placeholder 4"/>
          <p:cNvSpPr>
            <a:spLocks noGrp="1"/>
          </p:cNvSpPr>
          <p:nvPr>
            <p:ph sz="half" idx="2"/>
          </p:nvPr>
        </p:nvSpPr>
        <p:spPr>
          <a:xfrm>
            <a:off x="4648199" y="1773691"/>
            <a:ext cx="4033264" cy="4488973"/>
          </a:xfrm>
        </p:spPr>
        <p:txBody>
          <a:bodyPr>
            <a:normAutofit/>
          </a:bodyPr>
          <a:lstStyle/>
          <a:p>
            <a:pPr algn="just"/>
            <a:r>
              <a:rPr lang="en-US" dirty="0"/>
              <a:t>An</a:t>
            </a:r>
            <a:r>
              <a:rPr lang="en-US" b="1" dirty="0"/>
              <a:t> </a:t>
            </a:r>
            <a:r>
              <a:rPr lang="en-US" b="1" dirty="0">
                <a:solidFill>
                  <a:srgbClr val="404040"/>
                </a:solidFill>
              </a:rPr>
              <a:t>apical scar </a:t>
            </a:r>
            <a:r>
              <a:rPr lang="en-US" dirty="0"/>
              <a:t>is caused by the body’s exuberant attempt at healing itself </a:t>
            </a:r>
            <a:r>
              <a:rPr lang="en-US" dirty="0">
                <a:solidFill>
                  <a:srgbClr val="B465BB"/>
                </a:solidFill>
              </a:rPr>
              <a:t>after a root canal or similar endodontic procedure.</a:t>
            </a:r>
          </a:p>
          <a:p>
            <a:pPr algn="just"/>
            <a:r>
              <a:rPr lang="en-US" dirty="0"/>
              <a:t>Sometimes the body overreacts and sends more tissue than is needed to heal a certain sized space, so a scar is left behind that is thicker than normal. People are unaware an apical scar has formed unless it is accompanied by an infection.</a:t>
            </a:r>
          </a:p>
          <a:p>
            <a:pPr marL="0" indent="0" algn="just">
              <a:buNone/>
            </a:pPr>
            <a:r>
              <a:rPr lang="en-US" sz="900" u="sng" dirty="0">
                <a:solidFill>
                  <a:srgbClr val="3366FF"/>
                </a:solidFill>
              </a:rPr>
              <a:t>Retrieved from: https://omegadentists.com/blog/apical-scarring-and-root-canal/</a:t>
            </a:r>
          </a:p>
        </p:txBody>
      </p:sp>
    </p:spTree>
    <p:extLst>
      <p:ext uri="{BB962C8B-B14F-4D97-AF65-F5344CB8AC3E}">
        <p14:creationId xmlns:p14="http://schemas.microsoft.com/office/powerpoint/2010/main" val="27357292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ctr" rtl="0">
              <a:spcBef>
                <a:spcPct val="0"/>
              </a:spcBef>
            </a:pPr>
            <a:r>
              <a:rPr lang="en-US" sz="4000" b="1" u="sng" dirty="0">
                <a:solidFill>
                  <a:schemeClr val="tx2">
                    <a:lumMod val="50000"/>
                    <a:lumOff val="50000"/>
                  </a:schemeClr>
                </a:solidFill>
                <a:latin typeface="+mj-lt"/>
              </a:rPr>
              <a:t>Cementoma</a:t>
            </a:r>
            <a:r>
              <a:rPr lang="en-US" dirty="0"/>
              <a:t/>
            </a:r>
            <a:br>
              <a:rPr lang="en-US" dirty="0"/>
            </a:br>
            <a:endParaRPr lang="en-US" dirty="0"/>
          </a:p>
        </p:txBody>
      </p:sp>
      <p:pic>
        <p:nvPicPr>
          <p:cNvPr id="7" name="Content Placeholder 6" descr="index.jpg"/>
          <p:cNvPicPr>
            <a:picLocks noGrp="1" noChangeAspect="1"/>
          </p:cNvPicPr>
          <p:nvPr>
            <p:ph sz="half" idx="1"/>
          </p:nvPr>
        </p:nvPicPr>
        <p:blipFill rotWithShape="1">
          <a:blip r:embed="rId2">
            <a:extLst>
              <a:ext uri="{28A0092B-C50C-407E-A947-70E740481C1C}">
                <a14:useLocalDpi xmlns:a14="http://schemas.microsoft.com/office/drawing/2010/main" val="0"/>
              </a:ext>
            </a:extLst>
          </a:blip>
          <a:srcRect t="577" b="2372"/>
          <a:stretch/>
        </p:blipFill>
        <p:spPr>
          <a:xfrm>
            <a:off x="4156118" y="3655709"/>
            <a:ext cx="4559123" cy="2902570"/>
          </a:xfrm>
        </p:spPr>
      </p:pic>
      <p:sp>
        <p:nvSpPr>
          <p:cNvPr id="5" name="Content Placeholder 4"/>
          <p:cNvSpPr>
            <a:spLocks noGrp="1"/>
          </p:cNvSpPr>
          <p:nvPr>
            <p:ph sz="half" idx="15"/>
          </p:nvPr>
        </p:nvSpPr>
        <p:spPr>
          <a:xfrm>
            <a:off x="187064" y="1600200"/>
            <a:ext cx="3969054" cy="4788951"/>
          </a:xfrm>
        </p:spPr>
        <p:txBody>
          <a:bodyPr>
            <a:normAutofit/>
          </a:bodyPr>
          <a:lstStyle/>
          <a:p>
            <a:r>
              <a:rPr lang="en-US" sz="2000" b="1" dirty="0">
                <a:solidFill>
                  <a:schemeClr val="tx1">
                    <a:lumMod val="75000"/>
                    <a:lumOff val="25000"/>
                  </a:schemeClr>
                </a:solidFill>
              </a:rPr>
              <a:t>Cementoma</a:t>
            </a:r>
            <a:r>
              <a:rPr lang="en-US" sz="2000" dirty="0">
                <a:solidFill>
                  <a:schemeClr val="tx1">
                    <a:lumMod val="75000"/>
                    <a:lumOff val="25000"/>
                  </a:schemeClr>
                </a:solidFill>
              </a:rPr>
              <a:t> is an odontogenic tumor of cementum. It is usually observed as a benign spherical mass of hard tissue fused to the root of a tooth. It is found most commonly in the mandible in the region of the lower molar teeth.</a:t>
            </a:r>
          </a:p>
          <a:p>
            <a:endParaRPr lang="en-US" sz="2000" dirty="0">
              <a:solidFill>
                <a:schemeClr val="tx1">
                  <a:lumMod val="75000"/>
                  <a:lumOff val="25000"/>
                </a:schemeClr>
              </a:solidFill>
            </a:endParaRPr>
          </a:p>
          <a:p>
            <a:pPr marL="0" indent="0">
              <a:buNone/>
            </a:pPr>
            <a:endParaRPr lang="en-US" sz="900" dirty="0">
              <a:solidFill>
                <a:srgbClr val="3366FF"/>
              </a:solidFill>
            </a:endParaRPr>
          </a:p>
          <a:p>
            <a:pPr marL="0" indent="0">
              <a:buNone/>
            </a:pPr>
            <a:endParaRPr lang="en-US" sz="900" dirty="0">
              <a:solidFill>
                <a:srgbClr val="3366FF"/>
              </a:solidFill>
            </a:endParaRPr>
          </a:p>
          <a:p>
            <a:pPr marL="0" indent="0">
              <a:buNone/>
            </a:pPr>
            <a:r>
              <a:rPr lang="en-US" sz="900" dirty="0">
                <a:solidFill>
                  <a:srgbClr val="3366FF"/>
                </a:solidFill>
              </a:rPr>
              <a:t>Reference: </a:t>
            </a:r>
            <a:r>
              <a:rPr lang="en-US" sz="900" i="1" dirty="0">
                <a:solidFill>
                  <a:srgbClr val="3366FF"/>
                </a:solidFill>
              </a:rPr>
              <a:t>Ben Z. Pilch (2001). Head and Neck Surgical Pathology. Lippincott Williams &amp; Wilkins. pp. 222–. ISBN 978-0-397-51727-5</a:t>
            </a:r>
            <a:endParaRPr lang="en-US" sz="900" dirty="0">
              <a:solidFill>
                <a:srgbClr val="3366FF"/>
              </a:solidFill>
            </a:endParaRPr>
          </a:p>
        </p:txBody>
      </p:sp>
      <p:pic>
        <p:nvPicPr>
          <p:cNvPr id="8" name="Content Placeholder 7" descr="screen_shot_2013-11-24_at_14319_pm-1428B7CD6D1420F912E-thumb400.png"/>
          <p:cNvPicPr>
            <a:picLocks noGrp="1" noChangeAspect="1"/>
          </p:cNvPicPr>
          <p:nvPr>
            <p:ph sz="half" idx="16"/>
          </p:nvPr>
        </p:nvPicPr>
        <p:blipFill rotWithShape="1">
          <a:blip r:embed="rId3" cstate="email">
            <a:extLst>
              <a:ext uri="{28A0092B-C50C-407E-A947-70E740481C1C}">
                <a14:useLocalDpi xmlns:a14="http://schemas.microsoft.com/office/drawing/2010/main" val="0"/>
              </a:ext>
            </a:extLst>
          </a:blip>
          <a:srcRect t="1150" b="8860"/>
          <a:stretch/>
        </p:blipFill>
        <p:spPr>
          <a:xfrm>
            <a:off x="4641373" y="1216123"/>
            <a:ext cx="3356014" cy="2266724"/>
          </a:xfrm>
        </p:spPr>
      </p:pic>
      <p:sp>
        <p:nvSpPr>
          <p:cNvPr id="9" name="Right Arrow 8"/>
          <p:cNvSpPr/>
          <p:nvPr/>
        </p:nvSpPr>
        <p:spPr>
          <a:xfrm rot="18297570">
            <a:off x="6047339" y="3246901"/>
            <a:ext cx="524638" cy="292977"/>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3366FF"/>
              </a:solidFill>
            </a:endParaRPr>
          </a:p>
        </p:txBody>
      </p:sp>
    </p:spTree>
    <p:extLst>
      <p:ext uri="{BB962C8B-B14F-4D97-AF65-F5344CB8AC3E}">
        <p14:creationId xmlns:p14="http://schemas.microsoft.com/office/powerpoint/2010/main" val="1078416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0">
              <a:spcBef>
                <a:spcPct val="0"/>
              </a:spcBef>
            </a:pPr>
            <a:r>
              <a:rPr lang="en-US" sz="2700" b="1" u="sng" dirty="0">
                <a:solidFill>
                  <a:schemeClr val="bg2"/>
                </a:solidFill>
                <a:latin typeface="+mj-lt"/>
              </a:rPr>
              <a:t>Stages of Periapical Cemental Dysplasia</a:t>
            </a:r>
            <a:r>
              <a:rPr lang="en-US" dirty="0">
                <a:solidFill>
                  <a:schemeClr val="accent2"/>
                </a:solidFill>
              </a:rPr>
              <a:t/>
            </a:r>
            <a:br>
              <a:rPr lang="en-US" dirty="0">
                <a:solidFill>
                  <a:schemeClr val="accent2"/>
                </a:solidFill>
              </a:rPr>
            </a:br>
            <a:endParaRPr lang="en-US" dirty="0">
              <a:solidFill>
                <a:schemeClr val="accent2"/>
              </a:solidFill>
            </a:endParaRPr>
          </a:p>
        </p:txBody>
      </p:sp>
      <p:sp>
        <p:nvSpPr>
          <p:cNvPr id="14" name="Content Placeholder 13"/>
          <p:cNvSpPr>
            <a:spLocks noGrp="1"/>
          </p:cNvSpPr>
          <p:nvPr>
            <p:ph sz="half" idx="15"/>
          </p:nvPr>
        </p:nvSpPr>
        <p:spPr>
          <a:xfrm>
            <a:off x="164213" y="1104778"/>
            <a:ext cx="4718426" cy="5344200"/>
          </a:xfrm>
        </p:spPr>
        <p:txBody>
          <a:bodyPr>
            <a:normAutofit fontScale="70000" lnSpcReduction="20000"/>
          </a:bodyPr>
          <a:lstStyle/>
          <a:p>
            <a:pPr algn="just"/>
            <a:r>
              <a:rPr lang="en-US" sz="2000" dirty="0"/>
              <a:t>Periapical cemental dysplasia is a benign condition mostly seen in patients over 20 years of age and is more common in women. The lesion occurs in and near the periodontal ligament around the apex of a tooth, usually a mandibular incisior. Most cases usually present with multiple lesions involving the apices of several mandibular anterior teeth or bicuspids. Since the lesion is asymptomatic, it is often accidentally discovered during routine intraoral roentgenographic examination. </a:t>
            </a:r>
          </a:p>
          <a:p>
            <a:pPr algn="just">
              <a:buFont typeface="+mj-lt"/>
              <a:buAutoNum type="arabicPeriod"/>
            </a:pPr>
            <a:r>
              <a:rPr lang="en-US" sz="2000" dirty="0"/>
              <a:t>In the early stage of development, the lesion appears as a periapical radiolucency resembling periapical granuloma or cyst. </a:t>
            </a:r>
          </a:p>
          <a:p>
            <a:pPr algn="just">
              <a:buFont typeface="+mj-lt"/>
              <a:buAutoNum type="arabicPeriod"/>
            </a:pPr>
            <a:r>
              <a:rPr lang="en-US" sz="2000" dirty="0"/>
              <a:t>The second stage in the development of the lesion is the beginning of calcification in the radiolucent area. </a:t>
            </a:r>
          </a:p>
          <a:p>
            <a:pPr algn="just">
              <a:buFont typeface="+mj-lt"/>
              <a:buAutoNum type="arabicPeriod"/>
            </a:pPr>
            <a:r>
              <a:rPr lang="en-US" sz="2000" dirty="0"/>
              <a:t>The third stage appears on the roentgenogram as a well-defined radiopacity that is usually bordered by a thin radiolucent line.</a:t>
            </a:r>
          </a:p>
          <a:p>
            <a:pPr marL="171450" indent="-171450" algn="just">
              <a:buFont typeface="Wingdings" charset="2"/>
              <a:buChar char="u"/>
            </a:pPr>
            <a:r>
              <a:rPr lang="en-US" sz="2000" dirty="0"/>
              <a:t> No treatment is required, as it is harmless, and only periodic observation is required. It is difficult to radio graphically distinguish this lesion from a periapical granuloma. Hence to make this distinction, vitality testing of the pulp should be done. No treatment is required for this condition.</a:t>
            </a:r>
          </a:p>
          <a:p>
            <a:endParaRPr lang="en-US" dirty="0"/>
          </a:p>
        </p:txBody>
      </p:sp>
      <p:pic>
        <p:nvPicPr>
          <p:cNvPr id="17" name="Content Placeholder 16" descr="2-Figure1-1.png"/>
          <p:cNvPicPr>
            <a:picLocks noGrp="1" noChangeAspect="1"/>
          </p:cNvPicPr>
          <p:nvPr>
            <p:ph sz="half" idx="16"/>
          </p:nvPr>
        </p:nvPicPr>
        <p:blipFill rotWithShape="1">
          <a:blip r:embed="rId2" cstate="email">
            <a:extLst>
              <a:ext uri="{28A0092B-C50C-407E-A947-70E740481C1C}">
                <a14:useLocalDpi xmlns:a14="http://schemas.microsoft.com/office/drawing/2010/main" val="0"/>
              </a:ext>
            </a:extLst>
          </a:blip>
          <a:srcRect l="1345" t="20827" r="-1345" b="-6441"/>
          <a:stretch/>
        </p:blipFill>
        <p:spPr>
          <a:xfrm>
            <a:off x="5227989" y="1289643"/>
            <a:ext cx="3164192" cy="2067368"/>
          </a:xfrm>
        </p:spPr>
      </p:pic>
      <p:sp>
        <p:nvSpPr>
          <p:cNvPr id="12" name="Rectangle 11"/>
          <p:cNvSpPr/>
          <p:nvPr/>
        </p:nvSpPr>
        <p:spPr>
          <a:xfrm>
            <a:off x="164213" y="6333376"/>
            <a:ext cx="4357153" cy="230832"/>
          </a:xfrm>
          <a:prstGeom prst="rect">
            <a:avLst/>
          </a:prstGeom>
        </p:spPr>
        <p:txBody>
          <a:bodyPr wrap="square">
            <a:spAutoFit/>
          </a:bodyPr>
          <a:lstStyle/>
          <a:p>
            <a:r>
              <a:rPr lang="nb-NO" sz="900" u="sng" dirty="0">
                <a:solidFill>
                  <a:srgbClr val="3366FF"/>
                </a:solidFill>
              </a:rPr>
              <a:t>Retrieved by: https://screening.iarc.fr/atlasoral_list.php?cat=E21&amp;lang=1</a:t>
            </a:r>
            <a:endParaRPr lang="en-US" sz="900" u="sng" dirty="0">
              <a:solidFill>
                <a:srgbClr val="3366FF"/>
              </a:solidFill>
            </a:endParaRPr>
          </a:p>
        </p:txBody>
      </p:sp>
      <p:pic>
        <p:nvPicPr>
          <p:cNvPr id="16" name="Content Placeholder 15" descr="cemento-osseus-dysplasia-8-638.jpg"/>
          <p:cNvPicPr>
            <a:picLocks noGrp="1" noChangeAspect="1"/>
          </p:cNvPicPr>
          <p:nvPr>
            <p:ph sz="half" idx="1"/>
          </p:nvPr>
        </p:nvPicPr>
        <p:blipFill rotWithShape="1">
          <a:blip r:embed="rId3" cstate="email">
            <a:extLst>
              <a:ext uri="{28A0092B-C50C-407E-A947-70E740481C1C}">
                <a14:useLocalDpi xmlns:a14="http://schemas.microsoft.com/office/drawing/2010/main" val="0"/>
              </a:ext>
            </a:extLst>
          </a:blip>
          <a:srcRect l="10123" t="14886" r="9089"/>
          <a:stretch/>
        </p:blipFill>
        <p:spPr>
          <a:xfrm>
            <a:off x="4882639" y="3722562"/>
            <a:ext cx="4160096" cy="2824288"/>
          </a:xfrm>
          <a:prstGeom prst="rect">
            <a:avLst/>
          </a:prstGeom>
        </p:spPr>
      </p:pic>
      <p:sp>
        <p:nvSpPr>
          <p:cNvPr id="18" name="Rectangle 17"/>
          <p:cNvSpPr/>
          <p:nvPr/>
        </p:nvSpPr>
        <p:spPr>
          <a:xfrm>
            <a:off x="164213" y="6523047"/>
            <a:ext cx="8657347" cy="194925"/>
          </a:xfrm>
          <a:prstGeom prst="rect">
            <a:avLst/>
          </a:prstGeom>
        </p:spPr>
        <p:txBody>
          <a:bodyPr wrap="square">
            <a:spAutoFit/>
          </a:bodyPr>
          <a:lstStyle/>
          <a:p>
            <a:pPr>
              <a:lnSpc>
                <a:spcPct val="80000"/>
              </a:lnSpc>
            </a:pPr>
            <a:r>
              <a:rPr lang="en-US" sz="800" dirty="0">
                <a:solidFill>
                  <a:srgbClr val="3366FF"/>
                </a:solidFill>
              </a:rPr>
              <a:t>Photo retrieved by: https://www.semanticscholar.org/paper/A-clinical-and-radiographic-study-of-104-cases-with-Hwang-Lee dcb19585c38b667e5e5f5eda0db7014a1f9c5f4f</a:t>
            </a:r>
          </a:p>
        </p:txBody>
      </p:sp>
    </p:spTree>
    <p:extLst>
      <p:ext uri="{BB962C8B-B14F-4D97-AF65-F5344CB8AC3E}">
        <p14:creationId xmlns:p14="http://schemas.microsoft.com/office/powerpoint/2010/main" val="1530999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4412" y="393333"/>
            <a:ext cx="8452660" cy="1190675"/>
          </a:xfrm>
        </p:spPr>
        <p:txBody>
          <a:bodyPr>
            <a:normAutofit/>
          </a:bodyPr>
          <a:lstStyle/>
          <a:p>
            <a:pPr algn="l"/>
            <a:r>
              <a:rPr lang="en-US" sz="4000" dirty="0"/>
              <a:t>  </a:t>
            </a:r>
            <a:r>
              <a:rPr lang="en-US" sz="4000" u="sng" dirty="0"/>
              <a:t>What is Periapical Pathology?</a:t>
            </a:r>
          </a:p>
        </p:txBody>
      </p:sp>
      <p:sp>
        <p:nvSpPr>
          <p:cNvPr id="3" name="Content Placeholder 2"/>
          <p:cNvSpPr>
            <a:spLocks noGrp="1"/>
          </p:cNvSpPr>
          <p:nvPr>
            <p:ph idx="1"/>
          </p:nvPr>
        </p:nvSpPr>
        <p:spPr>
          <a:xfrm>
            <a:off x="317482" y="1584008"/>
            <a:ext cx="8475374" cy="5039963"/>
          </a:xfrm>
        </p:spPr>
        <p:txBody>
          <a:bodyPr>
            <a:normAutofit lnSpcReduction="10000"/>
          </a:bodyPr>
          <a:lstStyle/>
          <a:p>
            <a:r>
              <a:rPr lang="en-US" sz="2400" dirty="0">
                <a:solidFill>
                  <a:schemeClr val="bg2">
                    <a:lumMod val="75000"/>
                  </a:schemeClr>
                </a:solidFill>
              </a:rPr>
              <a:t>Periapical pathology </a:t>
            </a:r>
            <a:r>
              <a:rPr lang="mr-IN" sz="2400" dirty="0">
                <a:solidFill>
                  <a:schemeClr val="bg2">
                    <a:lumMod val="75000"/>
                  </a:schemeClr>
                </a:solidFill>
              </a:rPr>
              <a:t>–</a:t>
            </a:r>
            <a:r>
              <a:rPr lang="en-US" sz="2400" dirty="0">
                <a:solidFill>
                  <a:schemeClr val="bg2">
                    <a:lumMod val="75000"/>
                  </a:schemeClr>
                </a:solidFill>
              </a:rPr>
              <a:t> </a:t>
            </a:r>
          </a:p>
          <a:p>
            <a:pPr marL="0" indent="0" algn="ctr">
              <a:buNone/>
            </a:pPr>
            <a:r>
              <a:rPr lang="en-US" sz="2400" b="1" i="1" u="sng" dirty="0">
                <a:solidFill>
                  <a:schemeClr val="bg1">
                    <a:lumMod val="50000"/>
                  </a:schemeClr>
                </a:solidFill>
              </a:rPr>
              <a:t>disease occurring around the apex of a tooth.</a:t>
            </a:r>
          </a:p>
          <a:p>
            <a:r>
              <a:rPr lang="en-US" dirty="0"/>
              <a:t>In this slide show we will be identifying several different types of Periapical pathology (PAP) such as:</a:t>
            </a:r>
          </a:p>
          <a:p>
            <a:pPr lvl="1" algn="just">
              <a:buFont typeface="Wingdings" charset="2"/>
              <a:buChar char="u"/>
            </a:pPr>
            <a:r>
              <a:rPr lang="en-US" dirty="0"/>
              <a:t>Periapical abscess</a:t>
            </a:r>
          </a:p>
          <a:p>
            <a:pPr lvl="1" algn="just">
              <a:buFont typeface="Wingdings" charset="2"/>
              <a:buChar char="u"/>
            </a:pPr>
            <a:r>
              <a:rPr lang="en-US" dirty="0"/>
              <a:t>Granuloma</a:t>
            </a:r>
          </a:p>
          <a:p>
            <a:pPr lvl="1" algn="just">
              <a:buFont typeface="Wingdings" charset="2"/>
              <a:buChar char="u"/>
            </a:pPr>
            <a:r>
              <a:rPr lang="en-US" dirty="0"/>
              <a:t>Periodontal cyst</a:t>
            </a:r>
          </a:p>
          <a:p>
            <a:pPr lvl="1" algn="just">
              <a:buFont typeface="Wingdings" charset="2"/>
              <a:buChar char="u"/>
            </a:pPr>
            <a:r>
              <a:rPr lang="en-US" dirty="0"/>
              <a:t>Radicular cyst</a:t>
            </a:r>
          </a:p>
          <a:p>
            <a:pPr lvl="1" algn="just">
              <a:buFont typeface="Wingdings" charset="2"/>
              <a:buChar char="u"/>
            </a:pPr>
            <a:r>
              <a:rPr lang="en-US" dirty="0"/>
              <a:t>Residual (retained) cyst</a:t>
            </a:r>
          </a:p>
          <a:p>
            <a:pPr lvl="1" algn="just">
              <a:buFont typeface="Wingdings" charset="2"/>
              <a:buChar char="u"/>
            </a:pPr>
            <a:r>
              <a:rPr lang="en-US" dirty="0"/>
              <a:t>Complex odontoma</a:t>
            </a:r>
          </a:p>
          <a:p>
            <a:pPr lvl="1" algn="just">
              <a:buFont typeface="Wingdings" charset="2"/>
              <a:buChar char="u"/>
            </a:pPr>
            <a:r>
              <a:rPr lang="en-US" dirty="0"/>
              <a:t>Apical scar </a:t>
            </a:r>
          </a:p>
          <a:p>
            <a:pPr lvl="1" algn="just">
              <a:buFont typeface="Wingdings" charset="2"/>
              <a:buChar char="u"/>
            </a:pPr>
            <a:r>
              <a:rPr lang="en-US" dirty="0"/>
              <a:t>Cementoma</a:t>
            </a:r>
          </a:p>
          <a:p>
            <a:pPr lvl="1" algn="just">
              <a:buFont typeface="Wingdings" charset="2"/>
              <a:buChar char="u"/>
            </a:pPr>
            <a:r>
              <a:rPr lang="en-US" dirty="0"/>
              <a:t>Stages of Periapical Cemental Dysplasia</a:t>
            </a:r>
          </a:p>
        </p:txBody>
      </p:sp>
      <p:pic>
        <p:nvPicPr>
          <p:cNvPr id="4" name="Picture 3" descr="48327419-illustration-of-thinking-tooth-cartoon-icon-on-a-blue-background.jp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6281423" y="3578566"/>
            <a:ext cx="1762343" cy="1762343"/>
          </a:xfrm>
          <a:prstGeom prst="rect">
            <a:avLst/>
          </a:prstGeom>
        </p:spPr>
      </p:pic>
    </p:spTree>
    <p:extLst>
      <p:ext uri="{BB962C8B-B14F-4D97-AF65-F5344CB8AC3E}">
        <p14:creationId xmlns:p14="http://schemas.microsoft.com/office/powerpoint/2010/main" val="4261304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A793C62-D9D6-4BD6-8FC9-9BD47CA3F075}"/>
              </a:ext>
            </a:extLst>
          </p:cNvPr>
          <p:cNvSpPr>
            <a:spLocks noGrp="1"/>
          </p:cNvSpPr>
          <p:nvPr>
            <p:ph type="title"/>
          </p:nvPr>
        </p:nvSpPr>
        <p:spPr/>
        <p:txBody>
          <a:bodyPr/>
          <a:lstStyle/>
          <a:p>
            <a:pPr algn="ctr"/>
            <a:r>
              <a:rPr lang="en-US" b="1" u="sng" dirty="0"/>
              <a:t>Periapical Abscess </a:t>
            </a:r>
            <a:r>
              <a:rPr lang="en-US" sz="2000" b="1" u="sng" dirty="0"/>
              <a:t>(</a:t>
            </a:r>
            <a:r>
              <a:rPr lang="en-US" sz="2000" u="sng" dirty="0" err="1"/>
              <a:t>Dento</a:t>
            </a:r>
            <a:r>
              <a:rPr lang="en-US" sz="2000" u="sng" dirty="0"/>
              <a:t>-alveolar </a:t>
            </a:r>
            <a:r>
              <a:rPr lang="en-US" sz="2000" u="sng" dirty="0" err="1"/>
              <a:t>abcess</a:t>
            </a:r>
            <a:r>
              <a:rPr lang="en-US" sz="2000" u="sng" dirty="0"/>
              <a:t>)</a:t>
            </a:r>
          </a:p>
        </p:txBody>
      </p:sp>
      <p:sp>
        <p:nvSpPr>
          <p:cNvPr id="3" name="Content Placeholder 2">
            <a:extLst>
              <a:ext uri="{FF2B5EF4-FFF2-40B4-BE49-F238E27FC236}">
                <a16:creationId xmlns:a16="http://schemas.microsoft.com/office/drawing/2014/main" xmlns="" id="{B5AEE03D-FF9B-4075-9D51-2B5F8CE41D4A}"/>
              </a:ext>
            </a:extLst>
          </p:cNvPr>
          <p:cNvSpPr>
            <a:spLocks noGrp="1"/>
          </p:cNvSpPr>
          <p:nvPr>
            <p:ph idx="1"/>
          </p:nvPr>
        </p:nvSpPr>
        <p:spPr>
          <a:xfrm>
            <a:off x="343730" y="1406983"/>
            <a:ext cx="8147052" cy="5317374"/>
          </a:xfrm>
        </p:spPr>
        <p:txBody>
          <a:bodyPr>
            <a:normAutofit/>
          </a:bodyPr>
          <a:lstStyle/>
          <a:p>
            <a:pPr algn="just"/>
            <a:r>
              <a:rPr lang="en-US" dirty="0"/>
              <a:t>Results from an infection of the pulpal tissue causing the pulp              to become necrotic. It is formed when pus escapes from walls of the pulp chamber and the root canal(s) through the </a:t>
            </a:r>
            <a:r>
              <a:rPr lang="en-US" u="sng" dirty="0">
                <a:hlinkClick r:id="rId2" tooltip="Learn more about Apical Foramen"/>
              </a:rPr>
              <a:t>apical foramen</a:t>
            </a:r>
            <a:r>
              <a:rPr lang="en-US" dirty="0"/>
              <a:t>. </a:t>
            </a:r>
            <a:r>
              <a:rPr lang="en-US" dirty="0">
                <a:solidFill>
                  <a:srgbClr val="FFC000"/>
                </a:solidFill>
              </a:rPr>
              <a:t>An area of pus and fluid accumulation </a:t>
            </a:r>
            <a:r>
              <a:rPr lang="en-US" dirty="0"/>
              <a:t>forms in the bone surrounding the apex of the tooth. There is acute </a:t>
            </a:r>
            <a:r>
              <a:rPr lang="en-US" dirty="0">
                <a:solidFill>
                  <a:srgbClr val="FFC000"/>
                </a:solidFill>
              </a:rPr>
              <a:t>inflammation</a:t>
            </a:r>
            <a:r>
              <a:rPr lang="en-US" dirty="0"/>
              <a:t> of apical periodontium. Affected teeth are painful.</a:t>
            </a:r>
          </a:p>
          <a:p>
            <a:pPr lvl="0"/>
            <a:endParaRPr lang="en-US" dirty="0"/>
          </a:p>
          <a:p>
            <a:pPr lvl="0"/>
            <a:r>
              <a:rPr lang="en-US" dirty="0"/>
              <a:t>Radiolucent area at apex of root.</a:t>
            </a:r>
          </a:p>
          <a:p>
            <a:pPr lvl="0"/>
            <a:r>
              <a:rPr lang="en-US" dirty="0"/>
              <a:t>Widened periodontal  ligament space.</a:t>
            </a:r>
          </a:p>
          <a:p>
            <a:pPr marL="0" indent="0">
              <a:buNone/>
            </a:pPr>
            <a:endParaRPr lang="en-US" sz="1200" dirty="0"/>
          </a:p>
          <a:p>
            <a:pPr marL="0" indent="0">
              <a:buNone/>
            </a:pPr>
            <a:endParaRPr lang="en-US" sz="1200" dirty="0"/>
          </a:p>
          <a:p>
            <a:r>
              <a:rPr lang="en-US" sz="1200" dirty="0" err="1">
                <a:solidFill>
                  <a:srgbClr val="00B0F0"/>
                </a:solidFill>
              </a:rPr>
              <a:t>Shama</a:t>
            </a:r>
            <a:r>
              <a:rPr lang="en-US" sz="1200" dirty="0">
                <a:solidFill>
                  <a:srgbClr val="00B0F0"/>
                </a:solidFill>
              </a:rPr>
              <a:t>, S. A. (2013). Periapical abscess of the maxillary teeth and its </a:t>
            </a:r>
            <a:r>
              <a:rPr lang="en-US" sz="1200" dirty="0" err="1">
                <a:solidFill>
                  <a:srgbClr val="00B0F0"/>
                </a:solidFill>
              </a:rPr>
              <a:t>fistulizations</a:t>
            </a:r>
            <a:r>
              <a:rPr lang="en-US" sz="1200" dirty="0">
                <a:solidFill>
                  <a:srgbClr val="00B0F0"/>
                </a:solidFill>
              </a:rPr>
              <a:t>: Multi-detector CT study. </a:t>
            </a:r>
            <a:r>
              <a:rPr lang="en-US" sz="1200" i="1" dirty="0">
                <a:solidFill>
                  <a:srgbClr val="00B0F0"/>
                </a:solidFill>
              </a:rPr>
              <a:t>Alexandria Journal of medicine</a:t>
            </a:r>
            <a:r>
              <a:rPr lang="en-US" sz="1200" dirty="0">
                <a:solidFill>
                  <a:srgbClr val="00B0F0"/>
                </a:solidFill>
              </a:rPr>
              <a:t>, </a:t>
            </a:r>
            <a:r>
              <a:rPr lang="en-US" sz="1200" i="1" dirty="0">
                <a:solidFill>
                  <a:srgbClr val="00B0F0"/>
                </a:solidFill>
              </a:rPr>
              <a:t>49</a:t>
            </a:r>
            <a:r>
              <a:rPr lang="en-US" sz="1200" dirty="0">
                <a:solidFill>
                  <a:srgbClr val="00B0F0"/>
                </a:solidFill>
              </a:rPr>
              <a:t>(1), 273-279.</a:t>
            </a:r>
            <a:r>
              <a:rPr lang="en-US" sz="1200" u="sng" dirty="0">
                <a:solidFill>
                  <a:srgbClr val="00B0F0"/>
                </a:solidFill>
                <a:hlinkClick r:id="rId3">
                  <a:extLst>
                    <a:ext uri="{A12FA001-AC4F-418D-AE19-62706E023703}">
                      <ahyp:hlinkClr xmlns:ahyp="http://schemas.microsoft.com/office/drawing/2018/hyperlinkcolor" xmlns="" val="tx"/>
                    </a:ext>
                  </a:extLst>
                </a:hlinkClick>
              </a:rPr>
              <a:t>https://www.sciencedirect.com/science/article/pii/S2090506812001066</a:t>
            </a:r>
            <a:endParaRPr lang="en-US" sz="1200" dirty="0">
              <a:solidFill>
                <a:srgbClr val="00B0F0"/>
              </a:solidFill>
            </a:endParaRPr>
          </a:p>
          <a:p>
            <a:pPr marL="0" lvl="0" indent="0">
              <a:buNone/>
            </a:pPr>
            <a:endParaRPr lang="en-US" dirty="0"/>
          </a:p>
          <a:p>
            <a:endParaRPr lang="en-US" dirty="0"/>
          </a:p>
        </p:txBody>
      </p:sp>
      <p:pic>
        <p:nvPicPr>
          <p:cNvPr id="6" name="Picture 5" descr="A close up of a logo&#10;&#10;Description generated with high confidence">
            <a:extLst>
              <a:ext uri="{FF2B5EF4-FFF2-40B4-BE49-F238E27FC236}">
                <a16:creationId xmlns:a16="http://schemas.microsoft.com/office/drawing/2014/main" xmlns="" id="{2052DD0C-643E-40DE-B9AC-89E9A0950F7C}"/>
              </a:ext>
            </a:extLst>
          </p:cNvPr>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5430128" y="3541541"/>
            <a:ext cx="2502731" cy="2402622"/>
          </a:xfrm>
          <a:prstGeom prst="rect">
            <a:avLst/>
          </a:prstGeom>
        </p:spPr>
      </p:pic>
    </p:spTree>
    <p:extLst>
      <p:ext uri="{BB962C8B-B14F-4D97-AF65-F5344CB8AC3E}">
        <p14:creationId xmlns:p14="http://schemas.microsoft.com/office/powerpoint/2010/main" val="964105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5AEF671-D9AD-46D6-B568-17154C7E132C}"/>
              </a:ext>
            </a:extLst>
          </p:cNvPr>
          <p:cNvSpPr>
            <a:spLocks noGrp="1"/>
          </p:cNvSpPr>
          <p:nvPr>
            <p:ph type="title"/>
          </p:nvPr>
        </p:nvSpPr>
        <p:spPr/>
        <p:txBody>
          <a:bodyPr/>
          <a:lstStyle/>
          <a:p>
            <a:r>
              <a:rPr lang="en-US" dirty="0"/>
              <a:t/>
            </a:r>
            <a:br>
              <a:rPr lang="en-US" dirty="0"/>
            </a:br>
            <a:r>
              <a:rPr lang="en-US" b="1" u="sng" dirty="0"/>
              <a:t>Periapical Abscess cont..</a:t>
            </a:r>
          </a:p>
        </p:txBody>
      </p:sp>
      <p:sp>
        <p:nvSpPr>
          <p:cNvPr id="4" name="Content Placeholder 3">
            <a:extLst>
              <a:ext uri="{FF2B5EF4-FFF2-40B4-BE49-F238E27FC236}">
                <a16:creationId xmlns:a16="http://schemas.microsoft.com/office/drawing/2014/main" xmlns="" id="{BF526DF5-28A9-4CFE-B3A0-4F5654FA6CAC}"/>
              </a:ext>
            </a:extLst>
          </p:cNvPr>
          <p:cNvSpPr>
            <a:spLocks noGrp="1"/>
          </p:cNvSpPr>
          <p:nvPr>
            <p:ph sz="half" idx="15"/>
          </p:nvPr>
        </p:nvSpPr>
        <p:spPr>
          <a:xfrm>
            <a:off x="498474" y="1901062"/>
            <a:ext cx="3280714" cy="4418497"/>
          </a:xfrm>
        </p:spPr>
        <p:txBody>
          <a:bodyPr>
            <a:normAutofit fontScale="92500"/>
          </a:bodyPr>
          <a:lstStyle/>
          <a:p>
            <a:pPr marL="0" indent="0">
              <a:buNone/>
            </a:pPr>
            <a:endParaRPr lang="en-US" dirty="0"/>
          </a:p>
          <a:p>
            <a:r>
              <a:rPr lang="en-US" sz="2400" dirty="0"/>
              <a:t>Without a microscopic diagnosis, a clinician is frequently unable to differentiate between a periapical granuloma, a radicular cyst, and an apical abscess. </a:t>
            </a:r>
          </a:p>
          <a:p>
            <a:pPr marL="0" indent="0">
              <a:buNone/>
            </a:pPr>
            <a:r>
              <a:rPr lang="en-US" sz="1900" dirty="0">
                <a:solidFill>
                  <a:schemeClr val="tx2">
                    <a:lumMod val="50000"/>
                    <a:lumOff val="50000"/>
                  </a:schemeClr>
                </a:solidFill>
              </a:rPr>
              <a:t>Periapical abscess</a:t>
            </a:r>
          </a:p>
        </p:txBody>
      </p:sp>
      <p:pic>
        <p:nvPicPr>
          <p:cNvPr id="8" name="Content Placeholder 6">
            <a:extLst>
              <a:ext uri="{FF2B5EF4-FFF2-40B4-BE49-F238E27FC236}">
                <a16:creationId xmlns:a16="http://schemas.microsoft.com/office/drawing/2014/main" xmlns="" id="{55778315-E67A-4419-8174-7B34AD8F2728}"/>
              </a:ext>
            </a:extLst>
          </p:cNvPr>
          <p:cNvPicPr>
            <a:picLocks noGrp="1" noChangeAspect="1"/>
          </p:cNvPicPr>
          <p:nvPr>
            <p:ph sz="half" idx="1"/>
          </p:nvPr>
        </p:nvPicPr>
        <p:blipFill>
          <a:blip r:embed="rId2" cstate="email">
            <a:extLst>
              <a:ext uri="{28A0092B-C50C-407E-A947-70E740481C1C}">
                <a14:useLocalDpi xmlns:a14="http://schemas.microsoft.com/office/drawing/2010/main" val="0"/>
              </a:ext>
            </a:extLst>
          </a:blip>
          <a:stretch>
            <a:fillRect/>
          </a:stretch>
        </p:blipFill>
        <p:spPr>
          <a:xfrm>
            <a:off x="5364768" y="2115975"/>
            <a:ext cx="3280714" cy="2114978"/>
          </a:xfrm>
        </p:spPr>
      </p:pic>
      <p:pic>
        <p:nvPicPr>
          <p:cNvPr id="9" name="Content Placeholder 8">
            <a:extLst>
              <a:ext uri="{FF2B5EF4-FFF2-40B4-BE49-F238E27FC236}">
                <a16:creationId xmlns:a16="http://schemas.microsoft.com/office/drawing/2014/main" xmlns="" id="{E05C03E3-BA07-4B28-B0DA-4B9255FE5903}"/>
              </a:ext>
            </a:extLst>
          </p:cNvPr>
          <p:cNvPicPr>
            <a:picLocks noGrp="1" noChangeAspect="1"/>
          </p:cNvPicPr>
          <p:nvPr>
            <p:ph sz="half" idx="16"/>
          </p:nvPr>
        </p:nvPicPr>
        <p:blipFill>
          <a:blip r:embed="rId3">
            <a:extLst>
              <a:ext uri="{28A0092B-C50C-407E-A947-70E740481C1C}">
                <a14:useLocalDpi xmlns:a14="http://schemas.microsoft.com/office/drawing/2010/main" val="0"/>
              </a:ext>
            </a:extLst>
          </a:blip>
          <a:stretch>
            <a:fillRect/>
          </a:stretch>
        </p:blipFill>
        <p:spPr>
          <a:xfrm>
            <a:off x="4111295" y="4046245"/>
            <a:ext cx="3280714" cy="2460536"/>
          </a:xfrm>
          <a:prstGeom prst="rect">
            <a:avLst/>
          </a:prstGeom>
        </p:spPr>
      </p:pic>
      <p:sp>
        <p:nvSpPr>
          <p:cNvPr id="3" name="Arrow: Right 2">
            <a:extLst>
              <a:ext uri="{FF2B5EF4-FFF2-40B4-BE49-F238E27FC236}">
                <a16:creationId xmlns:a16="http://schemas.microsoft.com/office/drawing/2014/main" xmlns="" id="{5D4140D0-45FD-4CC4-B4CF-4E0F4BDD3EDE}"/>
              </a:ext>
            </a:extLst>
          </p:cNvPr>
          <p:cNvSpPr/>
          <p:nvPr/>
        </p:nvSpPr>
        <p:spPr>
          <a:xfrm>
            <a:off x="2889461" y="5834927"/>
            <a:ext cx="978408" cy="4846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9880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94A3501-68D5-4F3B-A8B5-A99411B516CE}"/>
              </a:ext>
            </a:extLst>
          </p:cNvPr>
          <p:cNvSpPr>
            <a:spLocks noGrp="1"/>
          </p:cNvSpPr>
          <p:nvPr>
            <p:ph type="title"/>
          </p:nvPr>
        </p:nvSpPr>
        <p:spPr>
          <a:xfrm>
            <a:off x="498474" y="484094"/>
            <a:ext cx="7556313" cy="711660"/>
          </a:xfrm>
        </p:spPr>
        <p:txBody>
          <a:bodyPr/>
          <a:lstStyle/>
          <a:p>
            <a:pPr algn="ctr"/>
            <a:r>
              <a:rPr lang="en-US" b="1" u="sng" dirty="0"/>
              <a:t>Granuloma</a:t>
            </a:r>
          </a:p>
        </p:txBody>
      </p:sp>
      <p:sp>
        <p:nvSpPr>
          <p:cNvPr id="3" name="Content Placeholder 2">
            <a:extLst>
              <a:ext uri="{FF2B5EF4-FFF2-40B4-BE49-F238E27FC236}">
                <a16:creationId xmlns:a16="http://schemas.microsoft.com/office/drawing/2014/main" xmlns="" id="{AAE94D9B-C285-4191-9BBC-71A8A3AD80CE}"/>
              </a:ext>
            </a:extLst>
          </p:cNvPr>
          <p:cNvSpPr>
            <a:spLocks noGrp="1"/>
          </p:cNvSpPr>
          <p:nvPr>
            <p:ph sz="half" idx="1"/>
          </p:nvPr>
        </p:nvSpPr>
        <p:spPr>
          <a:xfrm>
            <a:off x="498517" y="1350498"/>
            <a:ext cx="4861273" cy="5507502"/>
          </a:xfrm>
        </p:spPr>
        <p:txBody>
          <a:bodyPr>
            <a:normAutofit fontScale="92500" lnSpcReduction="10000"/>
          </a:bodyPr>
          <a:lstStyle/>
          <a:p>
            <a:pPr algn="just"/>
            <a:r>
              <a:rPr lang="en-US" dirty="0"/>
              <a:t>Localized mass of </a:t>
            </a:r>
            <a:r>
              <a:rPr lang="en-US" b="1" dirty="0">
                <a:solidFill>
                  <a:schemeClr val="tx2">
                    <a:lumMod val="50000"/>
                    <a:lumOff val="50000"/>
                  </a:schemeClr>
                </a:solidFill>
              </a:rPr>
              <a:t>chronic granulation tissue </a:t>
            </a:r>
            <a:r>
              <a:rPr lang="en-US" dirty="0"/>
              <a:t>permeated by diverse inflammatory cells (lymphocytes, plasma cells, macrophages, mast cells)</a:t>
            </a:r>
            <a:r>
              <a:rPr lang="en-US" b="1" dirty="0"/>
              <a:t> </a:t>
            </a:r>
            <a:r>
              <a:rPr lang="en-US" dirty="0"/>
              <a:t>formed as an attempt of the periapical tissues to neutralize and confine the irritating toxic products escaping from the root canal. </a:t>
            </a:r>
          </a:p>
          <a:p>
            <a:pPr algn="just"/>
            <a:r>
              <a:rPr lang="en-US" dirty="0"/>
              <a:t>Radiographically appear as a well-defined radiolucent area of variable size seemingly attached to root apex. Demarcated from surrounding bone. Induce resorption of supporting bone adjacent to this area.</a:t>
            </a:r>
          </a:p>
          <a:p>
            <a:pPr algn="just"/>
            <a:r>
              <a:rPr lang="en-US" dirty="0"/>
              <a:t>A granuloma </a:t>
            </a:r>
            <a:r>
              <a:rPr lang="en-US" u="sng" dirty="0">
                <a:solidFill>
                  <a:schemeClr val="accent5"/>
                </a:solidFill>
              </a:rPr>
              <a:t>may evolve into a radicular cyst or an apical abscess</a:t>
            </a:r>
            <a:r>
              <a:rPr lang="en-US" dirty="0"/>
              <a:t>. The lesion is usually asymptomatic but may sometimes exhibit mild pain and sensitivity to percussion. </a:t>
            </a:r>
          </a:p>
          <a:p>
            <a:pPr marL="0" indent="0" algn="r">
              <a:buNone/>
            </a:pPr>
            <a:r>
              <a:rPr lang="en-US" sz="1300" dirty="0">
                <a:solidFill>
                  <a:srgbClr val="00B0F0"/>
                </a:solidFill>
              </a:rPr>
              <a:t>Bajaj, A. (2018). Acme, </a:t>
            </a:r>
            <a:r>
              <a:rPr lang="en-US" sz="1300" dirty="0" err="1">
                <a:solidFill>
                  <a:srgbClr val="00B0F0"/>
                </a:solidFill>
              </a:rPr>
              <a:t>Pathosis</a:t>
            </a:r>
            <a:r>
              <a:rPr lang="en-US" sz="1300" dirty="0">
                <a:solidFill>
                  <a:srgbClr val="00B0F0"/>
                </a:solidFill>
              </a:rPr>
              <a:t>, Furuncle: the Periapical Granuloma. </a:t>
            </a:r>
            <a:r>
              <a:rPr lang="en-US" sz="1300" i="1" dirty="0">
                <a:solidFill>
                  <a:srgbClr val="00B0F0"/>
                </a:solidFill>
              </a:rPr>
              <a:t>Journal of Gastrointestinal Disorders and Liver function</a:t>
            </a:r>
            <a:r>
              <a:rPr lang="en-US" sz="1300" dirty="0">
                <a:solidFill>
                  <a:srgbClr val="00B0F0"/>
                </a:solidFill>
              </a:rPr>
              <a:t>, </a:t>
            </a:r>
            <a:r>
              <a:rPr lang="en-US" sz="1300" i="1" dirty="0">
                <a:solidFill>
                  <a:srgbClr val="00B0F0"/>
                </a:solidFill>
              </a:rPr>
              <a:t>4</a:t>
            </a:r>
            <a:r>
              <a:rPr lang="en-US" sz="1300" dirty="0">
                <a:solidFill>
                  <a:srgbClr val="00B0F0"/>
                </a:solidFill>
              </a:rPr>
              <a:t>(1), 11-13. </a:t>
            </a:r>
            <a:r>
              <a:rPr lang="en-US" sz="1300" dirty="0">
                <a:solidFill>
                  <a:srgbClr val="00B0F0"/>
                </a:solidFill>
                <a:hlinkClick r:id="rId2">
                  <a:extLst>
                    <a:ext uri="{A12FA001-AC4F-418D-AE19-62706E023703}">
                      <ahyp:hlinkClr xmlns:ahyp="http://schemas.microsoft.com/office/drawing/2018/hyperlinkcolor" xmlns="" val="tx"/>
                    </a:ext>
                  </a:extLst>
                </a:hlinkClick>
              </a:rPr>
              <a:t>https://www.ommegaonline.org/article-details/Acme-Pathosis-Furuncle-the-Periapical-Granuloma/1885</a:t>
            </a:r>
            <a:endParaRPr lang="en-US" sz="1300" dirty="0">
              <a:solidFill>
                <a:srgbClr val="00B0F0"/>
              </a:solidFill>
            </a:endParaRPr>
          </a:p>
        </p:txBody>
      </p:sp>
      <p:pic>
        <p:nvPicPr>
          <p:cNvPr id="8" name="Content Placeholder 7" descr="A picture containing red, indoor&#10;&#10;Description generated with high confidence">
            <a:extLst>
              <a:ext uri="{FF2B5EF4-FFF2-40B4-BE49-F238E27FC236}">
                <a16:creationId xmlns:a16="http://schemas.microsoft.com/office/drawing/2014/main" xmlns="" id="{2F8B4EB4-BA92-4530-A58D-DEEF263644CB}"/>
              </a:ext>
            </a:extLst>
          </p:cNvPr>
          <p:cNvPicPr>
            <a:picLocks noGrp="1" noChangeAspect="1"/>
          </p:cNvPicPr>
          <p:nvPr>
            <p:ph sz="half" idx="2"/>
          </p:nvPr>
        </p:nvPicPr>
        <p:blipFill>
          <a:blip r:embed="rId3" cstate="email">
            <a:extLst>
              <a:ext uri="{28A0092B-C50C-407E-A947-70E740481C1C}">
                <a14:useLocalDpi xmlns:a14="http://schemas.microsoft.com/office/drawing/2010/main" val="0"/>
              </a:ext>
            </a:extLst>
          </a:blip>
          <a:stretch>
            <a:fillRect/>
          </a:stretch>
        </p:blipFill>
        <p:spPr>
          <a:xfrm>
            <a:off x="5753100" y="1946199"/>
            <a:ext cx="2617788" cy="3697440"/>
          </a:xfrm>
        </p:spPr>
      </p:pic>
    </p:spTree>
    <p:extLst>
      <p:ext uri="{BB962C8B-B14F-4D97-AF65-F5344CB8AC3E}">
        <p14:creationId xmlns:p14="http://schemas.microsoft.com/office/powerpoint/2010/main" val="34243663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5C65FF-112E-44EC-A679-666A7DF6B2E9}"/>
              </a:ext>
            </a:extLst>
          </p:cNvPr>
          <p:cNvSpPr>
            <a:spLocks noGrp="1"/>
          </p:cNvSpPr>
          <p:nvPr>
            <p:ph type="title"/>
          </p:nvPr>
        </p:nvSpPr>
        <p:spPr/>
        <p:txBody>
          <a:bodyPr/>
          <a:lstStyle/>
          <a:p>
            <a:pPr algn="ctr"/>
            <a:r>
              <a:rPr lang="en-US" b="1" u="sng" dirty="0">
                <a:solidFill>
                  <a:schemeClr val="tx2">
                    <a:lumMod val="50000"/>
                    <a:lumOff val="50000"/>
                  </a:schemeClr>
                </a:solidFill>
              </a:rPr>
              <a:t>(Lateral) Periodontal Cyst (LPC)</a:t>
            </a:r>
          </a:p>
        </p:txBody>
      </p:sp>
      <p:pic>
        <p:nvPicPr>
          <p:cNvPr id="8" name="Content Placeholder 7">
            <a:extLst>
              <a:ext uri="{FF2B5EF4-FFF2-40B4-BE49-F238E27FC236}">
                <a16:creationId xmlns:a16="http://schemas.microsoft.com/office/drawing/2014/main" xmlns="" id="{BAE78D75-8571-410B-8DB5-43C50A3443B4}"/>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498474" y="2025748"/>
            <a:ext cx="2723735" cy="3537317"/>
          </a:xfrm>
        </p:spPr>
      </p:pic>
      <p:sp>
        <p:nvSpPr>
          <p:cNvPr id="4" name="Content Placeholder 3">
            <a:extLst>
              <a:ext uri="{FF2B5EF4-FFF2-40B4-BE49-F238E27FC236}">
                <a16:creationId xmlns:a16="http://schemas.microsoft.com/office/drawing/2014/main" xmlns="" id="{180404A4-F4C7-4A92-83CC-B68369D1894B}"/>
              </a:ext>
            </a:extLst>
          </p:cNvPr>
          <p:cNvSpPr>
            <a:spLocks noGrp="1"/>
          </p:cNvSpPr>
          <p:nvPr>
            <p:ph sz="half" idx="2"/>
          </p:nvPr>
        </p:nvSpPr>
        <p:spPr>
          <a:xfrm>
            <a:off x="3500271" y="1322364"/>
            <a:ext cx="5390511" cy="5093746"/>
          </a:xfrm>
        </p:spPr>
        <p:txBody>
          <a:bodyPr>
            <a:normAutofit fontScale="92500" lnSpcReduction="10000"/>
          </a:bodyPr>
          <a:lstStyle/>
          <a:p>
            <a:endParaRPr lang="de-DE" dirty="0"/>
          </a:p>
          <a:p>
            <a:r>
              <a:rPr lang="en-US" dirty="0"/>
              <a:t>Non-keratinized and </a:t>
            </a:r>
            <a:r>
              <a:rPr lang="en-US" u="sng" dirty="0">
                <a:solidFill>
                  <a:srgbClr val="FFC000"/>
                </a:solidFill>
              </a:rPr>
              <a:t>non-inflammatory</a:t>
            </a:r>
            <a:r>
              <a:rPr lang="en-US" dirty="0"/>
              <a:t> developmental cysts located adjacent or lateral to the root of a vital tooth.</a:t>
            </a:r>
            <a:r>
              <a:rPr lang="en-US" baseline="30000" dirty="0"/>
              <a:t>  </a:t>
            </a:r>
            <a:r>
              <a:rPr lang="en-US" dirty="0"/>
              <a:t>Arise along the lateral periodontium or within the bone between the roots of erupted vital teeth. Are generally asymptomatic.</a:t>
            </a:r>
          </a:p>
          <a:p>
            <a:r>
              <a:rPr lang="en-US" dirty="0"/>
              <a:t>The most frequent sites are the premolar region of the mandible and the anterior segment of the maxillary alveolar process. </a:t>
            </a:r>
          </a:p>
          <a:p>
            <a:r>
              <a:rPr lang="en-US" dirty="0"/>
              <a:t>Radiologically, a LPC is a round or slightly oval-shaped, well-defined radiolucent area, frequently with a sclerotic margin. Usually does not exceed a maximum in diameter of 10 mm.</a:t>
            </a:r>
            <a:endParaRPr lang="de-DE" dirty="0"/>
          </a:p>
          <a:p>
            <a:r>
              <a:rPr lang="de-DE" sz="1300" dirty="0">
                <a:solidFill>
                  <a:srgbClr val="00B0F0"/>
                </a:solidFill>
              </a:rPr>
              <a:t>Friedrich, R. E., Scheuer, H. A., &amp; Zustin, J. (2014). Lateral periodontal cyst. </a:t>
            </a:r>
            <a:r>
              <a:rPr lang="de-DE" sz="1300" i="1" dirty="0">
                <a:solidFill>
                  <a:srgbClr val="00B0F0"/>
                </a:solidFill>
              </a:rPr>
              <a:t>in vivo</a:t>
            </a:r>
            <a:r>
              <a:rPr lang="de-DE" sz="1300" dirty="0">
                <a:solidFill>
                  <a:srgbClr val="00B0F0"/>
                </a:solidFill>
              </a:rPr>
              <a:t>, </a:t>
            </a:r>
            <a:r>
              <a:rPr lang="de-DE" sz="1300" i="1" dirty="0">
                <a:solidFill>
                  <a:srgbClr val="00B0F0"/>
                </a:solidFill>
              </a:rPr>
              <a:t>28</a:t>
            </a:r>
            <a:r>
              <a:rPr lang="de-DE" sz="1300" dirty="0">
                <a:solidFill>
                  <a:srgbClr val="00B0F0"/>
                </a:solidFill>
              </a:rPr>
              <a:t>(4), 595-598.</a:t>
            </a:r>
            <a:r>
              <a:rPr lang="en-US" sz="1300" dirty="0">
                <a:solidFill>
                  <a:srgbClr val="00B0F0"/>
                </a:solidFill>
              </a:rPr>
              <a:t> iv.iiarjournals.org/content/28/4/595.short</a:t>
            </a:r>
          </a:p>
        </p:txBody>
      </p:sp>
    </p:spTree>
    <p:extLst>
      <p:ext uri="{BB962C8B-B14F-4D97-AF65-F5344CB8AC3E}">
        <p14:creationId xmlns:p14="http://schemas.microsoft.com/office/powerpoint/2010/main" val="7623213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E457E86-9CAD-4E60-A6B5-AEBA2CB411A7}"/>
              </a:ext>
            </a:extLst>
          </p:cNvPr>
          <p:cNvSpPr>
            <a:spLocks noGrp="1"/>
          </p:cNvSpPr>
          <p:nvPr>
            <p:ph type="title"/>
          </p:nvPr>
        </p:nvSpPr>
        <p:spPr>
          <a:xfrm>
            <a:off x="381094" y="538090"/>
            <a:ext cx="6181611" cy="615462"/>
          </a:xfrm>
        </p:spPr>
        <p:txBody>
          <a:bodyPr>
            <a:normAutofit/>
          </a:bodyPr>
          <a:lstStyle/>
          <a:p>
            <a:pPr algn="ctr"/>
            <a:r>
              <a:rPr lang="en-US" b="1" u="sng" dirty="0">
                <a:solidFill>
                  <a:schemeClr val="bg2">
                    <a:lumMod val="60000"/>
                    <a:lumOff val="40000"/>
                  </a:schemeClr>
                </a:solidFill>
              </a:rPr>
              <a:t>Radicular Cyst (Periapical Cyst)</a:t>
            </a:r>
          </a:p>
        </p:txBody>
      </p:sp>
      <p:sp>
        <p:nvSpPr>
          <p:cNvPr id="3" name="Text Placeholder 2">
            <a:extLst>
              <a:ext uri="{FF2B5EF4-FFF2-40B4-BE49-F238E27FC236}">
                <a16:creationId xmlns:a16="http://schemas.microsoft.com/office/drawing/2014/main" xmlns="" id="{8B20918E-9119-4620-A23A-39544D551109}"/>
              </a:ext>
            </a:extLst>
          </p:cNvPr>
          <p:cNvSpPr>
            <a:spLocks noGrp="1"/>
          </p:cNvSpPr>
          <p:nvPr>
            <p:ph type="body" sz="half" idx="2"/>
          </p:nvPr>
        </p:nvSpPr>
        <p:spPr>
          <a:xfrm>
            <a:off x="381094" y="1153552"/>
            <a:ext cx="6181611" cy="5303519"/>
          </a:xfrm>
        </p:spPr>
        <p:txBody>
          <a:bodyPr>
            <a:normAutofit fontScale="85000" lnSpcReduction="10000"/>
          </a:bodyPr>
          <a:lstStyle/>
          <a:p>
            <a:pPr algn="just">
              <a:lnSpc>
                <a:spcPct val="120000"/>
              </a:lnSpc>
            </a:pPr>
            <a:endParaRPr lang="en-US" sz="1800" dirty="0"/>
          </a:p>
          <a:p>
            <a:pPr algn="just">
              <a:lnSpc>
                <a:spcPct val="120000"/>
              </a:lnSpc>
            </a:pPr>
            <a:r>
              <a:rPr lang="en-US" sz="1800" dirty="0"/>
              <a:t>Arise from epithelial residues (cell rests of </a:t>
            </a:r>
            <a:r>
              <a:rPr lang="en-US" sz="1800" dirty="0" err="1"/>
              <a:t>Malassez</a:t>
            </a:r>
            <a:r>
              <a:rPr lang="en-US" sz="1800" dirty="0"/>
              <a:t>) in the periodontal ligament as a consequence of inflammation, usually following the death of the dental pulp.  Approximately 20% of periapical granulomas progress to periapical cysts. </a:t>
            </a:r>
          </a:p>
          <a:p>
            <a:pPr algn="just">
              <a:lnSpc>
                <a:spcPct val="120000"/>
              </a:lnSpc>
            </a:pPr>
            <a:endParaRPr lang="en-US" sz="1800" dirty="0"/>
          </a:p>
          <a:p>
            <a:pPr algn="just">
              <a:lnSpc>
                <a:spcPct val="120000"/>
              </a:lnSpc>
            </a:pPr>
            <a:r>
              <a:rPr lang="en-US" sz="1800" dirty="0"/>
              <a:t>Radiographically,  the lesion is usually seen as a round or oval, well-circumscribed radiolucent image involving the apex of the roots. Often, the associated tooth has a deep restoration or large carious lesion. </a:t>
            </a:r>
          </a:p>
          <a:p>
            <a:pPr algn="just">
              <a:lnSpc>
                <a:spcPct val="120000"/>
              </a:lnSpc>
            </a:pPr>
            <a:endParaRPr lang="en-US" sz="1800" dirty="0"/>
          </a:p>
          <a:p>
            <a:pPr algn="just">
              <a:lnSpc>
                <a:spcPct val="120000"/>
              </a:lnSpc>
            </a:pPr>
            <a:r>
              <a:rPr lang="en-US" sz="1800" dirty="0"/>
              <a:t>Over the years, the cyst may regress, remain static or grow in size.</a:t>
            </a:r>
          </a:p>
          <a:p>
            <a:pPr algn="just">
              <a:lnSpc>
                <a:spcPct val="120000"/>
              </a:lnSpc>
            </a:pPr>
            <a:r>
              <a:rPr lang="en-US" sz="1800" dirty="0"/>
              <a:t>Cyst may be greater than granuloma (&gt; 1.5 </a:t>
            </a:r>
            <a:r>
              <a:rPr lang="en-US" sz="1800" dirty="0" err="1"/>
              <a:t>cmm</a:t>
            </a:r>
            <a:r>
              <a:rPr lang="en-US" sz="1800" dirty="0"/>
              <a:t>). Occasionally exhibits thin, radiopaque line around the periphery of radiolucent area which indicates reaction of bone to slowly expanding mass.</a:t>
            </a:r>
            <a:endParaRPr lang="en-US" sz="1600" dirty="0"/>
          </a:p>
          <a:p>
            <a:pPr algn="just"/>
            <a:endParaRPr lang="en-US" dirty="0"/>
          </a:p>
          <a:p>
            <a:r>
              <a:rPr lang="en-US" dirty="0">
                <a:solidFill>
                  <a:srgbClr val="00B0F0"/>
                </a:solidFill>
              </a:rPr>
              <a:t>Narula, H., Ahuja, B., </a:t>
            </a:r>
            <a:r>
              <a:rPr lang="en-US" dirty="0" err="1">
                <a:solidFill>
                  <a:srgbClr val="00B0F0"/>
                </a:solidFill>
              </a:rPr>
              <a:t>Yeluri</a:t>
            </a:r>
            <a:r>
              <a:rPr lang="en-US" dirty="0">
                <a:solidFill>
                  <a:srgbClr val="00B0F0"/>
                </a:solidFill>
              </a:rPr>
              <a:t>, R., </a:t>
            </a:r>
            <a:r>
              <a:rPr lang="en-US" dirty="0" err="1">
                <a:solidFill>
                  <a:srgbClr val="00B0F0"/>
                </a:solidFill>
              </a:rPr>
              <a:t>Baliga</a:t>
            </a:r>
            <a:r>
              <a:rPr lang="en-US" dirty="0">
                <a:solidFill>
                  <a:srgbClr val="00B0F0"/>
                </a:solidFill>
              </a:rPr>
              <a:t>, S., &amp; Munshi, A. K. (2011). Conservative non-surgical management of an infected radicular cyst. </a:t>
            </a:r>
            <a:r>
              <a:rPr lang="en-US" i="1" dirty="0">
                <a:solidFill>
                  <a:srgbClr val="00B0F0"/>
                </a:solidFill>
              </a:rPr>
              <a:t>Contemporary clinical dentistry</a:t>
            </a:r>
            <a:r>
              <a:rPr lang="en-US" dirty="0">
                <a:solidFill>
                  <a:srgbClr val="00B0F0"/>
                </a:solidFill>
              </a:rPr>
              <a:t>, </a:t>
            </a:r>
            <a:r>
              <a:rPr lang="en-US" i="1" dirty="0">
                <a:solidFill>
                  <a:srgbClr val="00B0F0"/>
                </a:solidFill>
              </a:rPr>
              <a:t>2</a:t>
            </a:r>
            <a:r>
              <a:rPr lang="en-US" dirty="0">
                <a:solidFill>
                  <a:srgbClr val="00B0F0"/>
                </a:solidFill>
              </a:rPr>
              <a:t>(4), 368. https://www.ncbi.nlm.nih.gov/pmc/articles/PMC3276870/</a:t>
            </a:r>
          </a:p>
        </p:txBody>
      </p:sp>
      <p:pic>
        <p:nvPicPr>
          <p:cNvPr id="7" name="Picture Placeholder 6">
            <a:extLst>
              <a:ext uri="{FF2B5EF4-FFF2-40B4-BE49-F238E27FC236}">
                <a16:creationId xmlns:a16="http://schemas.microsoft.com/office/drawing/2014/main" xmlns="" id="{D972F5CE-A9EF-4011-8815-CF69A9B5C193}"/>
              </a:ext>
            </a:extLst>
          </p:cNvPr>
          <p:cNvPicPr>
            <a:picLocks noGrp="1" noChangeAspect="1"/>
          </p:cNvPicPr>
          <p:nvPr>
            <p:ph type="pic" sz="quarter" idx="13"/>
          </p:nvPr>
        </p:nvPicPr>
        <p:blipFill>
          <a:blip r:embed="rId2" cstate="email">
            <a:extLst>
              <a:ext uri="{28A0092B-C50C-407E-A947-70E740481C1C}">
                <a14:useLocalDpi xmlns:a14="http://schemas.microsoft.com/office/drawing/2010/main" val="0"/>
              </a:ext>
            </a:extLst>
          </a:blip>
          <a:srcRect l="13282" r="13282"/>
          <a:stretch>
            <a:fillRect/>
          </a:stretch>
        </p:blipFill>
        <p:spPr>
          <a:xfrm>
            <a:off x="6802438" y="1303020"/>
            <a:ext cx="2057400" cy="2039112"/>
          </a:xfrm>
        </p:spPr>
      </p:pic>
      <p:pic>
        <p:nvPicPr>
          <p:cNvPr id="9" name="Picture Placeholder 8">
            <a:extLst>
              <a:ext uri="{FF2B5EF4-FFF2-40B4-BE49-F238E27FC236}">
                <a16:creationId xmlns:a16="http://schemas.microsoft.com/office/drawing/2014/main" xmlns="" id="{13366D3F-E845-4F31-A1BA-7E40339D260A}"/>
              </a:ext>
            </a:extLst>
          </p:cNvPr>
          <p:cNvPicPr>
            <a:picLocks noGrp="1" noChangeAspect="1"/>
          </p:cNvPicPr>
          <p:nvPr>
            <p:ph type="pic" sz="quarter" idx="14"/>
          </p:nvPr>
        </p:nvPicPr>
        <p:blipFill>
          <a:blip r:embed="rId3" cstate="email">
            <a:extLst>
              <a:ext uri="{28A0092B-C50C-407E-A947-70E740481C1C}">
                <a14:useLocalDpi xmlns:a14="http://schemas.microsoft.com/office/drawing/2010/main" val="0"/>
              </a:ext>
            </a:extLst>
          </a:blip>
          <a:srcRect l="3806" r="3806"/>
          <a:stretch>
            <a:fillRect/>
          </a:stretch>
        </p:blipFill>
        <p:spPr>
          <a:xfrm>
            <a:off x="6802438" y="3888310"/>
            <a:ext cx="2057400" cy="2039112"/>
          </a:xfrm>
        </p:spPr>
      </p:pic>
    </p:spTree>
    <p:extLst>
      <p:ext uri="{BB962C8B-B14F-4D97-AF65-F5344CB8AC3E}">
        <p14:creationId xmlns:p14="http://schemas.microsoft.com/office/powerpoint/2010/main" val="16814622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20E9E7-4780-4B2A-AC9E-FBF8B7D03FFB}"/>
              </a:ext>
            </a:extLst>
          </p:cNvPr>
          <p:cNvSpPr>
            <a:spLocks noGrp="1"/>
          </p:cNvSpPr>
          <p:nvPr>
            <p:ph type="title"/>
          </p:nvPr>
        </p:nvSpPr>
        <p:spPr/>
        <p:txBody>
          <a:bodyPr/>
          <a:lstStyle/>
          <a:p>
            <a:pPr algn="ctr"/>
            <a:r>
              <a:rPr lang="en-US" b="1" u="sng" dirty="0">
                <a:solidFill>
                  <a:schemeClr val="tx2">
                    <a:lumMod val="50000"/>
                    <a:lumOff val="50000"/>
                  </a:schemeClr>
                </a:solidFill>
              </a:rPr>
              <a:t>Residual Cyst</a:t>
            </a:r>
          </a:p>
        </p:txBody>
      </p:sp>
      <p:sp>
        <p:nvSpPr>
          <p:cNvPr id="4" name="Content Placeholder 3">
            <a:extLst>
              <a:ext uri="{FF2B5EF4-FFF2-40B4-BE49-F238E27FC236}">
                <a16:creationId xmlns:a16="http://schemas.microsoft.com/office/drawing/2014/main" xmlns="" id="{479A71C9-AA3C-48BA-8303-8DDA9BF3347F}"/>
              </a:ext>
            </a:extLst>
          </p:cNvPr>
          <p:cNvSpPr>
            <a:spLocks noGrp="1"/>
          </p:cNvSpPr>
          <p:nvPr>
            <p:ph sz="quarter" idx="4"/>
          </p:nvPr>
        </p:nvSpPr>
        <p:spPr>
          <a:xfrm>
            <a:off x="4735265" y="1913207"/>
            <a:ext cx="3657600" cy="4360984"/>
          </a:xfrm>
        </p:spPr>
        <p:txBody>
          <a:bodyPr>
            <a:normAutofit lnSpcReduction="10000"/>
          </a:bodyPr>
          <a:lstStyle/>
          <a:p>
            <a:r>
              <a:rPr lang="en-US" sz="2000" dirty="0"/>
              <a:t>A cyst that </a:t>
            </a:r>
            <a:r>
              <a:rPr lang="en-US" sz="2000" dirty="0">
                <a:solidFill>
                  <a:schemeClr val="accent5"/>
                </a:solidFill>
              </a:rPr>
              <a:t>may persist after the extraction of the causative tooth or incomplete removal of periapical granuloma/periapical cyst</a:t>
            </a:r>
            <a:r>
              <a:rPr lang="en-US" sz="2000" dirty="0"/>
              <a:t>.  Usually asymptomatic. </a:t>
            </a:r>
          </a:p>
          <a:p>
            <a:r>
              <a:rPr lang="en-US" sz="2000" dirty="0"/>
              <a:t>Round to ovoid radiolucency in alveolar ridge.</a:t>
            </a:r>
          </a:p>
          <a:p>
            <a:r>
              <a:rPr lang="en-US" sz="2000" dirty="0"/>
              <a:t>Continued  growth can cause significant bone resorption. </a:t>
            </a:r>
            <a:endParaRPr lang="en-US" dirty="0"/>
          </a:p>
        </p:txBody>
      </p:sp>
      <p:pic>
        <p:nvPicPr>
          <p:cNvPr id="8" name="Content Placeholder 7">
            <a:extLst>
              <a:ext uri="{FF2B5EF4-FFF2-40B4-BE49-F238E27FC236}">
                <a16:creationId xmlns:a16="http://schemas.microsoft.com/office/drawing/2014/main" xmlns="" id="{45B00D1B-2B8B-4051-8E37-F1E40ED8C98A}"/>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98474" y="2154910"/>
            <a:ext cx="3850683" cy="3064204"/>
          </a:xfrm>
          <a:prstGeom prst="rect">
            <a:avLst/>
          </a:prstGeom>
        </p:spPr>
      </p:pic>
      <p:sp>
        <p:nvSpPr>
          <p:cNvPr id="12" name="Arrow: Right 11">
            <a:extLst>
              <a:ext uri="{FF2B5EF4-FFF2-40B4-BE49-F238E27FC236}">
                <a16:creationId xmlns:a16="http://schemas.microsoft.com/office/drawing/2014/main" xmlns="" id="{97A22FB7-7B3B-4C3F-ABEB-9CD398A92771}"/>
              </a:ext>
            </a:extLst>
          </p:cNvPr>
          <p:cNvSpPr/>
          <p:nvPr/>
        </p:nvSpPr>
        <p:spPr>
          <a:xfrm rot="14881404">
            <a:off x="1565047" y="5550403"/>
            <a:ext cx="1225706" cy="815574"/>
          </a:xfrm>
          <a:prstGeom prst="rightArrow">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95356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ctr" rtl="0">
              <a:spcBef>
                <a:spcPct val="0"/>
              </a:spcBef>
            </a:pPr>
            <a:r>
              <a:rPr lang="en-US" sz="4000" b="1" u="sng" dirty="0">
                <a:solidFill>
                  <a:schemeClr val="bg2">
                    <a:lumMod val="75000"/>
                  </a:schemeClr>
                </a:solidFill>
                <a:latin typeface="+mj-lt"/>
              </a:rPr>
              <a:t>Complex Odontoma</a:t>
            </a:r>
            <a:r>
              <a:rPr lang="en-US" dirty="0"/>
              <a:t/>
            </a:r>
            <a:br>
              <a:rPr lang="en-US" dirty="0"/>
            </a:br>
            <a:endParaRPr lang="en-US" dirty="0"/>
          </a:p>
        </p:txBody>
      </p:sp>
      <p:sp>
        <p:nvSpPr>
          <p:cNvPr id="4" name="Content Placeholder 3"/>
          <p:cNvSpPr>
            <a:spLocks noGrp="1"/>
          </p:cNvSpPr>
          <p:nvPr>
            <p:ph sz="half" idx="1"/>
          </p:nvPr>
        </p:nvSpPr>
        <p:spPr>
          <a:xfrm>
            <a:off x="350324" y="1708000"/>
            <a:ext cx="4115947" cy="4620356"/>
          </a:xfrm>
        </p:spPr>
        <p:txBody>
          <a:bodyPr>
            <a:normAutofit lnSpcReduction="10000"/>
          </a:bodyPr>
          <a:lstStyle/>
          <a:p>
            <a:pPr algn="just"/>
            <a:r>
              <a:rPr lang="en-US" dirty="0"/>
              <a:t>Odontomas are the most common benign odontogenic tumor. Abnormal proliferation of cells of the enamel organ, they give rise from the odontogenic epithelium and mesenchyme that produce enamel and dentin. There are two types of odontomas: compound and complex. </a:t>
            </a:r>
          </a:p>
          <a:p>
            <a:pPr algn="just"/>
            <a:r>
              <a:rPr lang="en-US" dirty="0"/>
              <a:t>A compound tumor represents multiple toothlike structures, where a </a:t>
            </a:r>
            <a:r>
              <a:rPr lang="en-US" u="sng" dirty="0">
                <a:solidFill>
                  <a:srgbClr val="F7901E"/>
                </a:solidFill>
              </a:rPr>
              <a:t>complex odontoma has irregularly shaped masses of enamel (amorphous) showing no anatomic resemblance to a tooth. </a:t>
            </a:r>
          </a:p>
          <a:p>
            <a:pPr marL="0" indent="0" algn="just">
              <a:buNone/>
            </a:pPr>
            <a:r>
              <a:rPr lang="en-US" sz="900" dirty="0">
                <a:solidFill>
                  <a:srgbClr val="3366FF"/>
                </a:solidFill>
              </a:rPr>
              <a:t>Retrieved from: </a:t>
            </a:r>
            <a:r>
              <a:rPr lang="en-US" sz="900" u="sng" dirty="0">
                <a:solidFill>
                  <a:srgbClr val="3366FF"/>
                </a:solidFill>
              </a:rPr>
              <a:t>https://www.dentalcare.com/en-us/professional-education/ce-courses/ce513/case-study-4-odontoma</a:t>
            </a:r>
          </a:p>
        </p:txBody>
      </p:sp>
      <p:pic>
        <p:nvPicPr>
          <p:cNvPr id="6" name="Content Placeholder 5"/>
          <p:cNvPicPr>
            <a:picLocks noGrp="1" noChangeAspect="1"/>
          </p:cNvPicPr>
          <p:nvPr>
            <p:ph sz="half" idx="2"/>
          </p:nvPr>
        </p:nvPicPr>
        <p:blipFill rotWithShape="1">
          <a:blip r:embed="rId2"/>
          <a:srcRect t="-568" b="-568"/>
          <a:stretch/>
        </p:blipFill>
        <p:spPr>
          <a:xfrm>
            <a:off x="4630843" y="2333248"/>
            <a:ext cx="3914338" cy="2944031"/>
          </a:xfrm>
        </p:spPr>
      </p:pic>
      <p:sp>
        <p:nvSpPr>
          <p:cNvPr id="8" name="Right Arrow 7"/>
          <p:cNvSpPr/>
          <p:nvPr/>
        </p:nvSpPr>
        <p:spPr>
          <a:xfrm>
            <a:off x="4170864" y="3624024"/>
            <a:ext cx="919957" cy="65692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5"/>
              </a:solidFill>
            </a:endParaRPr>
          </a:p>
        </p:txBody>
      </p:sp>
    </p:spTree>
    <p:extLst>
      <p:ext uri="{BB962C8B-B14F-4D97-AF65-F5344CB8AC3E}">
        <p14:creationId xmlns:p14="http://schemas.microsoft.com/office/powerpoint/2010/main" val="865220453"/>
      </p:ext>
    </p:extLst>
  </p:cSld>
  <p:clrMapOvr>
    <a:masterClrMapping/>
  </p:clrMapOvr>
</p:sld>
</file>

<file path=ppt/theme/theme1.xml><?xml version="1.0" encoding="utf-8"?>
<a:theme xmlns:a="http://schemas.openxmlformats.org/drawingml/2006/main" name="Advantage">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majorFont>
      <a:minorFont>
        <a:latin typeface="Rockwell"/>
        <a:ea typeface=""/>
        <a:cs typeface=""/>
        <a:font script="Jpan" typeface="ＭＳ ゴシック"/>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Advantage.thmx</Template>
  <TotalTime>439</TotalTime>
  <Words>862</Words>
  <Application>Microsoft Macintosh PowerPoint</Application>
  <PresentationFormat>On-screen Show (4:3)</PresentationFormat>
  <Paragraphs>84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Advantage</vt:lpstr>
      <vt:lpstr>Periapical Pathology (PAP)</vt:lpstr>
      <vt:lpstr>  What is Periapical Pathology?</vt:lpstr>
      <vt:lpstr>Periapical Abscess (Dento-alveolar abcess)</vt:lpstr>
      <vt:lpstr> Periapical Abscess cont..</vt:lpstr>
      <vt:lpstr>Granuloma</vt:lpstr>
      <vt:lpstr>(Lateral) Periodontal Cyst (LPC)</vt:lpstr>
      <vt:lpstr>Radicular Cyst (Periapical Cyst)</vt:lpstr>
      <vt:lpstr>Residual Cyst</vt:lpstr>
      <vt:lpstr>Complex Odontoma </vt:lpstr>
      <vt:lpstr>Apical scar  </vt:lpstr>
      <vt:lpstr>Cementoma </vt:lpstr>
      <vt:lpstr>Stages of Periapical Cemental Dysplasia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Periapical Pathology (PAP)</dc:title>
  <dc:creator>Jash</dc:creator>
  <cp:lastModifiedBy>Jash</cp:lastModifiedBy>
  <cp:revision>37</cp:revision>
  <dcterms:created xsi:type="dcterms:W3CDTF">2019-03-21T03:30:11Z</dcterms:created>
  <dcterms:modified xsi:type="dcterms:W3CDTF">2019-03-31T17:31:07Z</dcterms:modified>
</cp:coreProperties>
</file>