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6" r:id="rId2"/>
    <p:sldId id="266" r:id="rId3"/>
    <p:sldId id="260" r:id="rId4"/>
    <p:sldId id="267" r:id="rId5"/>
    <p:sldId id="261" r:id="rId6"/>
    <p:sldId id="263" r:id="rId7"/>
    <p:sldId id="265" r:id="rId8"/>
    <p:sldId id="269" r:id="rId9"/>
    <p:sldId id="270" r:id="rId10"/>
    <p:sldId id="271" r:id="rId11"/>
    <p:sldId id="272" r:id="rId12"/>
    <p:sldId id="273" r:id="rId13"/>
    <p:sldId id="274" r:id="rId14"/>
    <p:sldId id="275" r:id="rId15"/>
    <p:sldId id="276" r:id="rId16"/>
    <p:sldId id="277" r:id="rId17"/>
    <p:sldId id="278" r:id="rId18"/>
    <p:sldId id="279" r:id="rId19"/>
    <p:sldId id="268"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21" autoAdjust="0"/>
    <p:restoredTop sz="94660"/>
  </p:normalViewPr>
  <p:slideViewPr>
    <p:cSldViewPr snapToGrid="0">
      <p:cViewPr varScale="1">
        <p:scale>
          <a:sx n="90" d="100"/>
          <a:sy n="90" d="100"/>
        </p:scale>
        <p:origin x="-112" y="-9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70804-4B9B-4D4A-AD15-493DBB57AD7F}" type="datetimeFigureOut">
              <a:rPr lang="en-US" smtClean="0"/>
              <a:t>8/7/19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F5959C-57E5-4758-BD34-994F5CB53C7C}" type="slidenum">
              <a:rPr lang="en-US" smtClean="0"/>
              <a:t>‹#›</a:t>
            </a:fld>
            <a:endParaRPr lang="en-US"/>
          </a:p>
        </p:txBody>
      </p:sp>
    </p:spTree>
    <p:extLst>
      <p:ext uri="{BB962C8B-B14F-4D97-AF65-F5344CB8AC3E}">
        <p14:creationId xmlns:p14="http://schemas.microsoft.com/office/powerpoint/2010/main" val="767784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8/7/19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8/7/19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8/7/19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8/7/19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8/7/19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8/7/19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8/7/19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8/7/19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8/7/19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8/7/19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8/7/19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8/7/19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8/7/19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hyperlink" Target="https://std-symptoms.com/genitalherpe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1" Type="http://schemas.openxmlformats.org/officeDocument/2006/relationships/hyperlink" Target="https://www.ncbi.nlm.nih.gov/books/NBK47444/" TargetMode="External"/><Relationship Id="rId12" Type="http://schemas.openxmlformats.org/officeDocument/2006/relationships/hyperlink" Target="http://www.ashasexualhealth.org/stdsstis/herpes/herpes-treatment/" TargetMode="External"/><Relationship Id="rId1" Type="http://schemas.openxmlformats.org/officeDocument/2006/relationships/slideLayout" Target="../slideLayouts/slideLayout2.xml"/><Relationship Id="rId2" Type="http://schemas.openxmlformats.org/officeDocument/2006/relationships/hyperlink" Target="https://www.merckmanuals.com/professional/infectious-diseases/viruses/overview-of-viruses%23v1017539" TargetMode="External"/><Relationship Id="rId3" Type="http://schemas.openxmlformats.org/officeDocument/2006/relationships/hyperlink" Target="https://www.acsh.org/news/2016/08/30/how-do-herpes-drugs-work-9941" TargetMode="External"/><Relationship Id="rId4" Type="http://schemas.openxmlformats.org/officeDocument/2006/relationships/hyperlink" Target="https://jada.ada.org/article/s0002-8177(85)13020-5/pdf" TargetMode="External"/><Relationship Id="rId5" Type="http://schemas.openxmlformats.org/officeDocument/2006/relationships/hyperlink" Target="https://www.accessdata.fda.gov/drugsatfda_docs/label/2008/020487s014lbl.pdf" TargetMode="External"/><Relationship Id="rId6" Type="http://schemas.openxmlformats.org/officeDocument/2006/relationships/hyperlink" Target="https://www.mayoclinic.org/drugs-supplements/valacyclovir-oral-route/side-effects/drg-20066635?p=1" TargetMode="External"/><Relationship Id="rId7" Type="http://schemas.openxmlformats.org/officeDocument/2006/relationships/hyperlink" Target="https://www.drugs.com/tips/valacyclovir-patient-tips" TargetMode="External"/><Relationship Id="rId8" Type="http://schemas.openxmlformats.org/officeDocument/2006/relationships/hyperlink" Target="https://www.sciencedaily.com/releases/2015/12/151209143105.htm" TargetMode="External"/><Relationship Id="rId9" Type="http://schemas.openxmlformats.org/officeDocument/2006/relationships/hyperlink" Target="https://pubchem.ncbi.nlm.nih.gov/compound/Acyclovir%23section=Therapeutic-Uses" TargetMode="External"/><Relationship Id="rId10" Type="http://schemas.openxmlformats.org/officeDocument/2006/relationships/hyperlink" Target="https://pubchem.ncbi.nlm.nih.gov/compound/135398748%23section=Drug-and-Medication-Informatio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cbi.nlm.nih.gov/pubmed/19222477" TargetMode="External"/><Relationship Id="rId4" Type="http://schemas.openxmlformats.org/officeDocument/2006/relationships/hyperlink" Target="http://asheducationbook.hematologylibrary.org/content/2012/1/191.short" TargetMode="External"/><Relationship Id="rId5" Type="http://schemas.openxmlformats.org/officeDocument/2006/relationships/hyperlink" Target="https://www-sciencedirect-com.citytech.ezproxy.cuny.edu/science/article/pii/S0889858807000706" TargetMode="External"/><Relationship Id="rId6" Type="http://schemas.openxmlformats.org/officeDocument/2006/relationships/hyperlink" Target="https://www-sciencedirect-com.citytech.ezproxy.cuny.edu/science/article/pii/S1027811713000864" TargetMode="External"/><Relationship Id="rId1" Type="http://schemas.openxmlformats.org/officeDocument/2006/relationships/slideLayout" Target="../slideLayouts/slideLayout2.xml"/><Relationship Id="rId2" Type="http://schemas.openxmlformats.org/officeDocument/2006/relationships/hyperlink" Target="https://www-sciencedirect-com.citytech.ezproxy.cuny.edu/science/article/pii/S107921040700489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hyperlink" Target="https://www.acsh.org/news/2016/08/30/how-do-herpes-drugs-work-9941"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D08A4F-8315-45E1-B71A-BF16261B5075}"/>
              </a:ext>
            </a:extLst>
          </p:cNvPr>
          <p:cNvSpPr>
            <a:spLocks noGrp="1"/>
          </p:cNvSpPr>
          <p:nvPr>
            <p:ph type="ctrTitle"/>
          </p:nvPr>
        </p:nvSpPr>
        <p:spPr/>
        <p:txBody>
          <a:bodyPr/>
          <a:lstStyle/>
          <a:p>
            <a:r>
              <a:rPr lang="en-US" sz="5400" dirty="0"/>
              <a:t>ANTIVIRAL MEDICATIONS FOR HERPES SIMPLEX</a:t>
            </a:r>
          </a:p>
        </p:txBody>
      </p:sp>
      <p:sp>
        <p:nvSpPr>
          <p:cNvPr id="3" name="Subtitle 2">
            <a:extLst>
              <a:ext uri="{FF2B5EF4-FFF2-40B4-BE49-F238E27FC236}">
                <a16:creationId xmlns:a16="http://schemas.microsoft.com/office/drawing/2014/main" xmlns="" id="{0DD38B49-31A4-423B-AF9A-FE176237715D}"/>
              </a:ext>
            </a:extLst>
          </p:cNvPr>
          <p:cNvSpPr>
            <a:spLocks noGrp="1"/>
          </p:cNvSpPr>
          <p:nvPr>
            <p:ph type="subTitle" idx="1"/>
          </p:nvPr>
        </p:nvSpPr>
        <p:spPr>
          <a:xfrm>
            <a:off x="1154954" y="4777379"/>
            <a:ext cx="10073339" cy="1502397"/>
          </a:xfrm>
        </p:spPr>
        <p:txBody>
          <a:bodyPr>
            <a:noAutofit/>
          </a:bodyPr>
          <a:lstStyle/>
          <a:p>
            <a:pPr algn="ctr"/>
            <a:endParaRPr lang="en-US" sz="1800" b="1" dirty="0"/>
          </a:p>
          <a:p>
            <a:pPr algn="ctr"/>
            <a:endParaRPr lang="en-US" b="1" dirty="0"/>
          </a:p>
          <a:p>
            <a:pPr algn="ctr"/>
            <a:r>
              <a:rPr lang="en-US" b="1" dirty="0"/>
              <a:t>Tatiana </a:t>
            </a:r>
            <a:r>
              <a:rPr lang="en-US" b="1" dirty="0" err="1"/>
              <a:t>giraldo</a:t>
            </a:r>
            <a:r>
              <a:rPr lang="en-US" b="1" dirty="0"/>
              <a:t> - Hassan Nicola - Vanessa </a:t>
            </a:r>
            <a:r>
              <a:rPr lang="en-US" b="1" dirty="0" err="1"/>
              <a:t>marino</a:t>
            </a:r>
            <a:r>
              <a:rPr lang="en-US" b="1" dirty="0"/>
              <a:t> - Diana </a:t>
            </a:r>
            <a:r>
              <a:rPr lang="en-US" b="1" dirty="0" err="1"/>
              <a:t>usuga</a:t>
            </a:r>
            <a:endParaRPr lang="en-US" b="1" dirty="0"/>
          </a:p>
          <a:p>
            <a:pPr algn="ctr"/>
            <a:endParaRPr lang="en-US" sz="1800" b="1" dirty="0"/>
          </a:p>
          <a:p>
            <a:pPr algn="r"/>
            <a:endParaRPr lang="en-US" sz="1800" b="1" dirty="0"/>
          </a:p>
          <a:p>
            <a:pPr algn="r"/>
            <a:endParaRPr lang="en-US" sz="1800" b="1" dirty="0"/>
          </a:p>
        </p:txBody>
      </p:sp>
    </p:spTree>
    <p:extLst>
      <p:ext uri="{BB962C8B-B14F-4D97-AF65-F5344CB8AC3E}">
        <p14:creationId xmlns:p14="http://schemas.microsoft.com/office/powerpoint/2010/main" val="2717185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499FF3-4869-4EDC-A657-D68274ED8077}"/>
              </a:ext>
            </a:extLst>
          </p:cNvPr>
          <p:cNvSpPr>
            <a:spLocks noGrp="1"/>
          </p:cNvSpPr>
          <p:nvPr>
            <p:ph type="title"/>
          </p:nvPr>
        </p:nvSpPr>
        <p:spPr/>
        <p:txBody>
          <a:bodyPr/>
          <a:lstStyle/>
          <a:p>
            <a:r>
              <a:rPr lang="en-US" dirty="0"/>
              <a:t>Medications used in management of Herpes Simplex</a:t>
            </a:r>
          </a:p>
        </p:txBody>
      </p:sp>
      <p:sp>
        <p:nvSpPr>
          <p:cNvPr id="3" name="Content Placeholder 2">
            <a:extLst>
              <a:ext uri="{FF2B5EF4-FFF2-40B4-BE49-F238E27FC236}">
                <a16:creationId xmlns:a16="http://schemas.microsoft.com/office/drawing/2014/main" xmlns="" id="{8FAEC563-5142-4559-B203-3CD5F6160AC4}"/>
              </a:ext>
            </a:extLst>
          </p:cNvPr>
          <p:cNvSpPr>
            <a:spLocks noGrp="1"/>
          </p:cNvSpPr>
          <p:nvPr>
            <p:ph idx="1"/>
          </p:nvPr>
        </p:nvSpPr>
        <p:spPr/>
        <p:txBody>
          <a:bodyPr/>
          <a:lstStyle/>
          <a:p>
            <a:pPr marL="0" indent="0">
              <a:buNone/>
            </a:pPr>
            <a:r>
              <a:rPr lang="en-US" b="1" u="sng" dirty="0"/>
              <a:t>Penciclovir (</a:t>
            </a:r>
            <a:r>
              <a:rPr lang="en-US" b="1" u="sng" dirty="0" err="1"/>
              <a:t>Denavir</a:t>
            </a:r>
            <a:r>
              <a:rPr lang="en-US" b="1" u="sng" dirty="0"/>
              <a:t>)</a:t>
            </a:r>
            <a:r>
              <a:rPr lang="en-US" dirty="0"/>
              <a:t/>
            </a:r>
            <a:br>
              <a:rPr lang="en-US" dirty="0"/>
            </a:br>
            <a:r>
              <a:rPr lang="en-US" dirty="0"/>
              <a:t>•Antiviral agent</a:t>
            </a:r>
            <a:br>
              <a:rPr lang="en-US" dirty="0"/>
            </a:br>
            <a:r>
              <a:rPr lang="en-US" dirty="0"/>
              <a:t>•Topical treatment of recurrent herpes simplex labialis (cold sores)</a:t>
            </a:r>
            <a:br>
              <a:rPr lang="en-US" dirty="0"/>
            </a:br>
            <a:r>
              <a:rPr lang="en-US" dirty="0"/>
              <a:t>•Only used for HSV-1</a:t>
            </a:r>
            <a:br>
              <a:rPr lang="en-US" dirty="0"/>
            </a:br>
            <a:r>
              <a:rPr lang="en-US" dirty="0"/>
              <a:t>•Category B drug</a:t>
            </a:r>
            <a:br>
              <a:rPr lang="en-US" dirty="0"/>
            </a:br>
            <a:r>
              <a:rPr lang="en-US" dirty="0"/>
              <a:t>•Use on immunocompromised patients not yet established</a:t>
            </a:r>
          </a:p>
          <a:p>
            <a:r>
              <a:rPr lang="en-US" dirty="0"/>
              <a:t>Method of action </a:t>
            </a:r>
            <a:br>
              <a:rPr lang="en-US" dirty="0"/>
            </a:br>
            <a:r>
              <a:rPr lang="en-US" dirty="0"/>
              <a:t>•Viral </a:t>
            </a:r>
            <a:r>
              <a:rPr lang="it-IT" dirty="0"/>
              <a:t>DNA polymerase inhibitor</a:t>
            </a:r>
            <a:r>
              <a:rPr lang="en-US" dirty="0"/>
              <a:t/>
            </a:r>
            <a:br>
              <a:rPr lang="en-US" dirty="0"/>
            </a:br>
            <a:r>
              <a:rPr lang="en-US" dirty="0"/>
              <a:t>•Mimics guanine and selectively prevent viral DNA synthesis</a:t>
            </a:r>
          </a:p>
          <a:p>
            <a:r>
              <a:rPr lang="en-US" dirty="0"/>
              <a:t>Side effect</a:t>
            </a:r>
            <a:br>
              <a:rPr lang="en-US" dirty="0"/>
            </a:br>
            <a:r>
              <a:rPr lang="en-US" dirty="0"/>
              <a:t>•Mild erythema </a:t>
            </a:r>
          </a:p>
          <a:p>
            <a:endParaRPr lang="en-US" dirty="0"/>
          </a:p>
        </p:txBody>
      </p:sp>
      <p:sp>
        <p:nvSpPr>
          <p:cNvPr id="4" name="TextBox 3">
            <a:extLst>
              <a:ext uri="{FF2B5EF4-FFF2-40B4-BE49-F238E27FC236}">
                <a16:creationId xmlns:a16="http://schemas.microsoft.com/office/drawing/2014/main" xmlns="" id="{8CD9FFDA-059E-4516-BCAD-E4D4D82B6E24}"/>
              </a:ext>
            </a:extLst>
          </p:cNvPr>
          <p:cNvSpPr txBox="1"/>
          <p:nvPr/>
        </p:nvSpPr>
        <p:spPr>
          <a:xfrm>
            <a:off x="7837713" y="5879067"/>
            <a:ext cx="1983180" cy="369332"/>
          </a:xfrm>
          <a:prstGeom prst="rect">
            <a:avLst/>
          </a:prstGeom>
          <a:noFill/>
        </p:spPr>
        <p:txBody>
          <a:bodyPr wrap="square" rtlCol="0">
            <a:spAutoFit/>
          </a:bodyPr>
          <a:lstStyle/>
          <a:p>
            <a:r>
              <a:rPr lang="en-US" dirty="0"/>
              <a:t>Hassan Nicola</a:t>
            </a:r>
          </a:p>
        </p:txBody>
      </p:sp>
    </p:spTree>
    <p:extLst>
      <p:ext uri="{BB962C8B-B14F-4D97-AF65-F5344CB8AC3E}">
        <p14:creationId xmlns:p14="http://schemas.microsoft.com/office/powerpoint/2010/main" val="294050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45651-2894-455A-A5AC-596D7FA045D2}"/>
              </a:ext>
            </a:extLst>
          </p:cNvPr>
          <p:cNvSpPr>
            <a:spLocks noGrp="1"/>
          </p:cNvSpPr>
          <p:nvPr>
            <p:ph type="title"/>
          </p:nvPr>
        </p:nvSpPr>
        <p:spPr/>
        <p:txBody>
          <a:bodyPr/>
          <a:lstStyle/>
          <a:p>
            <a:r>
              <a:rPr lang="en-US" dirty="0"/>
              <a:t>Medications used in management of Herpes Simplex</a:t>
            </a:r>
          </a:p>
        </p:txBody>
      </p:sp>
      <p:sp>
        <p:nvSpPr>
          <p:cNvPr id="3" name="Content Placeholder 2">
            <a:extLst>
              <a:ext uri="{FF2B5EF4-FFF2-40B4-BE49-F238E27FC236}">
                <a16:creationId xmlns:a16="http://schemas.microsoft.com/office/drawing/2014/main" xmlns="" id="{30FB3B7A-CFC6-414E-BA18-A259F497C8E3}"/>
              </a:ext>
            </a:extLst>
          </p:cNvPr>
          <p:cNvSpPr>
            <a:spLocks noGrp="1"/>
          </p:cNvSpPr>
          <p:nvPr>
            <p:ph idx="1"/>
          </p:nvPr>
        </p:nvSpPr>
        <p:spPr>
          <a:xfrm>
            <a:off x="1103312" y="2052918"/>
            <a:ext cx="8946541" cy="4195481"/>
          </a:xfrm>
        </p:spPr>
        <p:txBody>
          <a:bodyPr>
            <a:normAutofit fontScale="85000" lnSpcReduction="10000"/>
          </a:bodyPr>
          <a:lstStyle/>
          <a:p>
            <a:pPr marL="0" indent="0">
              <a:buNone/>
            </a:pPr>
            <a:r>
              <a:rPr lang="en-US" b="1" u="sng" dirty="0"/>
              <a:t>Famciclovir (</a:t>
            </a:r>
            <a:r>
              <a:rPr lang="en-US" b="1" u="sng" dirty="0" err="1"/>
              <a:t>Famvir</a:t>
            </a:r>
            <a:r>
              <a:rPr lang="en-US" b="1" u="sng" dirty="0"/>
              <a:t>)</a:t>
            </a:r>
            <a:r>
              <a:rPr lang="en-US" dirty="0"/>
              <a:t/>
            </a:r>
            <a:br>
              <a:rPr lang="en-US" dirty="0"/>
            </a:br>
            <a:r>
              <a:rPr lang="en-US" dirty="0"/>
              <a:t>•Antiviral agent, ingested orally (tablet)</a:t>
            </a:r>
            <a:br>
              <a:rPr lang="en-US" dirty="0"/>
            </a:br>
            <a:r>
              <a:rPr lang="en-US" dirty="0"/>
              <a:t>•Uses penciclovir as an active agent (prodrug)</a:t>
            </a:r>
            <a:br>
              <a:rPr lang="en-US" dirty="0"/>
            </a:br>
            <a:r>
              <a:rPr lang="en-US" dirty="0"/>
              <a:t>•Well absorbed, can be taken less frequently compared to acyclovir</a:t>
            </a:r>
            <a:br>
              <a:rPr lang="en-US" dirty="0"/>
            </a:br>
            <a:r>
              <a:rPr lang="en-US" dirty="0"/>
              <a:t>•Management of HSV-1 and HSV-2 in both immunocompetent and immunocompromised (HIV) patients</a:t>
            </a:r>
            <a:br>
              <a:rPr lang="en-US" dirty="0"/>
            </a:br>
            <a:r>
              <a:rPr lang="en-US" dirty="0"/>
              <a:t>•Used in both initial or recurrent therapy</a:t>
            </a:r>
            <a:br>
              <a:rPr lang="en-US" dirty="0"/>
            </a:br>
            <a:r>
              <a:rPr lang="en-US" dirty="0"/>
              <a:t>•Category B drug, should be used with caution while pregnant or breast feeding </a:t>
            </a:r>
            <a:br>
              <a:rPr lang="en-US" dirty="0"/>
            </a:br>
            <a:r>
              <a:rPr lang="en-US" dirty="0"/>
              <a:t>•Special consideration required if patient is immunocompromised or has a pre-existing renal disease</a:t>
            </a:r>
          </a:p>
          <a:p>
            <a:r>
              <a:rPr lang="en-US" dirty="0"/>
              <a:t>Method of action</a:t>
            </a:r>
            <a:br>
              <a:rPr lang="en-US" dirty="0"/>
            </a:br>
            <a:r>
              <a:rPr lang="en-US" dirty="0"/>
              <a:t>•Viral </a:t>
            </a:r>
            <a:r>
              <a:rPr lang="it-IT" dirty="0"/>
              <a:t>DNA polymerase inhibitor</a:t>
            </a:r>
            <a:r>
              <a:rPr lang="en-US" dirty="0"/>
              <a:t/>
            </a:r>
            <a:br>
              <a:rPr lang="en-US" dirty="0"/>
            </a:br>
            <a:r>
              <a:rPr lang="en-US" dirty="0"/>
              <a:t>•Mimics guanine and selectively prevent viral DNA synthesis</a:t>
            </a:r>
          </a:p>
          <a:p>
            <a:r>
              <a:rPr lang="en-US" dirty="0"/>
              <a:t>Side effect</a:t>
            </a:r>
            <a:br>
              <a:rPr lang="en-US" dirty="0"/>
            </a:br>
            <a:r>
              <a:rPr lang="en-US" dirty="0"/>
              <a:t>•Headache, nausea, and fatigue</a:t>
            </a:r>
            <a:br>
              <a:rPr lang="en-US" dirty="0"/>
            </a:br>
            <a:r>
              <a:rPr lang="en-US" dirty="0"/>
              <a:t>•Tablets contain lactose, not indicated for lactose-intolerant patients </a:t>
            </a:r>
          </a:p>
          <a:p>
            <a:endParaRPr lang="en-US" dirty="0"/>
          </a:p>
        </p:txBody>
      </p:sp>
      <p:sp>
        <p:nvSpPr>
          <p:cNvPr id="4" name="TextBox 3">
            <a:extLst>
              <a:ext uri="{FF2B5EF4-FFF2-40B4-BE49-F238E27FC236}">
                <a16:creationId xmlns:a16="http://schemas.microsoft.com/office/drawing/2014/main" xmlns="" id="{5D12A503-9EE4-4F81-BED6-777C226D6D99}"/>
              </a:ext>
            </a:extLst>
          </p:cNvPr>
          <p:cNvSpPr txBox="1"/>
          <p:nvPr/>
        </p:nvSpPr>
        <p:spPr>
          <a:xfrm>
            <a:off x="8268554" y="6263403"/>
            <a:ext cx="1781299" cy="369332"/>
          </a:xfrm>
          <a:prstGeom prst="rect">
            <a:avLst/>
          </a:prstGeom>
          <a:noFill/>
        </p:spPr>
        <p:txBody>
          <a:bodyPr wrap="square" rtlCol="0">
            <a:spAutoFit/>
          </a:bodyPr>
          <a:lstStyle/>
          <a:p>
            <a:r>
              <a:rPr lang="en-US" dirty="0"/>
              <a:t>Hassan Nicola</a:t>
            </a:r>
          </a:p>
        </p:txBody>
      </p:sp>
    </p:spTree>
    <p:extLst>
      <p:ext uri="{BB962C8B-B14F-4D97-AF65-F5344CB8AC3E}">
        <p14:creationId xmlns:p14="http://schemas.microsoft.com/office/powerpoint/2010/main" val="268269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4D637-1EC4-417C-882F-1DDAC954AE8B}"/>
              </a:ext>
            </a:extLst>
          </p:cNvPr>
          <p:cNvSpPr>
            <a:spLocks noGrp="1"/>
          </p:cNvSpPr>
          <p:nvPr>
            <p:ph type="title"/>
          </p:nvPr>
        </p:nvSpPr>
        <p:spPr/>
        <p:txBody>
          <a:bodyPr/>
          <a:lstStyle/>
          <a:p>
            <a:pPr algn="ctr"/>
            <a:r>
              <a:rPr lang="en-US" dirty="0"/>
              <a:t>Effects on Dental Treatment</a:t>
            </a:r>
          </a:p>
        </p:txBody>
      </p:sp>
      <p:sp>
        <p:nvSpPr>
          <p:cNvPr id="3" name="Content Placeholder 2">
            <a:extLst>
              <a:ext uri="{FF2B5EF4-FFF2-40B4-BE49-F238E27FC236}">
                <a16:creationId xmlns:a16="http://schemas.microsoft.com/office/drawing/2014/main" xmlns="" id="{FC2FD272-E98A-4CA7-BDAA-82781786C7E9}"/>
              </a:ext>
            </a:extLst>
          </p:cNvPr>
          <p:cNvSpPr>
            <a:spLocks noGrp="1"/>
          </p:cNvSpPr>
          <p:nvPr>
            <p:ph idx="1"/>
          </p:nvPr>
        </p:nvSpPr>
        <p:spPr>
          <a:xfrm>
            <a:off x="1157100" y="1853248"/>
            <a:ext cx="10138429" cy="4755775"/>
          </a:xfrm>
        </p:spPr>
        <p:txBody>
          <a:bodyPr>
            <a:normAutofit fontScale="77500" lnSpcReduction="20000"/>
          </a:bodyPr>
          <a:lstStyle/>
          <a:p>
            <a:pPr algn="just">
              <a:lnSpc>
                <a:spcPct val="170000"/>
              </a:lnSpc>
            </a:pPr>
            <a:r>
              <a:rPr lang="en-US" sz="2300" dirty="0"/>
              <a:t>Studies have found that inflammation and trauma influence both the frequency and duration of oral HSV-1 shedding in saliva and it (even being asymptomatic) increases during the month following a routine dental procedure [12]</a:t>
            </a:r>
          </a:p>
          <a:p>
            <a:pPr algn="just">
              <a:lnSpc>
                <a:spcPct val="170000"/>
              </a:lnSpc>
            </a:pPr>
            <a:r>
              <a:rPr lang="en-US" sz="2300" dirty="0"/>
              <a:t> It is recommended to</a:t>
            </a:r>
            <a:r>
              <a:rPr lang="en-US" sz="2300" dirty="0">
                <a:solidFill>
                  <a:srgbClr val="FFFF00"/>
                </a:solidFill>
              </a:rPr>
              <a:t> reappoint </a:t>
            </a:r>
            <a:r>
              <a:rPr lang="en-US" sz="2300" dirty="0"/>
              <a:t>the patient if an active lesion is present [13]</a:t>
            </a:r>
          </a:p>
          <a:p>
            <a:pPr algn="just">
              <a:lnSpc>
                <a:spcPct val="170000"/>
              </a:lnSpc>
            </a:pPr>
            <a:r>
              <a:rPr lang="en-US" sz="2300" dirty="0"/>
              <a:t>Oral health workers should be aware that HSV shedding in the oral cavity is frequent and common in the absence of oral lesions and that oral secretions commonly contain infectious HSV. Therefore, proper infection control measures are fundamental and efforts should be made to minimize splashes and splatter even in the absence of lesions [12]</a:t>
            </a:r>
          </a:p>
          <a:p>
            <a:pPr marL="0" indent="0" algn="r">
              <a:lnSpc>
                <a:spcPct val="170000"/>
              </a:lnSpc>
              <a:buNone/>
            </a:pPr>
            <a:r>
              <a:rPr lang="en-US" sz="2400" dirty="0"/>
              <a:t>Diana P. </a:t>
            </a:r>
            <a:r>
              <a:rPr lang="en-US" sz="2400" dirty="0" err="1"/>
              <a:t>Usuga</a:t>
            </a:r>
            <a:endParaRPr lang="en-US" sz="2400" dirty="0"/>
          </a:p>
          <a:p>
            <a:pPr algn="just">
              <a:lnSpc>
                <a:spcPct val="170000"/>
              </a:lnSpc>
            </a:pPr>
            <a:endParaRPr lang="en-US" sz="2300" dirty="0"/>
          </a:p>
        </p:txBody>
      </p:sp>
    </p:spTree>
    <p:extLst>
      <p:ext uri="{BB962C8B-B14F-4D97-AF65-F5344CB8AC3E}">
        <p14:creationId xmlns:p14="http://schemas.microsoft.com/office/powerpoint/2010/main" val="185198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957DCF-DC86-4EB2-A5F6-4F6A30587EE9}"/>
              </a:ext>
            </a:extLst>
          </p:cNvPr>
          <p:cNvSpPr>
            <a:spLocks noGrp="1"/>
          </p:cNvSpPr>
          <p:nvPr>
            <p:ph type="title"/>
          </p:nvPr>
        </p:nvSpPr>
        <p:spPr/>
        <p:txBody>
          <a:bodyPr/>
          <a:lstStyle/>
          <a:p>
            <a:r>
              <a:rPr lang="en-US" dirty="0"/>
              <a:t>Oral/Dental and other side effects</a:t>
            </a:r>
            <a:br>
              <a:rPr lang="en-US" dirty="0"/>
            </a:br>
            <a:r>
              <a:rPr lang="en-US" sz="3200" dirty="0"/>
              <a:t>that can affect treatment</a:t>
            </a:r>
          </a:p>
        </p:txBody>
      </p:sp>
      <p:sp>
        <p:nvSpPr>
          <p:cNvPr id="3" name="Text Placeholder 2">
            <a:extLst>
              <a:ext uri="{FF2B5EF4-FFF2-40B4-BE49-F238E27FC236}">
                <a16:creationId xmlns:a16="http://schemas.microsoft.com/office/drawing/2014/main" xmlns="" id="{D83B81A3-8038-4C15-9198-EBE0930039E5}"/>
              </a:ext>
            </a:extLst>
          </p:cNvPr>
          <p:cNvSpPr>
            <a:spLocks noGrp="1"/>
          </p:cNvSpPr>
          <p:nvPr>
            <p:ph type="body" idx="1"/>
          </p:nvPr>
        </p:nvSpPr>
        <p:spPr>
          <a:xfrm>
            <a:off x="1103313" y="1913965"/>
            <a:ext cx="4396338" cy="576262"/>
          </a:xfrm>
        </p:spPr>
        <p:txBody>
          <a:bodyPr/>
          <a:lstStyle/>
          <a:p>
            <a:endParaRPr lang="en-US" b="1" dirty="0"/>
          </a:p>
          <a:p>
            <a:endParaRPr lang="en-US" b="1" dirty="0"/>
          </a:p>
          <a:p>
            <a:r>
              <a:rPr lang="en-US" b="1" dirty="0"/>
              <a:t>Acyclovir (Zovirax) Systemic</a:t>
            </a:r>
            <a:endParaRPr lang="en-US" dirty="0"/>
          </a:p>
        </p:txBody>
      </p:sp>
      <p:sp>
        <p:nvSpPr>
          <p:cNvPr id="4" name="Content Placeholder 3">
            <a:extLst>
              <a:ext uri="{FF2B5EF4-FFF2-40B4-BE49-F238E27FC236}">
                <a16:creationId xmlns:a16="http://schemas.microsoft.com/office/drawing/2014/main" xmlns="" id="{479449E5-2C1D-4441-9041-26BACCB70F55}"/>
              </a:ext>
            </a:extLst>
          </p:cNvPr>
          <p:cNvSpPr>
            <a:spLocks noGrp="1"/>
          </p:cNvSpPr>
          <p:nvPr>
            <p:ph sz="half" idx="2"/>
          </p:nvPr>
        </p:nvSpPr>
        <p:spPr>
          <a:xfrm>
            <a:off x="1103312" y="2514600"/>
            <a:ext cx="4396339" cy="3890682"/>
          </a:xfrm>
        </p:spPr>
        <p:txBody>
          <a:bodyPr>
            <a:normAutofit/>
          </a:bodyPr>
          <a:lstStyle/>
          <a:p>
            <a:endParaRPr lang="en-US" dirty="0"/>
          </a:p>
          <a:p>
            <a:r>
              <a:rPr lang="en-US" dirty="0"/>
              <a:t>Oral:</a:t>
            </a:r>
            <a:r>
              <a:rPr lang="en-US" b="1" dirty="0"/>
              <a:t> </a:t>
            </a:r>
            <a:r>
              <a:rPr lang="en-US" dirty="0"/>
              <a:t>Malaise (≤12%), headache (≤2%), nausea (2% to 5%) vomiting (≤3%), diarrhea (2% to 3%) [13]</a:t>
            </a:r>
          </a:p>
          <a:p>
            <a:r>
              <a:rPr lang="en-US" dirty="0"/>
              <a:t>All forms &lt;1%:  Desquamation, fatigue, hypotension, leukopenia (abnormally low number of leukocytes), neutrophilia (high count of neutrophils usually in response to inflammation), sore throat [14]</a:t>
            </a:r>
          </a:p>
        </p:txBody>
      </p:sp>
      <p:sp>
        <p:nvSpPr>
          <p:cNvPr id="6" name="Content Placeholder 5">
            <a:extLst>
              <a:ext uri="{FF2B5EF4-FFF2-40B4-BE49-F238E27FC236}">
                <a16:creationId xmlns:a16="http://schemas.microsoft.com/office/drawing/2014/main" xmlns="" id="{0F50CB39-B090-4DA9-9A6E-012B82895E29}"/>
              </a:ext>
            </a:extLst>
          </p:cNvPr>
          <p:cNvSpPr>
            <a:spLocks noGrp="1"/>
          </p:cNvSpPr>
          <p:nvPr>
            <p:ph sz="quarter" idx="4"/>
          </p:nvPr>
        </p:nvSpPr>
        <p:spPr>
          <a:xfrm>
            <a:off x="6230471" y="2259106"/>
            <a:ext cx="4396339" cy="4146176"/>
          </a:xfrm>
        </p:spPr>
        <p:txBody>
          <a:bodyPr>
            <a:normAutofit/>
          </a:bodyPr>
          <a:lstStyle/>
          <a:p>
            <a:r>
              <a:rPr lang="en-US" dirty="0"/>
              <a:t>&lt;1% </a:t>
            </a:r>
            <a:r>
              <a:rPr lang="en-US" dirty="0">
                <a:solidFill>
                  <a:srgbClr val="FFFF00"/>
                </a:solidFill>
              </a:rPr>
              <a:t>Disseminated intravascular coagulation </a:t>
            </a:r>
            <a:r>
              <a:rPr lang="en-US" dirty="0"/>
              <a:t>(DIC) is a syndrome characterized by irregular coagulation, which can result in the generation of fibrin clots, consumption of platelets and coagulation factors that may result in clinical bleeding [14]</a:t>
            </a:r>
          </a:p>
          <a:p>
            <a:r>
              <a:rPr lang="en-US" dirty="0"/>
              <a:t>Thrombocytopenia, thrombocytopenic purpura/and thrombocytosis have been reported [13]</a:t>
            </a:r>
          </a:p>
          <a:p>
            <a:pPr marL="0" indent="0" algn="r">
              <a:buNone/>
            </a:pPr>
            <a:r>
              <a:rPr lang="en-US" dirty="0"/>
              <a:t>Diana P. </a:t>
            </a:r>
            <a:r>
              <a:rPr lang="en-US" dirty="0" err="1"/>
              <a:t>Usuga</a:t>
            </a:r>
            <a:endParaRPr lang="en-US" dirty="0"/>
          </a:p>
          <a:p>
            <a:endParaRPr lang="en-US" dirty="0"/>
          </a:p>
        </p:txBody>
      </p:sp>
    </p:spTree>
    <p:extLst>
      <p:ext uri="{BB962C8B-B14F-4D97-AF65-F5344CB8AC3E}">
        <p14:creationId xmlns:p14="http://schemas.microsoft.com/office/powerpoint/2010/main" val="244078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987F16-BB62-44B9-A8ED-9590E143979D}"/>
              </a:ext>
            </a:extLst>
          </p:cNvPr>
          <p:cNvSpPr>
            <a:spLocks noGrp="1"/>
          </p:cNvSpPr>
          <p:nvPr>
            <p:ph type="title"/>
          </p:nvPr>
        </p:nvSpPr>
        <p:spPr>
          <a:xfrm>
            <a:off x="648930" y="629266"/>
            <a:ext cx="5616217" cy="1622321"/>
          </a:xfrm>
        </p:spPr>
        <p:txBody>
          <a:bodyPr>
            <a:normAutofit/>
          </a:bodyPr>
          <a:lstStyle/>
          <a:p>
            <a:pPr>
              <a:lnSpc>
                <a:spcPct val="90000"/>
              </a:lnSpc>
            </a:pPr>
            <a:r>
              <a:rPr lang="en-US" sz="2900" b="1" dirty="0">
                <a:solidFill>
                  <a:srgbClr val="EBEBEB"/>
                </a:solidFill>
              </a:rPr>
              <a:t>Acyclovir (Zovirax) Systemic,  other side effects</a:t>
            </a:r>
            <a:r>
              <a:rPr lang="en-US" sz="2900" dirty="0">
                <a:solidFill>
                  <a:srgbClr val="EBEBEB"/>
                </a:solidFill>
              </a:rPr>
              <a:t/>
            </a:r>
            <a:br>
              <a:rPr lang="en-US" sz="2900" dirty="0">
                <a:solidFill>
                  <a:srgbClr val="EBEBEB"/>
                </a:solidFill>
              </a:rPr>
            </a:br>
            <a:endParaRPr lang="en-US" sz="2900" dirty="0">
              <a:solidFill>
                <a:srgbClr val="EBEBEB"/>
              </a:solidFill>
            </a:endParaRPr>
          </a:p>
        </p:txBody>
      </p:sp>
      <p:pic>
        <p:nvPicPr>
          <p:cNvPr id="5" name="Picture 4" descr="A picture containing clothing, table&#10;&#10;Description automatically generated">
            <a:extLst>
              <a:ext uri="{FF2B5EF4-FFF2-40B4-BE49-F238E27FC236}">
                <a16:creationId xmlns:a16="http://schemas.microsoft.com/office/drawing/2014/main" xmlns="" id="{3B2A0844-F2C3-4215-86AF-818AC5040D16}"/>
              </a:ext>
            </a:extLst>
          </p:cNvPr>
          <p:cNvPicPr>
            <a:picLocks noChangeAspect="1"/>
          </p:cNvPicPr>
          <p:nvPr/>
        </p:nvPicPr>
        <p:blipFill>
          <a:blip r:embed="rId2"/>
          <a:stretch>
            <a:fillRect/>
          </a:stretch>
        </p:blipFill>
        <p:spPr>
          <a:xfrm>
            <a:off x="7563742" y="2100627"/>
            <a:ext cx="3980139" cy="2656742"/>
          </a:xfrm>
          <a:prstGeom prst="rect">
            <a:avLst/>
          </a:prstGeom>
          <a:effectLst/>
        </p:spPr>
      </p:pic>
      <p:sp>
        <p:nvSpPr>
          <p:cNvPr id="3" name="Content Placeholder 2">
            <a:extLst>
              <a:ext uri="{FF2B5EF4-FFF2-40B4-BE49-F238E27FC236}">
                <a16:creationId xmlns:a16="http://schemas.microsoft.com/office/drawing/2014/main" xmlns="" id="{310040B0-B4A9-4EF0-8773-012DC657A6DC}"/>
              </a:ext>
            </a:extLst>
          </p:cNvPr>
          <p:cNvSpPr>
            <a:spLocks noGrp="1"/>
          </p:cNvSpPr>
          <p:nvPr>
            <p:ph idx="1"/>
          </p:nvPr>
        </p:nvSpPr>
        <p:spPr>
          <a:xfrm>
            <a:off x="727027" y="2100627"/>
            <a:ext cx="5616216" cy="4501879"/>
          </a:xfrm>
        </p:spPr>
        <p:txBody>
          <a:bodyPr numCol="1">
            <a:normAutofit/>
          </a:bodyPr>
          <a:lstStyle/>
          <a:p>
            <a:pPr>
              <a:lnSpc>
                <a:spcPct val="90000"/>
              </a:lnSpc>
            </a:pPr>
            <a:r>
              <a:rPr lang="en-US" sz="1700" dirty="0">
                <a:solidFill>
                  <a:srgbClr val="FF0000"/>
                </a:solidFill>
              </a:rPr>
              <a:t>Warning precautions: </a:t>
            </a:r>
            <a:r>
              <a:rPr lang="en-US" sz="1700" dirty="0">
                <a:solidFill>
                  <a:srgbClr val="FFFFFF"/>
                </a:solidFill>
              </a:rPr>
              <a:t>use with caution in the elderly, pre-existing renal disease or in those receiving other nephrotoxic drugs, renal failure sometimes fatal has been reported [13] </a:t>
            </a:r>
          </a:p>
          <a:p>
            <a:pPr marL="0" indent="0">
              <a:lnSpc>
                <a:spcPct val="90000"/>
              </a:lnSpc>
              <a:buNone/>
            </a:pPr>
            <a:endParaRPr lang="en-US" sz="1700" dirty="0">
              <a:solidFill>
                <a:srgbClr val="FFFFFF"/>
              </a:solidFill>
            </a:endParaRPr>
          </a:p>
          <a:p>
            <a:pPr>
              <a:lnSpc>
                <a:spcPct val="90000"/>
              </a:lnSpc>
            </a:pPr>
            <a:r>
              <a:rPr lang="en-US" sz="1700" dirty="0">
                <a:solidFill>
                  <a:srgbClr val="FFFFFF"/>
                </a:solidFill>
              </a:rPr>
              <a:t>Pregnancy Risk factor: B. Teratogenic effects were not observed in animal reproduction studies. Acyclovir has been shown to cross the human placenta and is excreted in breast milk.  Manufacturer recommends using during pregnancy and breastfeeding with caution and only when clearly needed [13]. If herpes lesions are on breasts, breastfeeding should be avoided</a:t>
            </a:r>
          </a:p>
          <a:p>
            <a:pPr marL="0" indent="0">
              <a:lnSpc>
                <a:spcPct val="90000"/>
              </a:lnSpc>
              <a:buNone/>
            </a:pPr>
            <a:endParaRPr lang="en-US" sz="1700" dirty="0">
              <a:solidFill>
                <a:srgbClr val="FFFFFF"/>
              </a:solidFill>
            </a:endParaRPr>
          </a:p>
          <a:p>
            <a:pPr marL="0" indent="0">
              <a:lnSpc>
                <a:spcPct val="90000"/>
              </a:lnSpc>
              <a:buNone/>
            </a:pPr>
            <a:r>
              <a:rPr lang="en-US" sz="1700" dirty="0">
                <a:solidFill>
                  <a:srgbClr val="FFFFFF"/>
                </a:solidFill>
              </a:rPr>
              <a:t>Diana P. </a:t>
            </a:r>
            <a:r>
              <a:rPr lang="en-US" sz="1700" dirty="0" err="1">
                <a:solidFill>
                  <a:srgbClr val="FFFFFF"/>
                </a:solidFill>
              </a:rPr>
              <a:t>Usuga</a:t>
            </a:r>
            <a:endParaRPr lang="en-US" sz="1700" dirty="0">
              <a:solidFill>
                <a:srgbClr val="FFFFFF"/>
              </a:solidFill>
            </a:endParaRPr>
          </a:p>
          <a:p>
            <a:pPr>
              <a:lnSpc>
                <a:spcPct val="90000"/>
              </a:lnSpc>
            </a:pPr>
            <a:endParaRPr lang="en-US" sz="1700" dirty="0">
              <a:solidFill>
                <a:srgbClr val="FFFFFF"/>
              </a:solidFill>
            </a:endParaRPr>
          </a:p>
        </p:txBody>
      </p:sp>
      <p:sp>
        <p:nvSpPr>
          <p:cNvPr id="6" name="Rectangle 5">
            <a:extLst>
              <a:ext uri="{FF2B5EF4-FFF2-40B4-BE49-F238E27FC236}">
                <a16:creationId xmlns:a16="http://schemas.microsoft.com/office/drawing/2014/main" xmlns="" id="{E6984901-50EC-4B13-9BFC-7544DDF12406}"/>
              </a:ext>
            </a:extLst>
          </p:cNvPr>
          <p:cNvSpPr/>
          <p:nvPr/>
        </p:nvSpPr>
        <p:spPr>
          <a:xfrm>
            <a:off x="7342228" y="5376442"/>
            <a:ext cx="4692108" cy="338554"/>
          </a:xfrm>
          <a:prstGeom prst="rect">
            <a:avLst/>
          </a:prstGeom>
        </p:spPr>
        <p:txBody>
          <a:bodyPr wrap="square">
            <a:spAutoFit/>
          </a:bodyPr>
          <a:lstStyle/>
          <a:p>
            <a:r>
              <a:rPr lang="en-US" sz="1600" dirty="0">
                <a:hlinkClick r:id="rId3"/>
              </a:rPr>
              <a:t>https://std-symptoms.com/genitalherpes</a:t>
            </a:r>
            <a:endParaRPr lang="en-US" sz="1600" dirty="0"/>
          </a:p>
        </p:txBody>
      </p:sp>
    </p:spTree>
    <p:extLst>
      <p:ext uri="{BB962C8B-B14F-4D97-AF65-F5344CB8AC3E}">
        <p14:creationId xmlns:p14="http://schemas.microsoft.com/office/powerpoint/2010/main" val="256692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331B48F2-55D2-43EF-ADE1-EF9E1C61C60E}"/>
              </a:ext>
            </a:extLst>
          </p:cNvPr>
          <p:cNvSpPr>
            <a:spLocks noGrp="1"/>
          </p:cNvSpPr>
          <p:nvPr>
            <p:ph type="body" idx="1"/>
          </p:nvPr>
        </p:nvSpPr>
        <p:spPr>
          <a:xfrm>
            <a:off x="1006041" y="742099"/>
            <a:ext cx="4992687" cy="1077025"/>
          </a:xfrm>
        </p:spPr>
        <p:txBody>
          <a:bodyPr/>
          <a:lstStyle/>
          <a:p>
            <a:r>
              <a:rPr lang="en-US" sz="2800" b="1" dirty="0"/>
              <a:t>Acyclovir (topical) (Zovirax cream) side effects</a:t>
            </a:r>
          </a:p>
        </p:txBody>
      </p:sp>
      <p:sp>
        <p:nvSpPr>
          <p:cNvPr id="4" name="Content Placeholder 3">
            <a:extLst>
              <a:ext uri="{FF2B5EF4-FFF2-40B4-BE49-F238E27FC236}">
                <a16:creationId xmlns:a16="http://schemas.microsoft.com/office/drawing/2014/main" xmlns="" id="{93C2E95B-0561-42F4-869E-B3DF2A050B4D}"/>
              </a:ext>
            </a:extLst>
          </p:cNvPr>
          <p:cNvSpPr>
            <a:spLocks noGrp="1"/>
          </p:cNvSpPr>
          <p:nvPr>
            <p:ph sz="half" idx="2"/>
          </p:nvPr>
        </p:nvSpPr>
        <p:spPr>
          <a:xfrm>
            <a:off x="1103312" y="2278702"/>
            <a:ext cx="4396339" cy="3977636"/>
          </a:xfrm>
        </p:spPr>
        <p:txBody>
          <a:bodyPr>
            <a:normAutofit/>
          </a:bodyPr>
          <a:lstStyle/>
          <a:p>
            <a:pPr marL="0" indent="0">
              <a:lnSpc>
                <a:spcPct val="150000"/>
              </a:lnSpc>
              <a:buNone/>
            </a:pPr>
            <a:r>
              <a:rPr lang="en-US" dirty="0"/>
              <a:t>Adverse reactions that may affect dental treatment (1% to 10%):</a:t>
            </a:r>
          </a:p>
          <a:p>
            <a:pPr>
              <a:lnSpc>
                <a:spcPct val="150000"/>
              </a:lnSpc>
            </a:pPr>
            <a:r>
              <a:rPr lang="en-US" dirty="0"/>
              <a:t>Dry cracked lips and dry/flaky skin</a:t>
            </a:r>
          </a:p>
          <a:p>
            <a:pPr>
              <a:lnSpc>
                <a:spcPct val="150000"/>
              </a:lnSpc>
            </a:pPr>
            <a:r>
              <a:rPr lang="en-US" dirty="0"/>
              <a:t>Local pain, transient burning and stinging, </a:t>
            </a:r>
            <a:r>
              <a:rPr lang="en-US" dirty="0">
                <a:solidFill>
                  <a:srgbClr val="FFFF00"/>
                </a:solidFill>
              </a:rPr>
              <a:t>gingival pain, aphthous stomatitis, desquamation</a:t>
            </a:r>
            <a:r>
              <a:rPr lang="en-US" dirty="0"/>
              <a:t>, burning skin. Cream may be irritating and cause </a:t>
            </a:r>
            <a:r>
              <a:rPr lang="en-US" dirty="0">
                <a:solidFill>
                  <a:srgbClr val="00B0F0"/>
                </a:solidFill>
              </a:rPr>
              <a:t>contact sensitization </a:t>
            </a:r>
            <a:r>
              <a:rPr lang="en-US" dirty="0"/>
              <a:t>[13] </a:t>
            </a:r>
          </a:p>
          <a:p>
            <a:endParaRPr lang="en-US" dirty="0"/>
          </a:p>
        </p:txBody>
      </p:sp>
      <p:sp>
        <p:nvSpPr>
          <p:cNvPr id="9" name="Rectangle 8">
            <a:extLst>
              <a:ext uri="{FF2B5EF4-FFF2-40B4-BE49-F238E27FC236}">
                <a16:creationId xmlns:a16="http://schemas.microsoft.com/office/drawing/2014/main" xmlns="" id="{91141446-BFF6-4B4E-B75F-A9A6C810B652}"/>
              </a:ext>
            </a:extLst>
          </p:cNvPr>
          <p:cNvSpPr/>
          <p:nvPr/>
        </p:nvSpPr>
        <p:spPr>
          <a:xfrm>
            <a:off x="1451590" y="6256338"/>
            <a:ext cx="1689886" cy="338554"/>
          </a:xfrm>
          <a:prstGeom prst="rect">
            <a:avLst/>
          </a:prstGeom>
        </p:spPr>
        <p:txBody>
          <a:bodyPr wrap="none">
            <a:spAutoFit/>
          </a:bodyPr>
          <a:lstStyle/>
          <a:p>
            <a:r>
              <a:rPr lang="en-US" sz="1600" dirty="0"/>
              <a:t>Diana P. </a:t>
            </a:r>
            <a:r>
              <a:rPr lang="en-US" sz="1600" dirty="0" err="1"/>
              <a:t>Usuga</a:t>
            </a:r>
            <a:endParaRPr lang="en-US" sz="1600" dirty="0"/>
          </a:p>
        </p:txBody>
      </p:sp>
      <p:pic>
        <p:nvPicPr>
          <p:cNvPr id="15" name="Content Placeholder 14" descr="A picture containing person, teeth, toiletry&#10;&#10;Description automatically generated">
            <a:extLst>
              <a:ext uri="{FF2B5EF4-FFF2-40B4-BE49-F238E27FC236}">
                <a16:creationId xmlns:a16="http://schemas.microsoft.com/office/drawing/2014/main" xmlns="" id="{47C6793D-24AC-4DFB-B5F2-9C5B28BC393B}"/>
              </a:ext>
            </a:extLst>
          </p:cNvPr>
          <p:cNvPicPr>
            <a:picLocks noGrp="1" noChangeAspect="1"/>
          </p:cNvPicPr>
          <p:nvPr>
            <p:ph sz="quarter" idx="4"/>
          </p:nvPr>
        </p:nvPicPr>
        <p:blipFill>
          <a:blip r:embed="rId2"/>
          <a:stretch>
            <a:fillRect/>
          </a:stretch>
        </p:blipFill>
        <p:spPr>
          <a:xfrm>
            <a:off x="6586365" y="2278702"/>
            <a:ext cx="4745544" cy="3163696"/>
          </a:xfrm>
        </p:spPr>
      </p:pic>
      <p:sp>
        <p:nvSpPr>
          <p:cNvPr id="16" name="Rectangle 15">
            <a:extLst>
              <a:ext uri="{FF2B5EF4-FFF2-40B4-BE49-F238E27FC236}">
                <a16:creationId xmlns:a16="http://schemas.microsoft.com/office/drawing/2014/main" xmlns="" id="{2BBB8A0D-8958-43A0-A006-715F29224BB8}"/>
              </a:ext>
            </a:extLst>
          </p:cNvPr>
          <p:cNvSpPr/>
          <p:nvPr/>
        </p:nvSpPr>
        <p:spPr>
          <a:xfrm>
            <a:off x="7301333" y="5517674"/>
            <a:ext cx="4396339" cy="738664"/>
          </a:xfrm>
          <a:prstGeom prst="rect">
            <a:avLst/>
          </a:prstGeom>
        </p:spPr>
        <p:txBody>
          <a:bodyPr wrap="square">
            <a:spAutoFit/>
          </a:bodyPr>
          <a:lstStyle/>
          <a:p>
            <a:r>
              <a:rPr lang="en-US" sz="1400" dirty="0"/>
              <a:t>https://www.todaysrdh.com/why-hygienists-should-never-treat-patients-with-active-oral-herpes/</a:t>
            </a:r>
          </a:p>
        </p:txBody>
      </p:sp>
    </p:spTree>
    <p:extLst>
      <p:ext uri="{BB962C8B-B14F-4D97-AF65-F5344CB8AC3E}">
        <p14:creationId xmlns:p14="http://schemas.microsoft.com/office/powerpoint/2010/main" val="379476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A9B945-7B35-4552-B655-09318BE9F1E2}"/>
              </a:ext>
            </a:extLst>
          </p:cNvPr>
          <p:cNvSpPr>
            <a:spLocks noGrp="1"/>
          </p:cNvSpPr>
          <p:nvPr>
            <p:ph type="title"/>
          </p:nvPr>
        </p:nvSpPr>
        <p:spPr>
          <a:xfrm>
            <a:off x="646111" y="452718"/>
            <a:ext cx="9404723" cy="1107141"/>
          </a:xfrm>
        </p:spPr>
        <p:txBody>
          <a:bodyPr/>
          <a:lstStyle/>
          <a:p>
            <a:r>
              <a:rPr lang="en-US" dirty="0"/>
              <a:t>Valacyclovir (Valtrex)</a:t>
            </a:r>
          </a:p>
        </p:txBody>
      </p:sp>
      <p:sp>
        <p:nvSpPr>
          <p:cNvPr id="3" name="Text Placeholder 2">
            <a:extLst>
              <a:ext uri="{FF2B5EF4-FFF2-40B4-BE49-F238E27FC236}">
                <a16:creationId xmlns:a16="http://schemas.microsoft.com/office/drawing/2014/main" xmlns="" id="{594CE101-3ABB-40B4-8CA6-76E4D1CB5371}"/>
              </a:ext>
            </a:extLst>
          </p:cNvPr>
          <p:cNvSpPr>
            <a:spLocks noGrp="1"/>
          </p:cNvSpPr>
          <p:nvPr>
            <p:ph type="body" idx="1"/>
          </p:nvPr>
        </p:nvSpPr>
        <p:spPr/>
        <p:txBody>
          <a:bodyPr/>
          <a:lstStyle/>
          <a:p>
            <a:r>
              <a:rPr lang="en-US" b="1" dirty="0"/>
              <a:t>Adverse reactions that can affect dental treatment</a:t>
            </a:r>
          </a:p>
        </p:txBody>
      </p:sp>
      <p:sp>
        <p:nvSpPr>
          <p:cNvPr id="4" name="Content Placeholder 3">
            <a:extLst>
              <a:ext uri="{FF2B5EF4-FFF2-40B4-BE49-F238E27FC236}">
                <a16:creationId xmlns:a16="http://schemas.microsoft.com/office/drawing/2014/main" xmlns="" id="{86E60F41-BC5F-4840-9FF1-69D437EDF60C}"/>
              </a:ext>
            </a:extLst>
          </p:cNvPr>
          <p:cNvSpPr>
            <a:spLocks noGrp="1"/>
          </p:cNvSpPr>
          <p:nvPr>
            <p:ph sz="half" idx="2"/>
          </p:nvPr>
        </p:nvSpPr>
        <p:spPr>
          <a:xfrm>
            <a:off x="847165" y="2408050"/>
            <a:ext cx="4908176" cy="3997232"/>
          </a:xfrm>
        </p:spPr>
        <p:txBody>
          <a:bodyPr>
            <a:normAutofit fontScale="92500" lnSpcReduction="10000"/>
          </a:bodyPr>
          <a:lstStyle/>
          <a:p>
            <a:pPr marL="0" indent="0">
              <a:buNone/>
            </a:pPr>
            <a:endParaRPr lang="en-US" dirty="0"/>
          </a:p>
          <a:p>
            <a:r>
              <a:rPr lang="en-US" dirty="0"/>
              <a:t>10%: headache, nausea, abdominal pain [13]. </a:t>
            </a:r>
          </a:p>
          <a:p>
            <a:r>
              <a:rPr lang="en-US" dirty="0"/>
              <a:t>1%-10%: fatigue, dizziness, dehydration. </a:t>
            </a:r>
          </a:p>
          <a:p>
            <a:r>
              <a:rPr lang="en-US" dirty="0"/>
              <a:t>Thrombocytopenia (low platelet count) (≤ 3%). It can aggravate surgical or traumatic bleeding or prevent the administration of effective treatment for several conditions [15].</a:t>
            </a:r>
          </a:p>
          <a:p>
            <a:r>
              <a:rPr lang="en-US" dirty="0"/>
              <a:t>&lt;1%: hemolytic-uremic syndrome (disease of nonimmune hemolytic anemia, low platelet count, and renal impairment [15]), aggressive behavior, facial edema, skin photosensitivity [13].  </a:t>
            </a:r>
          </a:p>
        </p:txBody>
      </p:sp>
      <p:sp>
        <p:nvSpPr>
          <p:cNvPr id="6" name="Content Placeholder 5">
            <a:extLst>
              <a:ext uri="{FF2B5EF4-FFF2-40B4-BE49-F238E27FC236}">
                <a16:creationId xmlns:a16="http://schemas.microsoft.com/office/drawing/2014/main" xmlns="" id="{AC645544-3975-45C8-9071-BD7FB9E9BF8B}"/>
              </a:ext>
            </a:extLst>
          </p:cNvPr>
          <p:cNvSpPr>
            <a:spLocks noGrp="1"/>
          </p:cNvSpPr>
          <p:nvPr>
            <p:ph sz="quarter" idx="4"/>
          </p:nvPr>
        </p:nvSpPr>
        <p:spPr>
          <a:xfrm>
            <a:off x="6011489" y="2272787"/>
            <a:ext cx="4672846" cy="3997232"/>
          </a:xfrm>
        </p:spPr>
        <p:txBody>
          <a:bodyPr>
            <a:normAutofit fontScale="92500" lnSpcReduction="10000"/>
          </a:bodyPr>
          <a:lstStyle/>
          <a:p>
            <a:endParaRPr lang="en-US" dirty="0">
              <a:solidFill>
                <a:srgbClr val="FFFF00"/>
              </a:solidFill>
            </a:endParaRPr>
          </a:p>
          <a:p>
            <a:r>
              <a:rPr lang="en-US" dirty="0"/>
              <a:t>Aplastic anemia (higher risk for infections and uncontrolled bleeding) hypertension, tremors and urinary urgency [13].</a:t>
            </a:r>
            <a:endParaRPr lang="en-US" dirty="0">
              <a:solidFill>
                <a:srgbClr val="FFFF00"/>
              </a:solidFill>
            </a:endParaRPr>
          </a:p>
          <a:p>
            <a:r>
              <a:rPr lang="en-US" dirty="0">
                <a:solidFill>
                  <a:srgbClr val="FFFF00"/>
                </a:solidFill>
              </a:rPr>
              <a:t>Thrombotic thrombocytopenic purpura (TTP)</a:t>
            </a:r>
            <a:r>
              <a:rPr lang="en-US" dirty="0"/>
              <a:t>, has been reported in </a:t>
            </a:r>
            <a:r>
              <a:rPr lang="en-US" dirty="0" err="1"/>
              <a:t>immunocropromised</a:t>
            </a:r>
            <a:r>
              <a:rPr lang="en-US" dirty="0"/>
              <a:t> patients [13]. </a:t>
            </a:r>
          </a:p>
          <a:p>
            <a:r>
              <a:rPr lang="en-US" dirty="0"/>
              <a:t>It is life-threatening thrombotic disorder in which disseminated microvascular hyaline thrombi are present in various organs, such as the brain and kidneys, while </a:t>
            </a:r>
            <a:r>
              <a:rPr lang="en-US" dirty="0">
                <a:solidFill>
                  <a:srgbClr val="FF0000"/>
                </a:solidFill>
              </a:rPr>
              <a:t>bleeding</a:t>
            </a:r>
            <a:r>
              <a:rPr lang="en-US" dirty="0"/>
              <a:t> in other sites may occur [16].</a:t>
            </a:r>
          </a:p>
        </p:txBody>
      </p:sp>
      <p:sp>
        <p:nvSpPr>
          <p:cNvPr id="7" name="Rectangle 6">
            <a:extLst>
              <a:ext uri="{FF2B5EF4-FFF2-40B4-BE49-F238E27FC236}">
                <a16:creationId xmlns:a16="http://schemas.microsoft.com/office/drawing/2014/main" xmlns="" id="{6316DB2E-7FD4-45A2-A262-3255B51EC9BF}"/>
              </a:ext>
            </a:extLst>
          </p:cNvPr>
          <p:cNvSpPr/>
          <p:nvPr/>
        </p:nvSpPr>
        <p:spPr>
          <a:xfrm>
            <a:off x="8881786" y="6100742"/>
            <a:ext cx="1990167" cy="338554"/>
          </a:xfrm>
          <a:prstGeom prst="rect">
            <a:avLst/>
          </a:prstGeom>
        </p:spPr>
        <p:txBody>
          <a:bodyPr wrap="square">
            <a:spAutoFit/>
          </a:bodyPr>
          <a:lstStyle/>
          <a:p>
            <a:r>
              <a:rPr lang="en-US" sz="1600" dirty="0"/>
              <a:t>Diana P. </a:t>
            </a:r>
            <a:r>
              <a:rPr lang="en-US" sz="1600" dirty="0" err="1"/>
              <a:t>Usuga</a:t>
            </a:r>
            <a:endParaRPr lang="en-US" sz="1600" dirty="0"/>
          </a:p>
        </p:txBody>
      </p:sp>
    </p:spTree>
    <p:extLst>
      <p:ext uri="{BB962C8B-B14F-4D97-AF65-F5344CB8AC3E}">
        <p14:creationId xmlns:p14="http://schemas.microsoft.com/office/powerpoint/2010/main" val="498330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484614-2E44-44C7-A336-311575D6C65E}"/>
              </a:ext>
            </a:extLst>
          </p:cNvPr>
          <p:cNvSpPr>
            <a:spLocks noGrp="1"/>
          </p:cNvSpPr>
          <p:nvPr>
            <p:ph type="title"/>
          </p:nvPr>
        </p:nvSpPr>
        <p:spPr/>
        <p:txBody>
          <a:bodyPr/>
          <a:lstStyle/>
          <a:p>
            <a:r>
              <a:rPr lang="en-US" dirty="0"/>
              <a:t>Penciclovir (</a:t>
            </a:r>
            <a:r>
              <a:rPr lang="en-US" dirty="0" err="1"/>
              <a:t>Denavir</a:t>
            </a:r>
            <a:r>
              <a:rPr lang="en-US" dirty="0"/>
              <a:t>) </a:t>
            </a:r>
            <a:br>
              <a:rPr lang="en-US" dirty="0"/>
            </a:br>
            <a:r>
              <a:rPr lang="en-US" dirty="0"/>
              <a:t/>
            </a:r>
            <a:br>
              <a:rPr lang="en-US" dirty="0"/>
            </a:br>
            <a:r>
              <a:rPr lang="en-US" sz="3200" dirty="0">
                <a:solidFill>
                  <a:schemeClr val="accent5">
                    <a:lumMod val="40000"/>
                    <a:lumOff val="60000"/>
                  </a:schemeClr>
                </a:solidFill>
              </a:rPr>
              <a:t>Adverse effects:</a:t>
            </a:r>
          </a:p>
        </p:txBody>
      </p:sp>
      <p:sp>
        <p:nvSpPr>
          <p:cNvPr id="3" name="Text Placeholder 2">
            <a:extLst>
              <a:ext uri="{FF2B5EF4-FFF2-40B4-BE49-F238E27FC236}">
                <a16:creationId xmlns:a16="http://schemas.microsoft.com/office/drawing/2014/main" xmlns="" id="{4766800C-2FAD-4B78-B2E5-69F0B0AE6A46}"/>
              </a:ext>
            </a:extLst>
          </p:cNvPr>
          <p:cNvSpPr>
            <a:spLocks noGrp="1"/>
          </p:cNvSpPr>
          <p:nvPr>
            <p:ph type="body" sz="half" idx="2"/>
          </p:nvPr>
        </p:nvSpPr>
        <p:spPr/>
        <p:txBody>
          <a:bodyPr>
            <a:normAutofit/>
          </a:bodyPr>
          <a:lstStyle/>
          <a:p>
            <a:pPr marL="285750" indent="-285750">
              <a:buFont typeface="Wingdings" panose="05000000000000000000" pitchFamily="2" charset="2"/>
              <a:buChar char="ü"/>
            </a:pPr>
            <a:r>
              <a:rPr lang="en-US" dirty="0"/>
              <a:t>Erythema (50%), headache (5%).</a:t>
            </a:r>
          </a:p>
          <a:p>
            <a:pPr marL="285750" indent="-285750">
              <a:buFont typeface="Wingdings" panose="05000000000000000000" pitchFamily="2" charset="2"/>
              <a:buChar char="ü"/>
            </a:pPr>
            <a:r>
              <a:rPr lang="en-US" dirty="0"/>
              <a:t>&lt;1%, post marketing and or case reports: Altered sense of smell, local anesthesia,</a:t>
            </a:r>
            <a:r>
              <a:rPr lang="en-US" dirty="0">
                <a:solidFill>
                  <a:schemeClr val="accent5">
                    <a:lumMod val="40000"/>
                    <a:lumOff val="60000"/>
                  </a:schemeClr>
                </a:solidFill>
              </a:rPr>
              <a:t> </a:t>
            </a:r>
            <a:r>
              <a:rPr lang="en-US" dirty="0">
                <a:solidFill>
                  <a:schemeClr val="bg2">
                    <a:lumMod val="60000"/>
                    <a:lumOff val="40000"/>
                  </a:schemeClr>
                </a:solidFill>
              </a:rPr>
              <a:t>localized edema, oropharyngeal edema, changes in the sense of taste, swollen mouth or throat and pain </a:t>
            </a:r>
            <a:r>
              <a:rPr lang="en-US" dirty="0"/>
              <a:t>[13]. </a:t>
            </a:r>
          </a:p>
          <a:p>
            <a:pPr marL="285750" indent="-285750">
              <a:buFont typeface="Wingdings" panose="05000000000000000000" pitchFamily="2" charset="2"/>
              <a:buChar char="ü"/>
            </a:pPr>
            <a:r>
              <a:rPr lang="en-US" dirty="0"/>
              <a:t>Pregnancy risk factor: B. Adverse events have not been observed in animal reproduction studies following intravenous administration [13].</a:t>
            </a:r>
          </a:p>
          <a:p>
            <a:endParaRPr lang="en-US" dirty="0"/>
          </a:p>
        </p:txBody>
      </p:sp>
    </p:spTree>
    <p:extLst>
      <p:ext uri="{BB962C8B-B14F-4D97-AF65-F5344CB8AC3E}">
        <p14:creationId xmlns:p14="http://schemas.microsoft.com/office/powerpoint/2010/main" val="12858663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65CDE9-16D0-42A2-9751-07EA661DE6D9}"/>
              </a:ext>
            </a:extLst>
          </p:cNvPr>
          <p:cNvSpPr>
            <a:spLocks noGrp="1"/>
          </p:cNvSpPr>
          <p:nvPr>
            <p:ph type="title"/>
          </p:nvPr>
        </p:nvSpPr>
        <p:spPr/>
        <p:txBody>
          <a:bodyPr/>
          <a:lstStyle/>
          <a:p>
            <a:r>
              <a:rPr lang="en-US" dirty="0"/>
              <a:t> Famciclovir  (</a:t>
            </a:r>
            <a:r>
              <a:rPr lang="en-US" dirty="0" err="1"/>
              <a:t>Famvir</a:t>
            </a:r>
            <a:r>
              <a:rPr lang="en-US" dirty="0"/>
              <a:t>)</a:t>
            </a:r>
            <a:br>
              <a:rPr lang="en-US" dirty="0"/>
            </a:br>
            <a:endParaRPr lang="en-US" dirty="0"/>
          </a:p>
        </p:txBody>
      </p:sp>
      <p:sp>
        <p:nvSpPr>
          <p:cNvPr id="3" name="Text Placeholder 2">
            <a:extLst>
              <a:ext uri="{FF2B5EF4-FFF2-40B4-BE49-F238E27FC236}">
                <a16:creationId xmlns:a16="http://schemas.microsoft.com/office/drawing/2014/main" xmlns="" id="{EE45BD0C-CA5E-44EA-9CC1-E08D474B4F2F}"/>
              </a:ext>
            </a:extLst>
          </p:cNvPr>
          <p:cNvSpPr>
            <a:spLocks noGrp="1"/>
          </p:cNvSpPr>
          <p:nvPr>
            <p:ph type="body" idx="1"/>
          </p:nvPr>
        </p:nvSpPr>
        <p:spPr>
          <a:xfrm>
            <a:off x="968188" y="1853248"/>
            <a:ext cx="4531463" cy="628014"/>
          </a:xfrm>
        </p:spPr>
        <p:txBody>
          <a:bodyPr/>
          <a:lstStyle/>
          <a:p>
            <a:r>
              <a:rPr lang="en-US" b="1" dirty="0"/>
              <a:t>Adverse reactions that can affect dental treatment</a:t>
            </a:r>
          </a:p>
        </p:txBody>
      </p:sp>
      <p:sp>
        <p:nvSpPr>
          <p:cNvPr id="6" name="Content Placeholder 5">
            <a:extLst>
              <a:ext uri="{FF2B5EF4-FFF2-40B4-BE49-F238E27FC236}">
                <a16:creationId xmlns:a16="http://schemas.microsoft.com/office/drawing/2014/main" xmlns="" id="{C5F77B22-3799-4FA1-A284-FDF7F08E7F7D}"/>
              </a:ext>
            </a:extLst>
          </p:cNvPr>
          <p:cNvSpPr>
            <a:spLocks noGrp="1"/>
          </p:cNvSpPr>
          <p:nvPr>
            <p:ph sz="quarter" idx="4"/>
          </p:nvPr>
        </p:nvSpPr>
        <p:spPr>
          <a:xfrm>
            <a:off x="5654495" y="1573306"/>
            <a:ext cx="5569317" cy="4683032"/>
          </a:xfrm>
        </p:spPr>
        <p:txBody>
          <a:bodyPr>
            <a:normAutofit/>
          </a:bodyPr>
          <a:lstStyle/>
          <a:p>
            <a:r>
              <a:rPr lang="en-US" dirty="0"/>
              <a:t>Headache, nausea, migraine, paresthesia. Other possible adverse reactions are </a:t>
            </a:r>
            <a:r>
              <a:rPr lang="en-US" dirty="0">
                <a:solidFill>
                  <a:srgbClr val="00B0F0"/>
                </a:solidFill>
              </a:rPr>
              <a:t>neutropenia</a:t>
            </a:r>
            <a:r>
              <a:rPr lang="en-US" dirty="0"/>
              <a:t> (3%, an abnormally low number of neutrophils) and </a:t>
            </a:r>
            <a:r>
              <a:rPr lang="en-US" dirty="0">
                <a:solidFill>
                  <a:srgbClr val="00B0F0"/>
                </a:solidFill>
              </a:rPr>
              <a:t>leukopenia</a:t>
            </a:r>
            <a:r>
              <a:rPr lang="en-US" dirty="0"/>
              <a:t> (1%) that place individuals at increased risk of infection. </a:t>
            </a:r>
            <a:r>
              <a:rPr lang="en-US" dirty="0">
                <a:solidFill>
                  <a:srgbClr val="FFFF00"/>
                </a:solidFill>
              </a:rPr>
              <a:t>Thrombocytopenia, facial and pharyngeal edema</a:t>
            </a:r>
            <a:r>
              <a:rPr lang="en-US" dirty="0"/>
              <a:t>. Cases of Stevens-Johnson syndrome and toxic epidermal necrolysis that present extensive destruction of epidermis and mucous membranes erosions [17], have also been reported [13].</a:t>
            </a:r>
          </a:p>
          <a:p>
            <a:r>
              <a:rPr lang="en-US" dirty="0"/>
              <a:t>Pregnancy Risk factor: B. use during pregnancy appears to be well tolerated. Breastfeeding is not recommended unless the potential benefits outweigh any possible risk [13].</a:t>
            </a:r>
          </a:p>
          <a:p>
            <a:pPr marL="0" indent="0">
              <a:lnSpc>
                <a:spcPct val="90000"/>
              </a:lnSpc>
              <a:buNone/>
            </a:pPr>
            <a:endParaRPr lang="en-US" dirty="0">
              <a:solidFill>
                <a:srgbClr val="FFFFFF"/>
              </a:solidFill>
            </a:endParaRPr>
          </a:p>
          <a:p>
            <a:endParaRPr lang="en-US" dirty="0"/>
          </a:p>
        </p:txBody>
      </p:sp>
      <p:pic>
        <p:nvPicPr>
          <p:cNvPr id="14" name="Content Placeholder 13" descr="A close up of a device&#10;&#10;Description automatically generated">
            <a:extLst>
              <a:ext uri="{FF2B5EF4-FFF2-40B4-BE49-F238E27FC236}">
                <a16:creationId xmlns:a16="http://schemas.microsoft.com/office/drawing/2014/main" xmlns="" id="{82CA7F09-1D36-44E1-97D9-55CAE4B6F653}"/>
              </a:ext>
            </a:extLst>
          </p:cNvPr>
          <p:cNvPicPr>
            <a:picLocks noGrp="1" noChangeAspect="1"/>
          </p:cNvPicPr>
          <p:nvPr>
            <p:ph sz="half" idx="2"/>
          </p:nvPr>
        </p:nvPicPr>
        <p:blipFill>
          <a:blip r:embed="rId2"/>
          <a:stretch>
            <a:fillRect/>
          </a:stretch>
        </p:blipFill>
        <p:spPr>
          <a:xfrm>
            <a:off x="1902385" y="2857084"/>
            <a:ext cx="3039310" cy="3039310"/>
          </a:xfrm>
        </p:spPr>
      </p:pic>
      <p:sp>
        <p:nvSpPr>
          <p:cNvPr id="15" name="Rectangle 14">
            <a:extLst>
              <a:ext uri="{FF2B5EF4-FFF2-40B4-BE49-F238E27FC236}">
                <a16:creationId xmlns:a16="http://schemas.microsoft.com/office/drawing/2014/main" xmlns="" id="{C237D803-370D-430E-BC00-C6B026BE7C35}"/>
              </a:ext>
            </a:extLst>
          </p:cNvPr>
          <p:cNvSpPr/>
          <p:nvPr/>
        </p:nvSpPr>
        <p:spPr>
          <a:xfrm>
            <a:off x="9110512" y="6405282"/>
            <a:ext cx="1880643" cy="341632"/>
          </a:xfrm>
          <a:prstGeom prst="rect">
            <a:avLst/>
          </a:prstGeom>
        </p:spPr>
        <p:txBody>
          <a:bodyPr wrap="none">
            <a:spAutoFit/>
          </a:bodyPr>
          <a:lstStyle/>
          <a:p>
            <a:pPr>
              <a:lnSpc>
                <a:spcPct val="90000"/>
              </a:lnSpc>
            </a:pPr>
            <a:r>
              <a:rPr lang="en-US" dirty="0">
                <a:solidFill>
                  <a:srgbClr val="FFFFFF"/>
                </a:solidFill>
              </a:rPr>
              <a:t>Diana P. </a:t>
            </a:r>
            <a:r>
              <a:rPr lang="en-US" dirty="0" err="1">
                <a:solidFill>
                  <a:srgbClr val="FFFFFF"/>
                </a:solidFill>
              </a:rPr>
              <a:t>Usuga</a:t>
            </a:r>
            <a:endParaRPr lang="en-US" dirty="0">
              <a:solidFill>
                <a:srgbClr val="FFFFFF"/>
              </a:solidFill>
            </a:endParaRPr>
          </a:p>
        </p:txBody>
      </p:sp>
      <p:sp>
        <p:nvSpPr>
          <p:cNvPr id="16" name="Rectangle 15">
            <a:extLst>
              <a:ext uri="{FF2B5EF4-FFF2-40B4-BE49-F238E27FC236}">
                <a16:creationId xmlns:a16="http://schemas.microsoft.com/office/drawing/2014/main" xmlns="" id="{305165DE-1C99-423D-B0A7-C07892749F97}"/>
              </a:ext>
            </a:extLst>
          </p:cNvPr>
          <p:cNvSpPr/>
          <p:nvPr/>
        </p:nvSpPr>
        <p:spPr>
          <a:xfrm>
            <a:off x="646111" y="6181679"/>
            <a:ext cx="6096000" cy="307777"/>
          </a:xfrm>
          <a:prstGeom prst="rect">
            <a:avLst/>
          </a:prstGeom>
        </p:spPr>
        <p:txBody>
          <a:bodyPr>
            <a:spAutoFit/>
          </a:bodyPr>
          <a:lstStyle/>
          <a:p>
            <a:r>
              <a:rPr lang="en-US" sz="1400" dirty="0"/>
              <a:t>https://www.statespharmacy.com/famvir-famciclovir-250mg.html</a:t>
            </a:r>
          </a:p>
        </p:txBody>
      </p:sp>
    </p:spTree>
    <p:extLst>
      <p:ext uri="{BB962C8B-B14F-4D97-AF65-F5344CB8AC3E}">
        <p14:creationId xmlns:p14="http://schemas.microsoft.com/office/powerpoint/2010/main" val="175947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116759" y="1299882"/>
            <a:ext cx="9103006" cy="5105400"/>
          </a:xfrm>
        </p:spPr>
        <p:txBody>
          <a:bodyPr>
            <a:noAutofit/>
          </a:bodyPr>
          <a:lstStyle/>
          <a:p>
            <a:r>
              <a:rPr lang="en-US" sz="1500" dirty="0"/>
              <a:t>[1] </a:t>
            </a:r>
            <a:r>
              <a:rPr lang="en-US" sz="1500" dirty="0">
                <a:hlinkClick r:id="rId2">
                  <a:extLst>
                    <a:ext uri="{A12FA001-AC4F-418D-AE19-62706E023703}">
                      <ahyp:hlinkClr xmlns:ahyp="http://schemas.microsoft.com/office/drawing/2018/hyperlinkcolor" xmlns="" val="tx"/>
                    </a:ext>
                  </a:extLst>
                </a:hlinkClick>
              </a:rPr>
              <a:t>https://www.merckmanuals.com/professional/infectious-diseases/viruses/overview-of-viruses#v1017539</a:t>
            </a:r>
            <a:endParaRPr lang="en-US" sz="1500" dirty="0"/>
          </a:p>
          <a:p>
            <a:r>
              <a:rPr lang="en-US" sz="1500" dirty="0"/>
              <a:t>[2] </a:t>
            </a:r>
            <a:r>
              <a:rPr lang="en-US" sz="1500" dirty="0">
                <a:hlinkClick r:id="rId3">
                  <a:extLst>
                    <a:ext uri="{A12FA001-AC4F-418D-AE19-62706E023703}">
                      <ahyp:hlinkClr xmlns:ahyp="http://schemas.microsoft.com/office/drawing/2018/hyperlinkcolor" xmlns="" val="tx"/>
                    </a:ext>
                  </a:extLst>
                </a:hlinkClick>
              </a:rPr>
              <a:t>https://www.acsh.org/news/2016/08/30/how-do-herpes-drugs-work-9941</a:t>
            </a:r>
            <a:endParaRPr lang="en-US" sz="1500" dirty="0"/>
          </a:p>
          <a:p>
            <a:r>
              <a:rPr lang="en-US" sz="1500" dirty="0"/>
              <a:t>[3] </a:t>
            </a:r>
            <a:r>
              <a:rPr lang="en-US" sz="1500" dirty="0">
                <a:hlinkClick r:id="rId4">
                  <a:extLst>
                    <a:ext uri="{A12FA001-AC4F-418D-AE19-62706E023703}">
                      <ahyp:hlinkClr xmlns:ahyp="http://schemas.microsoft.com/office/drawing/2018/hyperlinkcolor" xmlns="" val="tx"/>
                    </a:ext>
                  </a:extLst>
                </a:hlinkClick>
              </a:rPr>
              <a:t>https://jada.ada.org/article/s0002-8177(85)13020-5/pdf</a:t>
            </a:r>
            <a:endParaRPr lang="en-US" sz="1500" dirty="0"/>
          </a:p>
          <a:p>
            <a:r>
              <a:rPr lang="en-US" sz="1500" dirty="0"/>
              <a:t>[4] </a:t>
            </a:r>
            <a:r>
              <a:rPr lang="en-US" sz="1500" dirty="0">
                <a:hlinkClick r:id="rId5">
                  <a:extLst>
                    <a:ext uri="{A12FA001-AC4F-418D-AE19-62706E023703}">
                      <ahyp:hlinkClr xmlns:ahyp="http://schemas.microsoft.com/office/drawing/2018/hyperlinkcolor" xmlns="" val="tx"/>
                    </a:ext>
                  </a:extLst>
                </a:hlinkClick>
              </a:rPr>
              <a:t>https://www.accessdata.fda.gov/drugsatfda_docs/label/2008/020487s014lbl.pdf</a:t>
            </a:r>
            <a:r>
              <a:rPr lang="en-US" sz="1500" dirty="0"/>
              <a:t> </a:t>
            </a:r>
          </a:p>
          <a:p>
            <a:r>
              <a:rPr lang="en-US" sz="1500" dirty="0">
                <a:hlinkClick r:id="rId6">
                  <a:extLst>
                    <a:ext uri="{A12FA001-AC4F-418D-AE19-62706E023703}">
                      <ahyp:hlinkClr xmlns:ahyp="http://schemas.microsoft.com/office/drawing/2018/hyperlinkcolor" xmlns="" val="tx"/>
                    </a:ext>
                  </a:extLst>
                </a:hlinkClick>
              </a:rPr>
              <a:t>[5] https://www.mayoclinic.org/drugs-supplements/valacyclovir-oral-route/side-effects/drg-20066635?p=1</a:t>
            </a:r>
            <a:endParaRPr lang="en-US" sz="1500" dirty="0"/>
          </a:p>
          <a:p>
            <a:r>
              <a:rPr lang="en-US" sz="1500" dirty="0">
                <a:hlinkClick r:id="rId7">
                  <a:extLst>
                    <a:ext uri="{A12FA001-AC4F-418D-AE19-62706E023703}">
                      <ahyp:hlinkClr xmlns:ahyp="http://schemas.microsoft.com/office/drawing/2018/hyperlinkcolor" xmlns="" val="tx"/>
                    </a:ext>
                  </a:extLst>
                </a:hlinkClick>
              </a:rPr>
              <a:t>[6] https://www.drugs.com/tips/valacyclovir-patient-tips</a:t>
            </a:r>
            <a:endParaRPr lang="en-US" sz="1500" dirty="0"/>
          </a:p>
          <a:p>
            <a:r>
              <a:rPr lang="en-US" sz="1500" dirty="0"/>
              <a:t>[7] </a:t>
            </a:r>
            <a:r>
              <a:rPr lang="en-US" sz="1500" dirty="0">
                <a:hlinkClick r:id="rId8">
                  <a:extLst>
                    <a:ext uri="{A12FA001-AC4F-418D-AE19-62706E023703}">
                      <ahyp:hlinkClr xmlns:ahyp="http://schemas.microsoft.com/office/drawing/2018/hyperlinkcolor" xmlns="" val="tx"/>
                    </a:ext>
                  </a:extLst>
                </a:hlinkClick>
              </a:rPr>
              <a:t>https://www.sciencedaily.com/releases/2015/12/151209143105.htm</a:t>
            </a:r>
            <a:endParaRPr lang="en-US" sz="1500" dirty="0"/>
          </a:p>
          <a:p>
            <a:r>
              <a:rPr lang="en-US" sz="1500" dirty="0">
                <a:hlinkClick r:id="rId9">
                  <a:extLst>
                    <a:ext uri="{A12FA001-AC4F-418D-AE19-62706E023703}">
                      <ahyp:hlinkClr xmlns:ahyp="http://schemas.microsoft.com/office/drawing/2018/hyperlinkcolor" xmlns="" val="tx"/>
                    </a:ext>
                  </a:extLst>
                </a:hlinkClick>
              </a:rPr>
              <a:t>[8] https://pubchem.ncbi.nlm.nih.gov/compound/Acyclovir#section=Therapeutic-Uses</a:t>
            </a:r>
            <a:endParaRPr lang="en-US" sz="1500" dirty="0"/>
          </a:p>
          <a:p>
            <a:r>
              <a:rPr lang="en-US" sz="1500" dirty="0">
                <a:hlinkClick r:id="rId10">
                  <a:extLst>
                    <a:ext uri="{A12FA001-AC4F-418D-AE19-62706E023703}">
                      <ahyp:hlinkClr xmlns:ahyp="http://schemas.microsoft.com/office/drawing/2018/hyperlinkcolor" xmlns="" val="tx"/>
                    </a:ext>
                  </a:extLst>
                </a:hlinkClick>
              </a:rPr>
              <a:t>[9] https://pubchem.ncbi.nlm.nih.gov/compound/135398748#section=Drug-and-Medication-Information</a:t>
            </a:r>
            <a:endParaRPr lang="en-US" sz="1500" dirty="0"/>
          </a:p>
          <a:p>
            <a:r>
              <a:rPr lang="en-US" sz="1500" dirty="0">
                <a:hlinkClick r:id="rId11">
                  <a:extLst>
                    <a:ext uri="{A12FA001-AC4F-418D-AE19-62706E023703}">
                      <ahyp:hlinkClr xmlns:ahyp="http://schemas.microsoft.com/office/drawing/2018/hyperlinkcolor" xmlns="" val="tx"/>
                    </a:ext>
                  </a:extLst>
                </a:hlinkClick>
              </a:rPr>
              <a:t>[10] https://www.ncbi.nlm.nih.gov/books/NBK47444/</a:t>
            </a:r>
            <a:endParaRPr lang="en-US" sz="1500" dirty="0"/>
          </a:p>
          <a:p>
            <a:r>
              <a:rPr lang="en-US" sz="1500" dirty="0"/>
              <a:t>[11] </a:t>
            </a:r>
            <a:r>
              <a:rPr lang="en-US" sz="1500" dirty="0">
                <a:hlinkClick r:id="rId12">
                  <a:extLst>
                    <a:ext uri="{A12FA001-AC4F-418D-AE19-62706E023703}">
                      <ahyp:hlinkClr xmlns:ahyp="http://schemas.microsoft.com/office/drawing/2018/hyperlinkcolor" xmlns="" val="tx"/>
                    </a:ext>
                  </a:extLst>
                </a:hlinkClick>
              </a:rPr>
              <a:t>http://www.ashasexualhealth.org/stdsstis/herpes/herpes-treatment/</a:t>
            </a:r>
            <a:endParaRPr lang="en-US" sz="1500" dirty="0"/>
          </a:p>
        </p:txBody>
      </p:sp>
    </p:spTree>
    <p:extLst>
      <p:ext uri="{BB962C8B-B14F-4D97-AF65-F5344CB8AC3E}">
        <p14:creationId xmlns:p14="http://schemas.microsoft.com/office/powerpoint/2010/main" val="378904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is herpes and how does it effect the dental profession?</a:t>
            </a:r>
          </a:p>
        </p:txBody>
      </p:sp>
      <p:sp>
        <p:nvSpPr>
          <p:cNvPr id="3" name="Content Placeholder 2"/>
          <p:cNvSpPr>
            <a:spLocks noGrp="1"/>
          </p:cNvSpPr>
          <p:nvPr>
            <p:ph idx="1"/>
          </p:nvPr>
        </p:nvSpPr>
        <p:spPr/>
        <p:txBody>
          <a:bodyPr>
            <a:normAutofit fontScale="92500" lnSpcReduction="10000"/>
          </a:bodyPr>
          <a:lstStyle/>
          <a:p>
            <a:r>
              <a:rPr lang="en-US" dirty="0"/>
              <a:t>Herpes Simplex Virus is a disease that can affect the mouth or genital area in humans. It is spread easily through person to person contact such as kissing. We treat this with antiviral medication</a:t>
            </a:r>
          </a:p>
          <a:p>
            <a:r>
              <a:rPr lang="en-US" dirty="0"/>
              <a:t>The dental team must be very diligent with infection control to prevent the transmission of diseases onto non-living objects in the dental office such as dental charts </a:t>
            </a:r>
          </a:p>
          <a:p>
            <a:r>
              <a:rPr lang="en-US" dirty="0"/>
              <a:t>The virus does not live for prolonged periods of time on non-living objects, but it can pose a risk for disease transmission</a:t>
            </a:r>
          </a:p>
          <a:p>
            <a:r>
              <a:rPr lang="en-US" dirty="0"/>
              <a:t>Some studies have shown that although airborne infection can be partially attributed to the close proximity of the dentist to the patient’s face during treatment, with exposure to any respiratory pathogens disseminated by the patient, another route of airborne infection could be by exposure to the microbial aerosols generated by the use of the dental handpiece [3]</a:t>
            </a:r>
          </a:p>
          <a:p>
            <a:endParaRPr lang="en-US" dirty="0"/>
          </a:p>
          <a:p>
            <a:endParaRPr lang="en-US" dirty="0"/>
          </a:p>
        </p:txBody>
      </p:sp>
      <p:sp>
        <p:nvSpPr>
          <p:cNvPr id="4" name="TextBox 3"/>
          <p:cNvSpPr txBox="1"/>
          <p:nvPr/>
        </p:nvSpPr>
        <p:spPr>
          <a:xfrm>
            <a:off x="7932716" y="6248399"/>
            <a:ext cx="1914307" cy="369332"/>
          </a:xfrm>
          <a:prstGeom prst="rect">
            <a:avLst/>
          </a:prstGeom>
          <a:noFill/>
        </p:spPr>
        <p:txBody>
          <a:bodyPr wrap="none" rtlCol="0">
            <a:spAutoFit/>
          </a:bodyPr>
          <a:lstStyle/>
          <a:p>
            <a:r>
              <a:rPr lang="en-US" dirty="0"/>
              <a:t>Tatiana Giraldo</a:t>
            </a:r>
          </a:p>
        </p:txBody>
      </p:sp>
    </p:spTree>
    <p:extLst>
      <p:ext uri="{BB962C8B-B14F-4D97-AF65-F5344CB8AC3E}">
        <p14:creationId xmlns:p14="http://schemas.microsoft.com/office/powerpoint/2010/main" val="25219406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103312" y="1340223"/>
            <a:ext cx="8947522" cy="5065059"/>
          </a:xfrm>
        </p:spPr>
        <p:txBody>
          <a:bodyPr>
            <a:normAutofit/>
          </a:bodyPr>
          <a:lstStyle/>
          <a:p>
            <a:r>
              <a:rPr lang="en-US" sz="1400" dirty="0"/>
              <a:t>[12]  Miller, C. S., &amp; Danaher, R. J. (2008). Asymptomatic shedding of herpes simplex virus (HSV) in the oral cavity. </a:t>
            </a:r>
            <a:r>
              <a:rPr lang="en-US" sz="1400" i="1" dirty="0"/>
              <a:t>Oral Surgery, Oral Medicine, Oral Pathology, Oral Radiology, and Endodontology</a:t>
            </a:r>
            <a:r>
              <a:rPr lang="en-US" sz="1400" dirty="0"/>
              <a:t>, </a:t>
            </a:r>
            <a:r>
              <a:rPr lang="en-US" sz="1400" i="1" dirty="0"/>
              <a:t>105</a:t>
            </a:r>
            <a:r>
              <a:rPr lang="en-US" sz="1400" dirty="0"/>
              <a:t>(1), 43-50. </a:t>
            </a:r>
            <a:r>
              <a:rPr lang="en-US" sz="1400" u="sng" dirty="0">
                <a:hlinkClick r:id="rId2"/>
              </a:rPr>
              <a:t>https://www-sciencedirect-com.citytech.ezproxy.cuny.edu/science/article/pii/S1079210407004891</a:t>
            </a:r>
            <a:endParaRPr lang="en-US" sz="1400" dirty="0"/>
          </a:p>
          <a:p>
            <a:r>
              <a:rPr lang="en-US" sz="1400" u="sng" dirty="0"/>
              <a:t>[13]</a:t>
            </a:r>
            <a:r>
              <a:rPr lang="en-US" sz="1400" dirty="0"/>
              <a:t> Lexi-comp. Drug Information Handbook, 23rd ed. Ohio: Lexi-comp Inc.; 2017. </a:t>
            </a:r>
          </a:p>
          <a:p>
            <a:r>
              <a:rPr lang="en-US" sz="1400" dirty="0"/>
              <a:t>[14] Levi, M., </a:t>
            </a:r>
            <a:r>
              <a:rPr lang="en-US" sz="1400" dirty="0" err="1"/>
              <a:t>Toh</a:t>
            </a:r>
            <a:r>
              <a:rPr lang="en-US" sz="1400" dirty="0"/>
              <a:t>, C. H., </a:t>
            </a:r>
            <a:r>
              <a:rPr lang="en-US" sz="1400" dirty="0" err="1"/>
              <a:t>Thachil</a:t>
            </a:r>
            <a:r>
              <a:rPr lang="en-US" sz="1400" dirty="0"/>
              <a:t>, J., &amp; Watson, H. G. (2009). Guidelines for the diagnosis and management of disseminated intravascular coagulation. </a:t>
            </a:r>
            <a:r>
              <a:rPr lang="en-US" sz="1400" i="1" dirty="0"/>
              <a:t>British journal of </a:t>
            </a:r>
            <a:r>
              <a:rPr lang="en-US" sz="1400" i="1" dirty="0" err="1"/>
              <a:t>haematology</a:t>
            </a:r>
            <a:r>
              <a:rPr lang="en-US" sz="1400" dirty="0"/>
              <a:t>, </a:t>
            </a:r>
            <a:r>
              <a:rPr lang="en-US" sz="1400" i="1" dirty="0"/>
              <a:t>145</a:t>
            </a:r>
            <a:r>
              <a:rPr lang="en-US" sz="1400" dirty="0"/>
              <a:t>(1), 24-33. </a:t>
            </a:r>
            <a:r>
              <a:rPr lang="en-US" sz="1400" u="sng" dirty="0">
                <a:hlinkClick r:id="rId3"/>
              </a:rPr>
              <a:t>https://www.ncbi.nlm.nih.gov/pubmed/19222477</a:t>
            </a:r>
            <a:endParaRPr lang="en-US" sz="1400" dirty="0"/>
          </a:p>
          <a:p>
            <a:r>
              <a:rPr lang="en-US" sz="1400" dirty="0"/>
              <a:t>[15] </a:t>
            </a:r>
            <a:r>
              <a:rPr lang="en-US" sz="1400" dirty="0" err="1"/>
              <a:t>Noris</a:t>
            </a:r>
            <a:r>
              <a:rPr lang="en-US" sz="1400" dirty="0"/>
              <a:t>, M., &amp; </a:t>
            </a:r>
            <a:r>
              <a:rPr lang="en-US" sz="1400" dirty="0" err="1"/>
              <a:t>Remuzzi</a:t>
            </a:r>
            <a:r>
              <a:rPr lang="en-US" sz="1400" dirty="0"/>
              <a:t>, G. (2005). Hemolytic uremic syndrome. </a:t>
            </a:r>
            <a:r>
              <a:rPr lang="en-US" sz="1400" i="1" dirty="0"/>
              <a:t>Journal of the American Society of Nephrology</a:t>
            </a:r>
            <a:r>
              <a:rPr lang="en-US" sz="1400" dirty="0"/>
              <a:t>, </a:t>
            </a:r>
            <a:r>
              <a:rPr lang="en-US" sz="1400" i="1" dirty="0"/>
              <a:t>16</a:t>
            </a:r>
            <a:r>
              <a:rPr lang="en-US" sz="1400" dirty="0"/>
              <a:t>(4), 1035-1050. </a:t>
            </a:r>
            <a:r>
              <a:rPr lang="en-US" sz="1400" u="sng" dirty="0">
                <a:hlinkClick r:id="rId4"/>
              </a:rPr>
              <a:t>http://asheducationbook.hematologylibrary.org/content/2012/1/191.short</a:t>
            </a:r>
            <a:endParaRPr lang="en-US" sz="1400" dirty="0"/>
          </a:p>
          <a:p>
            <a:r>
              <a:rPr lang="en-US" sz="1400" dirty="0"/>
              <a:t>[16] </a:t>
            </a:r>
            <a:r>
              <a:rPr lang="en-US" sz="1400" dirty="0" err="1"/>
              <a:t>Manea</a:t>
            </a:r>
            <a:r>
              <a:rPr lang="en-US" sz="1400" dirty="0"/>
              <a:t>, M., &amp; </a:t>
            </a:r>
            <a:r>
              <a:rPr lang="en-US" sz="1400" dirty="0" err="1"/>
              <a:t>Karpman</a:t>
            </a:r>
            <a:r>
              <a:rPr lang="en-US" sz="1400" dirty="0"/>
              <a:t>, D. (2009). Molecular basis of ADAMTS13 dysfunction in thrombotic thrombocytopenic purpura. </a:t>
            </a:r>
            <a:r>
              <a:rPr lang="en-US" sz="1400" i="1" dirty="0"/>
              <a:t>Pediatric Nephrology</a:t>
            </a:r>
            <a:r>
              <a:rPr lang="en-US" sz="1400" dirty="0"/>
              <a:t>, </a:t>
            </a:r>
            <a:r>
              <a:rPr lang="en-US" sz="1400" i="1" dirty="0"/>
              <a:t>24</a:t>
            </a:r>
            <a:r>
              <a:rPr lang="en-US" sz="1400" dirty="0"/>
              <a:t>(3), 447 </a:t>
            </a:r>
            <a:r>
              <a:rPr lang="en-US" sz="1400" u="sng" dirty="0">
                <a:hlinkClick r:id="rId5"/>
              </a:rPr>
              <a:t>https://www-sciencedirect-com.citytech.ezproxy.cuny.edu/science/article/pii/S0889858807000706</a:t>
            </a:r>
            <a:endParaRPr lang="en-US" sz="1400" dirty="0"/>
          </a:p>
          <a:p>
            <a:r>
              <a:rPr lang="en-US" sz="1400" dirty="0"/>
              <a:t>[17] </a:t>
            </a:r>
            <a:r>
              <a:rPr lang="en-US" sz="1400" dirty="0" err="1"/>
              <a:t>Roujeau</a:t>
            </a:r>
            <a:r>
              <a:rPr lang="en-US" sz="1400" dirty="0"/>
              <a:t>, J. C. (2013). Epidermal necrolysis (Stevens–Johnson syndrome and toxic epidermal necrolysis): Historical considerations. </a:t>
            </a:r>
            <a:r>
              <a:rPr lang="en-US" sz="1400" i="1" dirty="0" err="1"/>
              <a:t>Dermatologica</a:t>
            </a:r>
            <a:r>
              <a:rPr lang="en-US" sz="1400" i="1" dirty="0"/>
              <a:t> </a:t>
            </a:r>
            <a:r>
              <a:rPr lang="en-US" sz="1400" i="1" dirty="0" err="1"/>
              <a:t>Sinica</a:t>
            </a:r>
            <a:r>
              <a:rPr lang="en-US" sz="1400" dirty="0"/>
              <a:t>, </a:t>
            </a:r>
            <a:r>
              <a:rPr lang="en-US" sz="1400" i="1" dirty="0"/>
              <a:t>31</a:t>
            </a:r>
            <a:r>
              <a:rPr lang="en-US" sz="1400" dirty="0"/>
              <a:t>(4), 169-174. </a:t>
            </a:r>
            <a:r>
              <a:rPr lang="en-US" sz="1400" u="sng" dirty="0">
                <a:hlinkClick r:id="rId6"/>
              </a:rPr>
              <a:t>https://www-sciencedirect-com.citytech.ezproxy.cuny.edu/science/article/pii/S1027811713000864</a:t>
            </a:r>
            <a:endParaRPr lang="en-US" sz="1400" dirty="0"/>
          </a:p>
          <a:p>
            <a:endParaRPr lang="en-US" sz="1400" dirty="0"/>
          </a:p>
        </p:txBody>
      </p:sp>
    </p:spTree>
    <p:extLst>
      <p:ext uri="{BB962C8B-B14F-4D97-AF65-F5344CB8AC3E}">
        <p14:creationId xmlns:p14="http://schemas.microsoft.com/office/powerpoint/2010/main" val="173961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26F8D9-FAC4-40E5-B9E1-AB60363A1FAB}"/>
              </a:ext>
            </a:extLst>
          </p:cNvPr>
          <p:cNvSpPr>
            <a:spLocks noGrp="1"/>
          </p:cNvSpPr>
          <p:nvPr>
            <p:ph type="title"/>
          </p:nvPr>
        </p:nvSpPr>
        <p:spPr>
          <a:xfrm>
            <a:off x="657987" y="440843"/>
            <a:ext cx="9404723" cy="1400530"/>
          </a:xfrm>
        </p:spPr>
        <p:txBody>
          <a:bodyPr/>
          <a:lstStyle/>
          <a:p>
            <a:pPr algn="ctr"/>
            <a:r>
              <a:rPr lang="en-US" dirty="0"/>
              <a:t>What are Antiviral medications?</a:t>
            </a:r>
          </a:p>
        </p:txBody>
      </p:sp>
      <p:sp>
        <p:nvSpPr>
          <p:cNvPr id="3" name="Content Placeholder 2">
            <a:extLst>
              <a:ext uri="{FF2B5EF4-FFF2-40B4-BE49-F238E27FC236}">
                <a16:creationId xmlns:a16="http://schemas.microsoft.com/office/drawing/2014/main" xmlns="" id="{D531279F-EFF8-4C21-A638-A2653CB8B37A}"/>
              </a:ext>
            </a:extLst>
          </p:cNvPr>
          <p:cNvSpPr>
            <a:spLocks noGrp="1"/>
          </p:cNvSpPr>
          <p:nvPr>
            <p:ph idx="1"/>
          </p:nvPr>
        </p:nvSpPr>
        <p:spPr>
          <a:xfrm>
            <a:off x="182934" y="2005416"/>
            <a:ext cx="8022916" cy="3659114"/>
          </a:xfrm>
        </p:spPr>
        <p:txBody>
          <a:bodyPr>
            <a:normAutofit fontScale="77500" lnSpcReduction="20000"/>
          </a:bodyPr>
          <a:lstStyle/>
          <a:p>
            <a:r>
              <a:rPr lang="en-US" dirty="0"/>
              <a:t>Antiviral medications work against microorganisms known as viruses. Viruses cause a variety of diseases (e.g.. Herpes) that are more complex to treat than bacteria because of their ever changing nature</a:t>
            </a:r>
          </a:p>
          <a:p>
            <a:r>
              <a:rPr lang="en-US" dirty="0"/>
              <a:t>They Interfere with the replication of viruses which can happen very quickly</a:t>
            </a:r>
          </a:p>
          <a:p>
            <a:r>
              <a:rPr lang="en-US" dirty="0"/>
              <a:t>Viral particle attachment to host cell membranes or un-coating of viral nucleic acids</a:t>
            </a:r>
          </a:p>
          <a:p>
            <a:r>
              <a:rPr lang="en-US" dirty="0"/>
              <a:t>They inhibit a cellular receptor or factor required for viral replication</a:t>
            </a:r>
          </a:p>
          <a:p>
            <a:r>
              <a:rPr lang="en-US" dirty="0"/>
              <a:t>Block specific virus-coded enzymes and proteins that are produced in the host cells and that are essential for viral replication but not for normal host cell metabolism [1]</a:t>
            </a:r>
          </a:p>
          <a:p>
            <a:r>
              <a:rPr lang="en-US" dirty="0"/>
              <a:t>The essential step of antiviral medication is to mimic </a:t>
            </a:r>
            <a:r>
              <a:rPr lang="en-US" dirty="0" err="1"/>
              <a:t>deoxyguanosine</a:t>
            </a:r>
            <a:r>
              <a:rPr lang="en-US" dirty="0"/>
              <a:t> triphosphate (guanine)…which, after binding to viral DNA polymerase prevents the formation of a phosphate ester bond—a key step in the manufacture of viral DNA. No DNA, no more viruses. Pretty cool stuff. [2]</a:t>
            </a:r>
          </a:p>
          <a:p>
            <a:endParaRPr lang="en-US" dirty="0"/>
          </a:p>
          <a:p>
            <a:endParaRPr lang="en-US" dirty="0"/>
          </a:p>
          <a:p>
            <a:endParaRPr lang="en-US" dirty="0"/>
          </a:p>
        </p:txBody>
      </p:sp>
      <p:pic>
        <p:nvPicPr>
          <p:cNvPr id="1028" name="Picture 4" descr="http://acsh.org/sites/default/files/Guan-Acy.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026" y="3801301"/>
            <a:ext cx="3558504" cy="24938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933" y="5925787"/>
            <a:ext cx="8308685" cy="369332"/>
          </a:xfrm>
          <a:prstGeom prst="rect">
            <a:avLst/>
          </a:prstGeom>
          <a:noFill/>
        </p:spPr>
        <p:txBody>
          <a:bodyPr wrap="none" rtlCol="0">
            <a:spAutoFit/>
          </a:bodyPr>
          <a:lstStyle/>
          <a:p>
            <a:r>
              <a:rPr lang="en-US" dirty="0">
                <a:hlinkClick r:id="rId3"/>
              </a:rPr>
              <a:t>https://www.acsh.org/news/2016/08/30/how-do-herpes-drugs-work-9941</a:t>
            </a:r>
            <a:endParaRPr lang="en-US" dirty="0"/>
          </a:p>
        </p:txBody>
      </p:sp>
      <p:sp>
        <p:nvSpPr>
          <p:cNvPr id="5" name="TextBox 4"/>
          <p:cNvSpPr txBox="1"/>
          <p:nvPr/>
        </p:nvSpPr>
        <p:spPr>
          <a:xfrm>
            <a:off x="6577311" y="6421639"/>
            <a:ext cx="1914307" cy="369332"/>
          </a:xfrm>
          <a:prstGeom prst="rect">
            <a:avLst/>
          </a:prstGeom>
          <a:noFill/>
        </p:spPr>
        <p:txBody>
          <a:bodyPr wrap="none" rtlCol="0">
            <a:spAutoFit/>
          </a:bodyPr>
          <a:lstStyle/>
          <a:p>
            <a:r>
              <a:rPr lang="en-US" dirty="0"/>
              <a:t>Tatiana Giraldo</a:t>
            </a:r>
          </a:p>
        </p:txBody>
      </p:sp>
    </p:spTree>
    <p:extLst>
      <p:ext uri="{BB962C8B-B14F-4D97-AF65-F5344CB8AC3E}">
        <p14:creationId xmlns:p14="http://schemas.microsoft.com/office/powerpoint/2010/main" val="22842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Diseases and conditions intended to be treated with antiviral meds</a:t>
            </a:r>
          </a:p>
        </p:txBody>
      </p:sp>
      <p:sp>
        <p:nvSpPr>
          <p:cNvPr id="3" name="Content Placeholder 2"/>
          <p:cNvSpPr>
            <a:spLocks noGrp="1"/>
          </p:cNvSpPr>
          <p:nvPr>
            <p:ph idx="1"/>
          </p:nvPr>
        </p:nvSpPr>
        <p:spPr/>
        <p:txBody>
          <a:bodyPr/>
          <a:lstStyle/>
          <a:p>
            <a:pPr marL="0" indent="0">
              <a:buNone/>
            </a:pPr>
            <a:r>
              <a:rPr lang="en-US" dirty="0"/>
              <a:t>There are eight variation of Herpes that infect humans:</a:t>
            </a:r>
          </a:p>
          <a:p>
            <a:r>
              <a:rPr lang="en-US" dirty="0"/>
              <a:t>Herpes Simplex virus type 1 – Human herpesvirus 1</a:t>
            </a:r>
          </a:p>
          <a:p>
            <a:r>
              <a:rPr lang="en-US" dirty="0"/>
              <a:t>Herpes Simples virus type 2 – Human herpesvirus 2</a:t>
            </a:r>
          </a:p>
          <a:p>
            <a:r>
              <a:rPr lang="en-US" dirty="0"/>
              <a:t>Varicella-zoster virus – Human herpes virus 3</a:t>
            </a:r>
          </a:p>
          <a:p>
            <a:r>
              <a:rPr lang="en-US" dirty="0"/>
              <a:t>Epstein-Barr virus – Human herpesvirus 4</a:t>
            </a:r>
          </a:p>
          <a:p>
            <a:r>
              <a:rPr lang="en-US" dirty="0"/>
              <a:t>Cytomegalovirus – Human herpesvirus 5</a:t>
            </a:r>
          </a:p>
          <a:p>
            <a:r>
              <a:rPr lang="en-US" dirty="0"/>
              <a:t>Human herpesvirus 6</a:t>
            </a:r>
          </a:p>
          <a:p>
            <a:r>
              <a:rPr lang="en-US" dirty="0"/>
              <a:t>Human herpesvirus 7</a:t>
            </a:r>
          </a:p>
          <a:p>
            <a:r>
              <a:rPr lang="en-US" dirty="0"/>
              <a:t>Kaposi sarcoma – associated herpes virus – Human herpesvirus 8 [2]</a:t>
            </a:r>
          </a:p>
        </p:txBody>
      </p:sp>
      <p:sp>
        <p:nvSpPr>
          <p:cNvPr id="4" name="TextBox 3"/>
          <p:cNvSpPr txBox="1"/>
          <p:nvPr/>
        </p:nvSpPr>
        <p:spPr>
          <a:xfrm>
            <a:off x="8135546" y="6263403"/>
            <a:ext cx="1914307" cy="369332"/>
          </a:xfrm>
          <a:prstGeom prst="rect">
            <a:avLst/>
          </a:prstGeom>
          <a:noFill/>
        </p:spPr>
        <p:txBody>
          <a:bodyPr wrap="none" rtlCol="0">
            <a:spAutoFit/>
          </a:bodyPr>
          <a:lstStyle/>
          <a:p>
            <a:r>
              <a:rPr lang="en-US" dirty="0"/>
              <a:t>Tatiana Giraldo</a:t>
            </a:r>
          </a:p>
        </p:txBody>
      </p:sp>
    </p:spTree>
    <p:extLst>
      <p:ext uri="{BB962C8B-B14F-4D97-AF65-F5344CB8AC3E}">
        <p14:creationId xmlns:p14="http://schemas.microsoft.com/office/powerpoint/2010/main" val="2621494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49FA21-C04E-46E6-99DB-7C1FBF8CA176}"/>
              </a:ext>
            </a:extLst>
          </p:cNvPr>
          <p:cNvSpPr>
            <a:spLocks noGrp="1"/>
          </p:cNvSpPr>
          <p:nvPr>
            <p:ph type="title"/>
          </p:nvPr>
        </p:nvSpPr>
        <p:spPr/>
        <p:txBody>
          <a:bodyPr/>
          <a:lstStyle/>
          <a:p>
            <a:r>
              <a:rPr lang="en-US" dirty="0"/>
              <a:t>How do these drugs work?</a:t>
            </a:r>
          </a:p>
        </p:txBody>
      </p:sp>
      <p:sp>
        <p:nvSpPr>
          <p:cNvPr id="3" name="Content Placeholder 2">
            <a:extLst>
              <a:ext uri="{FF2B5EF4-FFF2-40B4-BE49-F238E27FC236}">
                <a16:creationId xmlns:a16="http://schemas.microsoft.com/office/drawing/2014/main" xmlns="" id="{2E9362C9-3941-43A9-991D-04B0CE9CE6BE}"/>
              </a:ext>
            </a:extLst>
          </p:cNvPr>
          <p:cNvSpPr>
            <a:spLocks noGrp="1"/>
          </p:cNvSpPr>
          <p:nvPr>
            <p:ph idx="1"/>
          </p:nvPr>
        </p:nvSpPr>
        <p:spPr>
          <a:xfrm>
            <a:off x="1103312" y="1853248"/>
            <a:ext cx="8946541" cy="3818681"/>
          </a:xfrm>
        </p:spPr>
        <p:txBody>
          <a:bodyPr>
            <a:normAutofit fontScale="92500" lnSpcReduction="20000"/>
          </a:bodyPr>
          <a:lstStyle/>
          <a:p>
            <a:r>
              <a:rPr lang="en-US" dirty="0"/>
              <a:t>There are three major Antiviral drugs designed for treating the herpes virus: </a:t>
            </a:r>
            <a:r>
              <a:rPr lang="en-US" b="1" dirty="0"/>
              <a:t>Valacyclovir, acyclovir, and famciclovir</a:t>
            </a:r>
            <a:r>
              <a:rPr lang="en-US" dirty="0"/>
              <a:t> </a:t>
            </a:r>
            <a:br>
              <a:rPr lang="en-US" dirty="0"/>
            </a:br>
            <a:endParaRPr lang="en-US" dirty="0"/>
          </a:p>
          <a:p>
            <a:r>
              <a:rPr lang="en-US" dirty="0"/>
              <a:t>Antiviral drugs used to treat HSV contains one of the two active ingredients: Acyclovir or Penciclovir</a:t>
            </a:r>
          </a:p>
          <a:p>
            <a:pPr marL="0" indent="0">
              <a:buNone/>
            </a:pPr>
            <a:endParaRPr lang="en-US" dirty="0"/>
          </a:p>
          <a:p>
            <a:r>
              <a:rPr lang="en-US" dirty="0"/>
              <a:t>They are considered </a:t>
            </a:r>
            <a:r>
              <a:rPr lang="it-IT" b="1" dirty="0"/>
              <a:t>nucleoside analogue DNA polymerase inhibitors</a:t>
            </a:r>
          </a:p>
          <a:p>
            <a:pPr marL="0" indent="0">
              <a:buNone/>
            </a:pPr>
            <a:endParaRPr lang="it-IT" b="1" dirty="0"/>
          </a:p>
          <a:p>
            <a:r>
              <a:rPr lang="en-US" dirty="0"/>
              <a:t>After they are absorbed, they work through a chemical process that interferes with the mechanism the herpes virus uses to reproduce. This </a:t>
            </a:r>
            <a:r>
              <a:rPr lang="en-US" b="1" dirty="0"/>
              <a:t>prevents it from multiplying,</a:t>
            </a:r>
            <a:r>
              <a:rPr lang="en-US" dirty="0"/>
              <a:t> reducing the rate at which the infection spreads</a:t>
            </a:r>
          </a:p>
          <a:p>
            <a:pPr marL="0" indent="0">
              <a:buNone/>
            </a:pPr>
            <a:endParaRPr lang="en-US" dirty="0"/>
          </a:p>
          <a:p>
            <a:endParaRPr lang="en-US" b="1" dirty="0"/>
          </a:p>
        </p:txBody>
      </p:sp>
      <p:sp>
        <p:nvSpPr>
          <p:cNvPr id="4" name="TextBox 3">
            <a:extLst>
              <a:ext uri="{FF2B5EF4-FFF2-40B4-BE49-F238E27FC236}">
                <a16:creationId xmlns:a16="http://schemas.microsoft.com/office/drawing/2014/main" xmlns="" id="{38CEB73D-B0A6-4EA5-9D6F-7FC48FB66E06}"/>
              </a:ext>
            </a:extLst>
          </p:cNvPr>
          <p:cNvSpPr txBox="1"/>
          <p:nvPr/>
        </p:nvSpPr>
        <p:spPr>
          <a:xfrm>
            <a:off x="7500730" y="5777948"/>
            <a:ext cx="3591340" cy="369332"/>
          </a:xfrm>
          <a:prstGeom prst="rect">
            <a:avLst/>
          </a:prstGeom>
          <a:noFill/>
        </p:spPr>
        <p:txBody>
          <a:bodyPr wrap="square" rtlCol="0">
            <a:spAutoFit/>
          </a:bodyPr>
          <a:lstStyle/>
          <a:p>
            <a:r>
              <a:rPr lang="en-US" dirty="0"/>
              <a:t>Vanessa Marino </a:t>
            </a:r>
          </a:p>
        </p:txBody>
      </p:sp>
    </p:spTree>
    <p:extLst>
      <p:ext uri="{BB962C8B-B14F-4D97-AF65-F5344CB8AC3E}">
        <p14:creationId xmlns:p14="http://schemas.microsoft.com/office/powerpoint/2010/main" val="4211793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4D637-1EC4-417C-882F-1DDAC954AE8B}"/>
              </a:ext>
            </a:extLst>
          </p:cNvPr>
          <p:cNvSpPr>
            <a:spLocks noGrp="1"/>
          </p:cNvSpPr>
          <p:nvPr>
            <p:ph type="title"/>
          </p:nvPr>
        </p:nvSpPr>
        <p:spPr/>
        <p:txBody>
          <a:bodyPr/>
          <a:lstStyle/>
          <a:p>
            <a:r>
              <a:rPr lang="en-US" dirty="0"/>
              <a:t>Pharmacokinetics </a:t>
            </a:r>
          </a:p>
        </p:txBody>
      </p:sp>
      <p:sp>
        <p:nvSpPr>
          <p:cNvPr id="3" name="Content Placeholder 2">
            <a:extLst>
              <a:ext uri="{FF2B5EF4-FFF2-40B4-BE49-F238E27FC236}">
                <a16:creationId xmlns:a16="http://schemas.microsoft.com/office/drawing/2014/main" xmlns="" id="{FC2FD272-E98A-4CA7-BDAA-82781786C7E9}"/>
              </a:ext>
            </a:extLst>
          </p:cNvPr>
          <p:cNvSpPr>
            <a:spLocks noGrp="1"/>
          </p:cNvSpPr>
          <p:nvPr>
            <p:ph idx="1"/>
          </p:nvPr>
        </p:nvSpPr>
        <p:spPr>
          <a:xfrm>
            <a:off x="1103312" y="1630018"/>
            <a:ext cx="8946541" cy="4618382"/>
          </a:xfrm>
        </p:spPr>
        <p:txBody>
          <a:bodyPr>
            <a:normAutofit fontScale="85000" lnSpcReduction="20000"/>
          </a:bodyPr>
          <a:lstStyle/>
          <a:p>
            <a:pPr marL="0" indent="0">
              <a:buNone/>
            </a:pPr>
            <a:r>
              <a:rPr lang="en-US" b="1" dirty="0"/>
              <a:t>      </a:t>
            </a:r>
            <a:r>
              <a:rPr lang="en-US" b="1" u="sng" dirty="0"/>
              <a:t>Metabolism</a:t>
            </a:r>
          </a:p>
          <a:p>
            <a:r>
              <a:rPr lang="en-US" dirty="0"/>
              <a:t>Valacyclovir is rapidly absorbed from the gastrointestinal tract and converted to acyclovir and L-valine by first-pass intestinal and/or hepatic metabolism</a:t>
            </a:r>
          </a:p>
          <a:p>
            <a:r>
              <a:rPr lang="en-US" dirty="0"/>
              <a:t>Famciclovir is converted to penciclovir via the liver </a:t>
            </a:r>
          </a:p>
          <a:p>
            <a:r>
              <a:rPr lang="en-US" dirty="0"/>
              <a:t>Acyclovir is converted to a small extent to inactive metabolites by aldehyde oxidase and by alcohol and aldehyde dehydrogenase but mostly unchanged </a:t>
            </a:r>
          </a:p>
          <a:p>
            <a:r>
              <a:rPr lang="en-US" dirty="0"/>
              <a:t>Non are metabolized by cytochrome P450 enzymes</a:t>
            </a:r>
          </a:p>
          <a:p>
            <a:r>
              <a:rPr lang="en-US" dirty="0"/>
              <a:t> It is not altered by food intake or antacids</a:t>
            </a:r>
          </a:p>
          <a:p>
            <a:pPr marL="0" indent="0">
              <a:buNone/>
            </a:pPr>
            <a:r>
              <a:rPr lang="en-US" b="1" dirty="0"/>
              <a:t>      </a:t>
            </a:r>
            <a:r>
              <a:rPr lang="en-US" b="1" u="sng" dirty="0"/>
              <a:t>Distribution</a:t>
            </a:r>
            <a:r>
              <a:rPr lang="en-US" b="1" dirty="0"/>
              <a:t> </a:t>
            </a:r>
          </a:p>
          <a:p>
            <a:r>
              <a:rPr lang="en-US" dirty="0"/>
              <a:t>Oral bioavailability is 10-20 percent but decreases with increasing dose</a:t>
            </a:r>
          </a:p>
          <a:p>
            <a:r>
              <a:rPr lang="en-US" dirty="0"/>
              <a:t>Plasma protein binding 9-33%</a:t>
            </a:r>
          </a:p>
          <a:p>
            <a:pPr marL="0" indent="0">
              <a:buNone/>
            </a:pPr>
            <a:r>
              <a:rPr lang="en-US" b="1" dirty="0"/>
              <a:t>      </a:t>
            </a:r>
            <a:r>
              <a:rPr lang="en-US" b="1" u="sng" dirty="0"/>
              <a:t>Elimination</a:t>
            </a:r>
          </a:p>
          <a:p>
            <a:r>
              <a:rPr lang="en-US" dirty="0"/>
              <a:t>It is primarily eliminated in the urine</a:t>
            </a:r>
          </a:p>
          <a:p>
            <a:r>
              <a:rPr lang="en-US" dirty="0"/>
              <a:t>They all have a half life of 2.5-3.3 hours</a:t>
            </a:r>
          </a:p>
        </p:txBody>
      </p:sp>
      <p:sp>
        <p:nvSpPr>
          <p:cNvPr id="4" name="TextBox 3">
            <a:extLst>
              <a:ext uri="{FF2B5EF4-FFF2-40B4-BE49-F238E27FC236}">
                <a16:creationId xmlns:a16="http://schemas.microsoft.com/office/drawing/2014/main" xmlns="" id="{6FFE4717-58F2-46D6-ABF7-879DFC1CC645}"/>
              </a:ext>
            </a:extLst>
          </p:cNvPr>
          <p:cNvSpPr txBox="1"/>
          <p:nvPr/>
        </p:nvSpPr>
        <p:spPr>
          <a:xfrm>
            <a:off x="7885043" y="6056243"/>
            <a:ext cx="3008244" cy="369332"/>
          </a:xfrm>
          <a:prstGeom prst="rect">
            <a:avLst/>
          </a:prstGeom>
          <a:noFill/>
        </p:spPr>
        <p:txBody>
          <a:bodyPr wrap="square" rtlCol="0">
            <a:spAutoFit/>
          </a:bodyPr>
          <a:lstStyle/>
          <a:p>
            <a:r>
              <a:rPr lang="en-US" dirty="0"/>
              <a:t>Vanessa Marino</a:t>
            </a:r>
          </a:p>
        </p:txBody>
      </p:sp>
    </p:spTree>
    <p:extLst>
      <p:ext uri="{BB962C8B-B14F-4D97-AF65-F5344CB8AC3E}">
        <p14:creationId xmlns:p14="http://schemas.microsoft.com/office/powerpoint/2010/main" val="1661563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C4D637-1EC4-417C-882F-1DDAC954AE8B}"/>
              </a:ext>
            </a:extLst>
          </p:cNvPr>
          <p:cNvSpPr>
            <a:spLocks noGrp="1"/>
          </p:cNvSpPr>
          <p:nvPr>
            <p:ph type="title"/>
          </p:nvPr>
        </p:nvSpPr>
        <p:spPr/>
        <p:txBody>
          <a:bodyPr/>
          <a:lstStyle/>
          <a:p>
            <a:r>
              <a:rPr lang="en-US" dirty="0"/>
              <a:t>Outbreaks and latent periods in health </a:t>
            </a:r>
          </a:p>
        </p:txBody>
      </p:sp>
      <p:sp>
        <p:nvSpPr>
          <p:cNvPr id="3" name="Content Placeholder 2">
            <a:extLst>
              <a:ext uri="{FF2B5EF4-FFF2-40B4-BE49-F238E27FC236}">
                <a16:creationId xmlns:a16="http://schemas.microsoft.com/office/drawing/2014/main" xmlns="" id="{FC2FD272-E98A-4CA7-BDAA-82781786C7E9}"/>
              </a:ext>
            </a:extLst>
          </p:cNvPr>
          <p:cNvSpPr>
            <a:spLocks noGrp="1"/>
          </p:cNvSpPr>
          <p:nvPr>
            <p:ph idx="1"/>
          </p:nvPr>
        </p:nvSpPr>
        <p:spPr/>
        <p:txBody>
          <a:bodyPr>
            <a:normAutofit lnSpcReduction="10000"/>
          </a:bodyPr>
          <a:lstStyle/>
          <a:p>
            <a:r>
              <a:rPr lang="en-US" b="1" dirty="0"/>
              <a:t>Although these drugs are helpful there is no cure for this viral infection. Once you contract this virus, it does not go away</a:t>
            </a:r>
          </a:p>
          <a:p>
            <a:r>
              <a:rPr lang="en-US" b="1" dirty="0"/>
              <a:t>These medications work best when taken at the first sing of a symptom in the primary episode. You then can take suppressive therapy for the herpes virus where some studies saw a decrease in outbreaks</a:t>
            </a:r>
          </a:p>
          <a:p>
            <a:r>
              <a:rPr lang="en-US" b="1" dirty="0"/>
              <a:t>A constant therapeutic dose is required for these drugs to be effective</a:t>
            </a:r>
          </a:p>
          <a:p>
            <a:r>
              <a:rPr lang="en-US" b="1" dirty="0"/>
              <a:t>Even in a period of no breakouts and what would be assumed as health there is still viral shedding of the virus. During this time you can still transmit the disease to others </a:t>
            </a:r>
          </a:p>
          <a:p>
            <a:r>
              <a:rPr lang="en-US" b="1" dirty="0"/>
              <a:t>This virus does lay latent in the body in the neurons around the spine until it is activated which has been linked to stress</a:t>
            </a:r>
          </a:p>
        </p:txBody>
      </p:sp>
      <p:sp>
        <p:nvSpPr>
          <p:cNvPr id="6" name="TextBox 5">
            <a:extLst>
              <a:ext uri="{FF2B5EF4-FFF2-40B4-BE49-F238E27FC236}">
                <a16:creationId xmlns:a16="http://schemas.microsoft.com/office/drawing/2014/main" xmlns="" id="{2633EABF-CC02-47B0-B901-128A86DDA301}"/>
              </a:ext>
            </a:extLst>
          </p:cNvPr>
          <p:cNvSpPr txBox="1"/>
          <p:nvPr/>
        </p:nvSpPr>
        <p:spPr>
          <a:xfrm>
            <a:off x="8786191" y="6149009"/>
            <a:ext cx="2862470" cy="369332"/>
          </a:xfrm>
          <a:prstGeom prst="rect">
            <a:avLst/>
          </a:prstGeom>
          <a:noFill/>
        </p:spPr>
        <p:txBody>
          <a:bodyPr wrap="square" rtlCol="0">
            <a:spAutoFit/>
          </a:bodyPr>
          <a:lstStyle/>
          <a:p>
            <a:r>
              <a:rPr lang="en-US" dirty="0"/>
              <a:t>Vanessa Marino</a:t>
            </a:r>
          </a:p>
        </p:txBody>
      </p:sp>
    </p:spTree>
    <p:extLst>
      <p:ext uri="{BB962C8B-B14F-4D97-AF65-F5344CB8AC3E}">
        <p14:creationId xmlns:p14="http://schemas.microsoft.com/office/powerpoint/2010/main" val="26917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9DC1A8-1225-498F-951E-88A040964CFE}"/>
              </a:ext>
            </a:extLst>
          </p:cNvPr>
          <p:cNvSpPr>
            <a:spLocks noGrp="1"/>
          </p:cNvSpPr>
          <p:nvPr>
            <p:ph type="title"/>
          </p:nvPr>
        </p:nvSpPr>
        <p:spPr/>
        <p:txBody>
          <a:bodyPr/>
          <a:lstStyle/>
          <a:p>
            <a:r>
              <a:rPr lang="en-US" dirty="0"/>
              <a:t>Medications used in management of Herpes Simplex</a:t>
            </a:r>
          </a:p>
        </p:txBody>
      </p:sp>
      <p:sp>
        <p:nvSpPr>
          <p:cNvPr id="3" name="Content Placeholder 2">
            <a:extLst>
              <a:ext uri="{FF2B5EF4-FFF2-40B4-BE49-F238E27FC236}">
                <a16:creationId xmlns:a16="http://schemas.microsoft.com/office/drawing/2014/main" xmlns="" id="{361F0FAD-61AA-4553-83B4-0ADDAC683C65}"/>
              </a:ext>
            </a:extLst>
          </p:cNvPr>
          <p:cNvSpPr>
            <a:spLocks noGrp="1"/>
          </p:cNvSpPr>
          <p:nvPr>
            <p:ph idx="1"/>
          </p:nvPr>
        </p:nvSpPr>
        <p:spPr/>
        <p:txBody>
          <a:bodyPr>
            <a:normAutofit fontScale="92500" lnSpcReduction="20000"/>
          </a:bodyPr>
          <a:lstStyle/>
          <a:p>
            <a:pPr marL="0" indent="0">
              <a:buNone/>
            </a:pPr>
            <a:r>
              <a:rPr lang="en-US" b="1" u="sng" dirty="0"/>
              <a:t>Acyclovir (</a:t>
            </a:r>
            <a:r>
              <a:rPr lang="en-US" b="1" u="sng" dirty="0" err="1"/>
              <a:t>Sitavig</a:t>
            </a:r>
            <a:r>
              <a:rPr lang="en-US" b="1" u="sng" dirty="0"/>
              <a:t>, </a:t>
            </a:r>
            <a:r>
              <a:rPr lang="en-US" b="1" u="sng" dirty="0" err="1"/>
              <a:t>Zorivax</a:t>
            </a:r>
            <a:r>
              <a:rPr lang="en-US" b="1" u="sng" dirty="0"/>
              <a:t>)</a:t>
            </a:r>
            <a:r>
              <a:rPr lang="en-US" dirty="0"/>
              <a:t/>
            </a:r>
            <a:br>
              <a:rPr lang="en-US" dirty="0"/>
            </a:br>
            <a:r>
              <a:rPr lang="en-US" dirty="0"/>
              <a:t>•Oldest antiviral medication</a:t>
            </a:r>
            <a:br>
              <a:rPr lang="en-US" dirty="0"/>
            </a:br>
            <a:r>
              <a:rPr lang="en-US" dirty="0"/>
              <a:t>•Available as oral tablets or topical </a:t>
            </a:r>
            <a:br>
              <a:rPr lang="en-US" dirty="0"/>
            </a:br>
            <a:r>
              <a:rPr lang="en-US" dirty="0"/>
              <a:t>•Used in management of both HSV-1 and HSV-2 </a:t>
            </a:r>
            <a:br>
              <a:rPr lang="en-US" dirty="0"/>
            </a:br>
            <a:r>
              <a:rPr lang="en-US" dirty="0"/>
              <a:t>•Can be used in immunocompromised patients</a:t>
            </a:r>
            <a:br>
              <a:rPr lang="en-US" dirty="0"/>
            </a:br>
            <a:r>
              <a:rPr lang="en-US" dirty="0"/>
              <a:t>•Not identified as a teratogen (Category B) but should be used with caution while pregnant or breast feeding </a:t>
            </a:r>
            <a:br>
              <a:rPr lang="en-US" dirty="0"/>
            </a:br>
            <a:r>
              <a:rPr lang="en-US" dirty="0"/>
              <a:t>• Special consideration required if patient is immunocompromised or has a pre-existing renal disease</a:t>
            </a:r>
          </a:p>
          <a:p>
            <a:r>
              <a:rPr lang="en-US" b="1" dirty="0"/>
              <a:t>Method of action</a:t>
            </a:r>
            <a:r>
              <a:rPr lang="en-US" dirty="0"/>
              <a:t/>
            </a:r>
            <a:br>
              <a:rPr lang="en-US" dirty="0"/>
            </a:br>
            <a:r>
              <a:rPr lang="en-US" dirty="0"/>
              <a:t>•Viral </a:t>
            </a:r>
            <a:r>
              <a:rPr lang="it-IT" dirty="0"/>
              <a:t>DNA polymerase inhibitor</a:t>
            </a:r>
            <a:r>
              <a:rPr lang="en-US" dirty="0"/>
              <a:t/>
            </a:r>
            <a:br>
              <a:rPr lang="en-US" dirty="0"/>
            </a:br>
            <a:r>
              <a:rPr lang="en-US" dirty="0"/>
              <a:t>•Mimics guanine and prevents viral DNA synthesis</a:t>
            </a:r>
          </a:p>
          <a:p>
            <a:r>
              <a:rPr lang="en-US" b="1" dirty="0"/>
              <a:t>Side effects</a:t>
            </a:r>
            <a:r>
              <a:rPr lang="en-US" dirty="0"/>
              <a:t/>
            </a:r>
            <a:br>
              <a:rPr lang="en-US" dirty="0"/>
            </a:br>
            <a:r>
              <a:rPr lang="en-US" dirty="0"/>
              <a:t>•Oral tablet side effects: headache, nausea, vomiting and diarrhea</a:t>
            </a:r>
            <a:br>
              <a:rPr lang="en-US" dirty="0"/>
            </a:br>
            <a:r>
              <a:rPr lang="en-US" dirty="0"/>
              <a:t>•Topical side effects: local pain (burning/stinging when applied)</a:t>
            </a:r>
            <a:br>
              <a:rPr lang="en-US" dirty="0"/>
            </a:br>
            <a:endParaRPr lang="en-US" dirty="0"/>
          </a:p>
        </p:txBody>
      </p:sp>
      <p:sp>
        <p:nvSpPr>
          <p:cNvPr id="4" name="TextBox 3">
            <a:extLst>
              <a:ext uri="{FF2B5EF4-FFF2-40B4-BE49-F238E27FC236}">
                <a16:creationId xmlns:a16="http://schemas.microsoft.com/office/drawing/2014/main" xmlns="" id="{F045DA5C-9862-46A9-83C5-E225BD9E1765}"/>
              </a:ext>
            </a:extLst>
          </p:cNvPr>
          <p:cNvSpPr txBox="1"/>
          <p:nvPr/>
        </p:nvSpPr>
        <p:spPr>
          <a:xfrm>
            <a:off x="8218842" y="6294180"/>
            <a:ext cx="1982062" cy="369332"/>
          </a:xfrm>
          <a:prstGeom prst="rect">
            <a:avLst/>
          </a:prstGeom>
          <a:noFill/>
        </p:spPr>
        <p:txBody>
          <a:bodyPr wrap="square" rtlCol="0">
            <a:spAutoFit/>
          </a:bodyPr>
          <a:lstStyle/>
          <a:p>
            <a:r>
              <a:rPr lang="en-US" dirty="0"/>
              <a:t>Hassan Nicola</a:t>
            </a:r>
          </a:p>
        </p:txBody>
      </p:sp>
    </p:spTree>
    <p:extLst>
      <p:ext uri="{BB962C8B-B14F-4D97-AF65-F5344CB8AC3E}">
        <p14:creationId xmlns:p14="http://schemas.microsoft.com/office/powerpoint/2010/main" val="2788666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A96199-3ED5-4B97-A955-5D7568BB162C}"/>
              </a:ext>
            </a:extLst>
          </p:cNvPr>
          <p:cNvSpPr>
            <a:spLocks noGrp="1"/>
          </p:cNvSpPr>
          <p:nvPr>
            <p:ph type="title"/>
          </p:nvPr>
        </p:nvSpPr>
        <p:spPr/>
        <p:txBody>
          <a:bodyPr/>
          <a:lstStyle/>
          <a:p>
            <a:r>
              <a:rPr lang="en-US" dirty="0"/>
              <a:t>Medications used in management of Herpes Simplex</a:t>
            </a:r>
          </a:p>
        </p:txBody>
      </p:sp>
      <p:sp>
        <p:nvSpPr>
          <p:cNvPr id="3" name="Content Placeholder 2">
            <a:extLst>
              <a:ext uri="{FF2B5EF4-FFF2-40B4-BE49-F238E27FC236}">
                <a16:creationId xmlns:a16="http://schemas.microsoft.com/office/drawing/2014/main" xmlns="" id="{1C4F1C6A-D05E-48B3-B281-B5887874D6F9}"/>
              </a:ext>
            </a:extLst>
          </p:cNvPr>
          <p:cNvSpPr>
            <a:spLocks noGrp="1"/>
          </p:cNvSpPr>
          <p:nvPr>
            <p:ph idx="1"/>
          </p:nvPr>
        </p:nvSpPr>
        <p:spPr/>
        <p:txBody>
          <a:bodyPr>
            <a:normAutofit fontScale="92500" lnSpcReduction="20000"/>
          </a:bodyPr>
          <a:lstStyle/>
          <a:p>
            <a:pPr marL="0" indent="0">
              <a:buNone/>
            </a:pPr>
            <a:r>
              <a:rPr lang="en-US" b="1" u="sng" dirty="0" err="1"/>
              <a:t>Valaclycovir</a:t>
            </a:r>
            <a:r>
              <a:rPr lang="en-US" b="1" u="sng" dirty="0"/>
              <a:t> (Valtrex)</a:t>
            </a:r>
            <a:r>
              <a:rPr lang="en-US" dirty="0"/>
              <a:t/>
            </a:r>
            <a:br>
              <a:rPr lang="en-US" dirty="0"/>
            </a:br>
            <a:r>
              <a:rPr lang="en-US" dirty="0"/>
              <a:t>•Antiviral agent, administered using oral tablets </a:t>
            </a:r>
            <a:br>
              <a:rPr lang="en-US" dirty="0"/>
            </a:br>
            <a:r>
              <a:rPr lang="en-US" dirty="0"/>
              <a:t>•Converted to acyclovir after first pass metabolism (prodrug)</a:t>
            </a:r>
            <a:br>
              <a:rPr lang="en-US" dirty="0"/>
            </a:br>
            <a:r>
              <a:rPr lang="en-US" dirty="0"/>
              <a:t>•More potent and bioavailable compared to acyclovir</a:t>
            </a:r>
            <a:br>
              <a:rPr lang="en-US" dirty="0"/>
            </a:br>
            <a:r>
              <a:rPr lang="en-US" dirty="0"/>
              <a:t>•Delivers acyclovir more efficiently, requires less frequent dose</a:t>
            </a:r>
            <a:br>
              <a:rPr lang="en-US" dirty="0"/>
            </a:br>
            <a:r>
              <a:rPr lang="en-US" dirty="0"/>
              <a:t>•Used in both initial or recurrent therapy of HSV-1 and HSV-2 </a:t>
            </a:r>
            <a:br>
              <a:rPr lang="en-US" dirty="0"/>
            </a:br>
            <a:r>
              <a:rPr lang="en-US" dirty="0"/>
              <a:t>•Can be utilized in management of HSV-2 in HIV-infected individual  </a:t>
            </a:r>
            <a:br>
              <a:rPr lang="en-US" dirty="0"/>
            </a:br>
            <a:r>
              <a:rPr lang="en-US" dirty="0"/>
              <a:t>•Not identified as a teratogen (Category B) but should be used with caution while pregnant or breast feeding </a:t>
            </a:r>
            <a:br>
              <a:rPr lang="en-US" dirty="0"/>
            </a:br>
            <a:r>
              <a:rPr lang="en-US" dirty="0"/>
              <a:t>•Special consideration required if patient is immunocompromised or has a pre-existing renal disease</a:t>
            </a:r>
          </a:p>
          <a:p>
            <a:r>
              <a:rPr lang="en-US" dirty="0"/>
              <a:t>Method of action </a:t>
            </a:r>
            <a:br>
              <a:rPr lang="en-US" dirty="0"/>
            </a:br>
            <a:r>
              <a:rPr lang="en-US" dirty="0"/>
              <a:t>•Viral </a:t>
            </a:r>
            <a:r>
              <a:rPr lang="it-IT" dirty="0"/>
              <a:t>DNA polymerase inhibitor</a:t>
            </a:r>
            <a:r>
              <a:rPr lang="en-US" dirty="0"/>
              <a:t/>
            </a:r>
            <a:br>
              <a:rPr lang="en-US" dirty="0"/>
            </a:br>
            <a:r>
              <a:rPr lang="en-US" dirty="0"/>
              <a:t>•Mimics guanine and prevents viral DNA synthesis</a:t>
            </a:r>
          </a:p>
          <a:p>
            <a:r>
              <a:rPr lang="en-US" dirty="0"/>
              <a:t>Side effects</a:t>
            </a:r>
            <a:br>
              <a:rPr lang="en-US" dirty="0"/>
            </a:br>
            <a:r>
              <a:rPr lang="en-US" dirty="0"/>
              <a:t>•Headache, nausea, stomach pain, fatigue, vomiting and diarrhea</a:t>
            </a:r>
          </a:p>
        </p:txBody>
      </p:sp>
      <p:sp>
        <p:nvSpPr>
          <p:cNvPr id="4" name="TextBox 3">
            <a:extLst>
              <a:ext uri="{FF2B5EF4-FFF2-40B4-BE49-F238E27FC236}">
                <a16:creationId xmlns:a16="http://schemas.microsoft.com/office/drawing/2014/main" xmlns="" id="{F939F0E4-C8A7-4635-AD52-027D2BDF066B}"/>
              </a:ext>
            </a:extLst>
          </p:cNvPr>
          <p:cNvSpPr txBox="1"/>
          <p:nvPr/>
        </p:nvSpPr>
        <p:spPr>
          <a:xfrm>
            <a:off x="8541686" y="6277707"/>
            <a:ext cx="2157982" cy="646331"/>
          </a:xfrm>
          <a:prstGeom prst="rect">
            <a:avLst/>
          </a:prstGeom>
          <a:noFill/>
        </p:spPr>
        <p:txBody>
          <a:bodyPr wrap="square" rtlCol="0">
            <a:spAutoFit/>
          </a:bodyPr>
          <a:lstStyle/>
          <a:p>
            <a:r>
              <a:rPr lang="en-US" dirty="0"/>
              <a:t>Hassan Nicola</a:t>
            </a:r>
          </a:p>
          <a:p>
            <a:endParaRPr lang="en-US" dirty="0"/>
          </a:p>
        </p:txBody>
      </p:sp>
    </p:spTree>
    <p:extLst>
      <p:ext uri="{BB962C8B-B14F-4D97-AF65-F5344CB8AC3E}">
        <p14:creationId xmlns:p14="http://schemas.microsoft.com/office/powerpoint/2010/main" val="2306335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455</TotalTime>
  <Words>1853</Words>
  <Application>Microsoft Macintosh PowerPoint</Application>
  <PresentationFormat>Custom</PresentationFormat>
  <Paragraphs>150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Ion</vt:lpstr>
      <vt:lpstr>ANTIVIRAL MEDICATIONS FOR HERPES SIMPLEX</vt:lpstr>
      <vt:lpstr>What is herpes and how does it effect the dental profession?</vt:lpstr>
      <vt:lpstr>What are Antiviral medications?</vt:lpstr>
      <vt:lpstr>Diseases and conditions intended to be treated with antiviral meds</vt:lpstr>
      <vt:lpstr>How do these drugs work?</vt:lpstr>
      <vt:lpstr>Pharmacokinetics </vt:lpstr>
      <vt:lpstr>Outbreaks and latent periods in health </vt:lpstr>
      <vt:lpstr>Medications used in management of Herpes Simplex</vt:lpstr>
      <vt:lpstr>Medications used in management of Herpes Simplex</vt:lpstr>
      <vt:lpstr>Medications used in management of Herpes Simplex</vt:lpstr>
      <vt:lpstr>Medications used in management of Herpes Simplex</vt:lpstr>
      <vt:lpstr>Effects on Dental Treatment</vt:lpstr>
      <vt:lpstr>Oral/Dental and other side effects that can affect treatment</vt:lpstr>
      <vt:lpstr>Acyclovir (Zovirax) Systemic,  other side effects </vt:lpstr>
      <vt:lpstr>PowerPoint Presentation</vt:lpstr>
      <vt:lpstr>Valacyclovir (Valtrex)</vt:lpstr>
      <vt:lpstr>Penciclovir (Denavir)   Adverse effects:</vt:lpstr>
      <vt:lpstr> Famciclovir  (Famvir) </vt:lpstr>
      <vt:lpstr>References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HERPES</dc:title>
  <dc:creator>Diana.Usuga@mail.citytech.cuny.edu</dc:creator>
  <cp:lastModifiedBy>Lidia</cp:lastModifiedBy>
  <cp:revision>38</cp:revision>
  <dcterms:created xsi:type="dcterms:W3CDTF">2019-08-02T10:34:11Z</dcterms:created>
  <dcterms:modified xsi:type="dcterms:W3CDTF">2019-08-07T21:20:56Z</dcterms:modified>
</cp:coreProperties>
</file>