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5"/>
  </p:notesMasterIdLst>
  <p:sldIdLst>
    <p:sldId id="256" r:id="rId2"/>
    <p:sldId id="257" r:id="rId3"/>
    <p:sldId id="258" r:id="rId4"/>
    <p:sldId id="259" r:id="rId5"/>
    <p:sldId id="260" r:id="rId6"/>
    <p:sldId id="261" r:id="rId7"/>
    <p:sldId id="262" r:id="rId8"/>
    <p:sldId id="263" r:id="rId9"/>
    <p:sldId id="274" r:id="rId10"/>
    <p:sldId id="275" r:id="rId11"/>
    <p:sldId id="276" r:id="rId12"/>
    <p:sldId id="277" r:id="rId13"/>
    <p:sldId id="278" r:id="rId14"/>
    <p:sldId id="279" r:id="rId15"/>
    <p:sldId id="280" r:id="rId16"/>
    <p:sldId id="281" r:id="rId17"/>
    <p:sldId id="282" r:id="rId18"/>
    <p:sldId id="264" r:id="rId19"/>
    <p:sldId id="265" r:id="rId20"/>
    <p:sldId id="266" r:id="rId21"/>
    <p:sldId id="267" r:id="rId22"/>
    <p:sldId id="268" r:id="rId23"/>
    <p:sldId id="269" r:id="rId24"/>
    <p:sldId id="270" r:id="rId25"/>
    <p:sldId id="271" r:id="rId26"/>
    <p:sldId id="272" r:id="rId27"/>
    <p:sldId id="273"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5143500" type="screen16x9"/>
  <p:notesSz cx="6858000" cy="9144000"/>
  <p:embeddedFontLst>
    <p:embeddedFont>
      <p:font typeface="Georgia" panose="02040502050405020303" pitchFamily="18" charset="0"/>
      <p:regular r:id="rId66"/>
      <p:bold r:id="rId67"/>
      <p:italic r:id="rId68"/>
      <p:boldItalic r:id="rId69"/>
    </p:embeddedFont>
    <p:embeddedFont>
      <p:font typeface="Impact" panose="020B0806030902050204" pitchFamily="34" charset="0"/>
      <p:regular r:id="rId70"/>
    </p:embeddedFont>
    <p:embeddedFont>
      <p:font typeface="Roboto" panose="02000000000000000000" pitchFamily="2" charset="0"/>
      <p:regular r:id="rId71"/>
      <p:bold r:id="rId72"/>
      <p:italic r:id="rId73"/>
      <p:boldItalic r:id="rId74"/>
    </p:embeddedFont>
    <p:embeddedFont>
      <p:font typeface="Roboto Slab" pitchFamily="2" charset="0"/>
      <p:regular r:id="rId75"/>
      <p:bold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Have them guess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 all hours are created equal. Open Google Doc or Zoom Whiteboard to DEMO math.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34fcf773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2c34fcf77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 Where do you do your homework and study? Why? Do you think that is the best place to do it? Why/Why not?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Pros and cons</a:t>
            </a:r>
            <a:endParaRPr dirty="0"/>
          </a:p>
          <a:p>
            <a:pPr marL="0" lvl="0" indent="0" algn="l" rtl="0">
              <a:lnSpc>
                <a:spcPct val="100000"/>
              </a:lnSpc>
              <a:spcBef>
                <a:spcPts val="0"/>
              </a:spcBef>
              <a:spcAft>
                <a:spcPts val="0"/>
              </a:spcAft>
              <a:buSzPts val="1100"/>
              <a:buNone/>
            </a:pPr>
            <a:r>
              <a:rPr lang="en" dirty="0"/>
              <a:t>Online/Remote Learning-- difficulties and advantages</a:t>
            </a:r>
            <a:endParaRPr dirty="0"/>
          </a:p>
          <a:p>
            <a:pPr marL="0" lvl="0" indent="0" algn="l" rtl="0">
              <a:lnSpc>
                <a:spcPct val="100000"/>
              </a:lnSpc>
              <a:spcBef>
                <a:spcPts val="0"/>
              </a:spcBef>
              <a:spcAft>
                <a:spcPts val="0"/>
              </a:spcAft>
              <a:buSzPts val="1100"/>
              <a:buNone/>
            </a:pPr>
            <a:r>
              <a:rPr lang="en" dirty="0"/>
              <a:t>Armed with the knowledge of past 2.5 years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Even if in person, will all your work be done at school? Do you need a space at home to work?</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c22c694b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2c22c694b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81dec3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2e81dec3e3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Online/Remote Learning-- difficulties and advantages</a:t>
            </a:r>
            <a:endParaRPr/>
          </a:p>
          <a:p>
            <a:pPr marL="0" lvl="0" indent="0" algn="l" rtl="0">
              <a:lnSpc>
                <a:spcPct val="100000"/>
              </a:lnSpc>
              <a:spcBef>
                <a:spcPts val="0"/>
              </a:spcBef>
              <a:spcAft>
                <a:spcPts val="0"/>
              </a:spcAft>
              <a:buSzPts val="1100"/>
              <a:buNone/>
            </a:pPr>
            <a:r>
              <a:rPr lang="en"/>
              <a:t>Armed with the knowledge of past 2.5 years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Even if in person, will all your work be done at school? Do you need a space at home to 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Importance of making space, Creating the right atmosphere and routine</a:t>
            </a:r>
            <a:endParaRPr dirty="0"/>
          </a:p>
          <a:p>
            <a:pPr marL="0" lvl="0" indent="0" algn="l" rtl="0">
              <a:lnSpc>
                <a:spcPct val="100000"/>
              </a:lnSpc>
              <a:spcBef>
                <a:spcPts val="0"/>
              </a:spcBef>
              <a:spcAft>
                <a:spcPts val="0"/>
              </a:spcAft>
              <a:buSzPts val="1100"/>
              <a:buNone/>
            </a:pPr>
            <a:r>
              <a:rPr lang="en" dirty="0"/>
              <a:t>Train your brain to know that this is a space for work</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Pros and cons:</a:t>
            </a:r>
            <a:endParaRPr/>
          </a:p>
          <a:p>
            <a:pPr marL="0" lvl="0" indent="0" algn="l" rtl="0">
              <a:lnSpc>
                <a:spcPct val="100000"/>
              </a:lnSpc>
              <a:spcBef>
                <a:spcPts val="0"/>
              </a:spcBef>
              <a:spcAft>
                <a:spcPts val="0"/>
              </a:spcAft>
              <a:buSzPts val="1100"/>
              <a:buNone/>
            </a:pPr>
            <a:r>
              <a:rPr lang="en"/>
              <a:t>Quiet v. Noise</a:t>
            </a:r>
            <a:endParaRPr/>
          </a:p>
          <a:p>
            <a:pPr marL="0" lvl="0" indent="0" algn="l" rtl="0">
              <a:lnSpc>
                <a:spcPct val="100000"/>
              </a:lnSpc>
              <a:spcBef>
                <a:spcPts val="0"/>
              </a:spcBef>
              <a:spcAft>
                <a:spcPts val="0"/>
              </a:spcAft>
              <a:buSzPts val="1100"/>
              <a:buNone/>
            </a:pPr>
            <a:r>
              <a:rPr lang="en"/>
              <a:t>Distractions</a:t>
            </a:r>
            <a:endParaRPr/>
          </a:p>
          <a:p>
            <a:pPr marL="0" lvl="0" indent="0" algn="l" rtl="0">
              <a:lnSpc>
                <a:spcPct val="100000"/>
              </a:lnSpc>
              <a:spcBef>
                <a:spcPts val="0"/>
              </a:spcBef>
              <a:spcAft>
                <a:spcPts val="0"/>
              </a:spcAft>
              <a:buSzPts val="1100"/>
              <a:buNone/>
            </a:pPr>
            <a:r>
              <a:rPr lang="en"/>
              <a:t>Comfort-- but not too much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Specific spaces</a:t>
            </a:r>
            <a:endParaRPr/>
          </a:p>
          <a:p>
            <a:pPr marL="0" lvl="0" indent="0" algn="l" rtl="0">
              <a:lnSpc>
                <a:spcPct val="100000"/>
              </a:lnSpc>
              <a:spcBef>
                <a:spcPts val="0"/>
              </a:spcBef>
              <a:spcAft>
                <a:spcPts val="0"/>
              </a:spcAft>
              <a:buSzPts val="1100"/>
              <a:buNone/>
            </a:pPr>
            <a:r>
              <a:rPr lang="en"/>
              <a:t>What kind of access will you have this/next semester?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Importance of making space</a:t>
            </a:r>
            <a:endParaRPr/>
          </a:p>
          <a:p>
            <a:pPr marL="0" lvl="0" indent="0" algn="l" rtl="0">
              <a:lnSpc>
                <a:spcPct val="100000"/>
              </a:lnSpc>
              <a:spcBef>
                <a:spcPts val="0"/>
              </a:spcBef>
              <a:spcAft>
                <a:spcPts val="0"/>
              </a:spcAft>
              <a:buSzPts val="1100"/>
              <a:buNone/>
            </a:pPr>
            <a:r>
              <a:rPr lang="en"/>
              <a:t>Creating the right atmosphere and routine</a:t>
            </a:r>
            <a:endParaRPr/>
          </a:p>
          <a:p>
            <a:pPr marL="0" lvl="0" indent="0" algn="l" rtl="0">
              <a:lnSpc>
                <a:spcPct val="100000"/>
              </a:lnSpc>
              <a:spcBef>
                <a:spcPts val="0"/>
              </a:spcBef>
              <a:spcAft>
                <a:spcPts val="0"/>
              </a:spcAft>
              <a:buSzPts val="1100"/>
              <a:buNone/>
            </a:pPr>
            <a:r>
              <a:rPr lang="en"/>
              <a:t>Train your brain to know that this is a space for work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can direct students to the activity sheet (in their course packet) and give them a few minutes to draw or sketch an ideal study space for themselves.</a:t>
            </a: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Open students up to the idea that they don’t actually know HOW they learn things.  Invite students to consider what methods best help them memorize and retain information and what kinds of habits or goals help motivate them to learn.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 usually say something like… “At this point in your lives most of you have been professional students for at least 12 years. We expect professionals in most fields to be experts at their craft. Examples like a carpenter, a plumber, a pilot, etc. Are you an expert at learning? How could you not be? Is it possible you learned how to learn but have no idea that you did?”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leads into why we need to understand how our brains work, and how we actually learn-- especially since it is now in their hands.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22c694b6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2c22c694b68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5697dd163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5697dd163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Introduce the idea that people learn in different ways, know how you learn makes a huge difference in how easy you find school/studying.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Give them 10 minutes to take the quiz.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Prompt students to understand that do get new results, they have to be willing to try new things.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 like to share this example: When introducing new food to a child, you have to make them try it 20 times before accepting that they really don’t like the food. Not to torture them, but because our bodies are trained to be suspicious of new things. Translate this to learning.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Trying to integrate new study methods and routines will not be simple. You are going to have to push yourself for a while before it feels natural/right/comfortable.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34fcf7735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2c34fcf773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22c694b6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c22c694b68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c22c694b68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c22c694b6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22c694b6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22c694b6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c22c694b68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2c22c694b68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 remember a number of people stated they wanted to meet new people at CT, well that is hard and everyone starts as a stranger until they are your best friend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22c694b68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2c22c694b68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22c694b6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c22c694b68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34fcf773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34fcf773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 few minutes to talk about these sentences with students, and think of variations on these sentiments that they may have said or believed. You may take an informal poll of how many think some people are just “math people” or “English people” and some aren’t.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22c694b6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c22c694b68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6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c22c694b68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2c22c694b68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22c694b68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2c22c694b68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c22c694b68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2c22c694b68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c22c694b68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2c22c694b68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22c694b68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2c22c694b68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22c694b68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2c22c694b68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22c694b68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2c22c694b68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22c694b68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2c22c694b68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a8509508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a85095081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of the next several units.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22c694b68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2c22c694b68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c22c694b68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c22c694b6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https://procrastination.squarespace.com/</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22c694b68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2c22c694b68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c22c694b68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2c22c694b68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22c694b68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c22c694b6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10:40-10:45</a:t>
            </a:r>
            <a:endParaRPr/>
          </a:p>
          <a:p>
            <a:pPr marL="0" lvl="0" indent="0" algn="l" rtl="0">
              <a:lnSpc>
                <a:spcPct val="100000"/>
              </a:lnSpc>
              <a:spcBef>
                <a:spcPts val="0"/>
              </a:spcBef>
              <a:spcAft>
                <a:spcPts val="0"/>
              </a:spcAft>
              <a:buSzPts val="1100"/>
              <a:buNone/>
            </a:pPr>
            <a:r>
              <a:rPr lang="en"/>
              <a:t>Activate the poll</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22c694b68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c22c694b68_0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22c694b68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c22c694b68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 minutes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22c694b68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c22c694b68_0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c22c694b68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2c22c694b68_0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c22c694b68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2c22c694b68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10 minutes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850950814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a850950814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6b6a06f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c6b6a06f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c34fcf773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2c34fcf773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34fcf773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c34fcf773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85095081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a85095081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 What does it mean to take control of your own learning?</a:t>
            </a:r>
            <a:endParaRPr/>
          </a:p>
          <a:p>
            <a:pPr marL="0" lvl="0" indent="0" algn="l" rtl="0">
              <a:lnSpc>
                <a:spcPct val="100000"/>
              </a:lnSpc>
              <a:spcBef>
                <a:spcPts val="0"/>
              </a:spcBef>
              <a:spcAft>
                <a:spcPts val="0"/>
              </a:spcAft>
              <a:buSzPts val="1100"/>
              <a:buNone/>
            </a:pPr>
            <a:r>
              <a:rPr lang="en"/>
              <a:t>Q: Why is this important?</a:t>
            </a:r>
            <a:endParaRPr/>
          </a:p>
          <a:p>
            <a:pPr marL="0" lvl="0" indent="0" algn="l" rtl="0">
              <a:lnSpc>
                <a:spcPct val="100000"/>
              </a:lnSpc>
              <a:spcBef>
                <a:spcPts val="0"/>
              </a:spcBef>
              <a:spcAft>
                <a:spcPts val="0"/>
              </a:spcAft>
              <a:buSzPts val="1100"/>
              <a:buNone/>
            </a:pPr>
            <a:r>
              <a:rPr lang="en"/>
              <a:t>Q: How does this present as being different from how you learned in high school?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1"/>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3"/>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9" name="Google Shape;19;p3"/>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0" name="Google Shape;20;p3"/>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1" name="Google Shape;21;p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cxnSp>
        <p:nvCxnSpPr>
          <p:cNvPr id="24" name="Google Shape;24;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5" name="Google Shape;25;p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cxnSp>
        <p:nvCxnSpPr>
          <p:cNvPr id="29" name="Google Shape;29;p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30" name="Google Shape;30;p5"/>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 name="Google Shape;3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cxnSp>
        <p:nvCxnSpPr>
          <p:cNvPr id="33" name="Google Shape;33;p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4" name="Google Shape;34;p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6"/>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6"/>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cxnSp>
        <p:nvCxnSpPr>
          <p:cNvPr id="42" name="Google Shape;42;p8"/>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43" name="Google Shape;43;p8"/>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8"/>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8" name="Google Shape;4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e4Veh1-TCJAXKnWmlgOP9XLfCCTySVNn/view?usp=drive_link"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www.themindfulword.org/2012/excited-mind-stimulating-senses/" TargetMode="External"/><Relationship Id="rId3" Type="http://schemas.openxmlformats.org/officeDocument/2006/relationships/hyperlink" Target="https://youtu.be/-71zdXCMU6A" TargetMode="External"/><Relationship Id="rId7" Type="http://schemas.openxmlformats.org/officeDocument/2006/relationships/image" Target="../media/image9.jpg"/><Relationship Id="rId12" Type="http://schemas.openxmlformats.org/officeDocument/2006/relationships/hyperlink" Target="https://drive.google.com/file/d/1_RuMt0NgNxQZuUErqFQcULRJaeAjfBsa/view?usp=drive_link"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hyperlink" Target="https://www.youtube.com/watch?v=2nF90sAW-Yg" TargetMode="External"/><Relationship Id="rId11" Type="http://schemas.openxmlformats.org/officeDocument/2006/relationships/image" Target="../media/image10.png"/><Relationship Id="rId5" Type="http://schemas.openxmlformats.org/officeDocument/2006/relationships/hyperlink" Target="https://fs.blog/2015/03/carol-dweck-mindset/" TargetMode="External"/><Relationship Id="rId10" Type="http://schemas.openxmlformats.org/officeDocument/2006/relationships/hyperlink" Target="https://youtu.be/wh0OS4MrN3E" TargetMode="External"/><Relationship Id="rId4" Type="http://schemas.openxmlformats.org/officeDocument/2006/relationships/hyperlink" Target="http://blog.mindsetworks.com/what-s-my-mindset" TargetMode="External"/><Relationship Id="rId9" Type="http://schemas.openxmlformats.org/officeDocument/2006/relationships/hyperlink" Target="https://creativecommons.org/licenses/by-sa/3.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procrastination.squarespace.com/"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hyperlink" Target="https://www.citytech.cuny.edu/counselin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docs.google.com/document/d/1nqhOyOEVACIDfzGflUJlJO5gcc-c_K790s2AFhGnRHM/edit?usp=drive_link"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hyperlink" Target="https://drive.google.com/file/d/1zI8m08dMtVBVX0gPQgHsuwxmNbvpMw4t/view?usp=drive_link" TargetMode="External"/><Relationship Id="rId4" Type="http://schemas.openxmlformats.org/officeDocument/2006/relationships/hyperlink" Target="https://drive.google.com/file/d/1gRnSkfCDHvpmhclwvYS8R4RSu9Z7-K5V/view?usp=sharin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drive.google.com/file/d/1a5pYescVhbicCPZ_oLIYryW7xBhj9ko0/view?usp=drive_link"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sz="5500" b="1"/>
              <a:t>City Tech 101</a:t>
            </a:r>
            <a:endParaRPr sz="5500" b="1"/>
          </a:p>
        </p:txBody>
      </p:sp>
      <p:sp>
        <p:nvSpPr>
          <p:cNvPr id="64" name="Google Shape;64;p13"/>
          <p:cNvSpPr txBox="1">
            <a:spLocks noGrp="1"/>
          </p:cNvSpPr>
          <p:nvPr>
            <p:ph type="subTitle" idx="1"/>
          </p:nvPr>
        </p:nvSpPr>
        <p:spPr>
          <a:xfrm>
            <a:off x="1819302" y="3472275"/>
            <a:ext cx="5783400" cy="9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3097"/>
              <a:buNone/>
            </a:pPr>
            <a:r>
              <a:rPr lang="en" sz="2000" dirty="0"/>
              <a:t>Fall 2024</a:t>
            </a:r>
            <a:endParaRPr sz="2000" dirty="0"/>
          </a:p>
          <a:p>
            <a:pPr marL="0" lvl="0" indent="0" algn="r" rtl="0">
              <a:lnSpc>
                <a:spcPct val="100000"/>
              </a:lnSpc>
              <a:spcBef>
                <a:spcPts val="0"/>
              </a:spcBef>
              <a:spcAft>
                <a:spcPts val="0"/>
              </a:spcAft>
              <a:buSzPts val="3097"/>
              <a:buNone/>
            </a:pPr>
            <a:r>
              <a:rPr lang="en-US" sz="2000" dirty="0"/>
              <a:t>Adin Dobkin</a:t>
            </a:r>
            <a:endParaRPr sz="2000" dirty="0"/>
          </a:p>
          <a:p>
            <a:pPr marL="0" lvl="0" indent="0" algn="r" rtl="0">
              <a:lnSpc>
                <a:spcPct val="100000"/>
              </a:lnSpc>
              <a:spcBef>
                <a:spcPts val="0"/>
              </a:spcBef>
              <a:spcAft>
                <a:spcPts val="0"/>
              </a:spcAft>
              <a:buSzPts val="3097"/>
              <a:buNone/>
            </a:pPr>
            <a:r>
              <a:rPr lang="en" sz="2000" dirty="0"/>
              <a:t>adin.dobkin14@citytech.cuny.edu</a:t>
            </a:r>
            <a:endParaRPr sz="2000" dirty="0"/>
          </a:p>
        </p:txBody>
      </p:sp>
      <p:grpSp>
        <p:nvGrpSpPr>
          <p:cNvPr id="65" name="Google Shape;65;p13"/>
          <p:cNvGrpSpPr/>
          <p:nvPr/>
        </p:nvGrpSpPr>
        <p:grpSpPr>
          <a:xfrm>
            <a:off x="86851" y="4448817"/>
            <a:ext cx="1273858" cy="607271"/>
            <a:chOff x="86851" y="4297675"/>
            <a:chExt cx="1881900" cy="758425"/>
          </a:xfrm>
        </p:grpSpPr>
        <p:pic>
          <p:nvPicPr>
            <p:cNvPr id="66" name="Google Shape;66;p13"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67" name="Google Shape;67;p13"/>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74750"/>
            <a:ext cx="8520600" cy="851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sz="3600" b="1">
                <a:solidFill>
                  <a:schemeClr val="accent6"/>
                </a:solidFill>
              </a:rPr>
              <a:t>A Typical FY College Schedule</a:t>
            </a:r>
            <a:endParaRPr sz="3600" b="1">
              <a:solidFill>
                <a:schemeClr val="accent6"/>
              </a:solidFill>
            </a:endParaRPr>
          </a:p>
        </p:txBody>
      </p:sp>
      <p:sp>
        <p:nvSpPr>
          <p:cNvPr id="184" name="Google Shape;184;p32"/>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r>
              <a:rPr lang="en" b="1"/>
              <a:t>IMAGE</a:t>
            </a:r>
            <a:endParaRPr b="1"/>
          </a:p>
        </p:txBody>
      </p:sp>
      <p:sp>
        <p:nvSpPr>
          <p:cNvPr id="185" name="Google Shape;185;p32"/>
          <p:cNvSpPr txBox="1">
            <a:spLocks noGrp="1"/>
          </p:cNvSpPr>
          <p:nvPr>
            <p:ph type="body" idx="2"/>
          </p:nvPr>
        </p:nvSpPr>
        <p:spPr>
          <a:xfrm>
            <a:off x="5382725" y="1373175"/>
            <a:ext cx="3673800" cy="3099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sz="1700">
                <a:latin typeface="Roboto Slab"/>
                <a:ea typeface="Roboto Slab"/>
                <a:cs typeface="Roboto Slab"/>
                <a:sym typeface="Roboto Slab"/>
              </a:rPr>
              <a:t>What does this schedule look like compared to your HS schedule?</a:t>
            </a:r>
            <a:endParaRPr sz="1700">
              <a:latin typeface="Roboto Slab"/>
              <a:ea typeface="Roboto Slab"/>
              <a:cs typeface="Roboto Slab"/>
              <a:sym typeface="Roboto Slab"/>
            </a:endParaRPr>
          </a:p>
          <a:p>
            <a:pPr marL="0" lvl="0" indent="0" algn="l" rtl="0">
              <a:lnSpc>
                <a:spcPct val="115000"/>
              </a:lnSpc>
              <a:spcBef>
                <a:spcPts val="1200"/>
              </a:spcBef>
              <a:spcAft>
                <a:spcPts val="0"/>
              </a:spcAft>
              <a:buSzPts val="1400"/>
              <a:buNone/>
            </a:pPr>
            <a:endParaRPr sz="1700">
              <a:latin typeface="Roboto Slab"/>
              <a:ea typeface="Roboto Slab"/>
              <a:cs typeface="Roboto Slab"/>
              <a:sym typeface="Roboto Slab"/>
            </a:endParaRPr>
          </a:p>
          <a:p>
            <a:pPr marL="0" lvl="0" indent="0" algn="l" rtl="0">
              <a:lnSpc>
                <a:spcPct val="115000"/>
              </a:lnSpc>
              <a:spcBef>
                <a:spcPts val="1200"/>
              </a:spcBef>
              <a:spcAft>
                <a:spcPts val="1200"/>
              </a:spcAft>
              <a:buSzPts val="1400"/>
              <a:buNone/>
            </a:pPr>
            <a:r>
              <a:rPr lang="en" sz="1700">
                <a:latin typeface="Roboto Slab"/>
                <a:ea typeface="Roboto Slab"/>
                <a:cs typeface="Roboto Slab"/>
                <a:sym typeface="Roboto Slab"/>
              </a:rPr>
              <a:t>What assumptions might you make based on those differences?</a:t>
            </a:r>
            <a:endParaRPr sz="1700">
              <a:latin typeface="Roboto Slab"/>
              <a:ea typeface="Roboto Slab"/>
              <a:cs typeface="Roboto Slab"/>
              <a:sym typeface="Roboto Slab"/>
            </a:endParaRPr>
          </a:p>
        </p:txBody>
      </p:sp>
      <p:pic>
        <p:nvPicPr>
          <p:cNvPr id="186" name="Google Shape;186;p32"/>
          <p:cNvPicPr preferRelativeResize="0"/>
          <p:nvPr/>
        </p:nvPicPr>
        <p:blipFill rotWithShape="1">
          <a:blip r:embed="rId3">
            <a:alphaModFix/>
          </a:blip>
          <a:srcRect r="16534"/>
          <a:stretch/>
        </p:blipFill>
        <p:spPr>
          <a:xfrm>
            <a:off x="311700" y="1016725"/>
            <a:ext cx="4520700" cy="381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295400" y="1557200"/>
            <a:ext cx="4045200" cy="17892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Do you really have all that free time now??</a:t>
            </a:r>
            <a:endParaRPr b="1"/>
          </a:p>
        </p:txBody>
      </p:sp>
      <p:sp>
        <p:nvSpPr>
          <p:cNvPr id="192" name="Google Shape;192;p3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ctr" rtl="0">
              <a:lnSpc>
                <a:spcPct val="150000"/>
              </a:lnSpc>
              <a:spcBef>
                <a:spcPts val="0"/>
              </a:spcBef>
              <a:spcAft>
                <a:spcPts val="0"/>
              </a:spcAft>
              <a:buClr>
                <a:srgbClr val="000000"/>
              </a:buClr>
              <a:buSzPts val="5200"/>
              <a:buFont typeface="Arial"/>
              <a:buNone/>
            </a:pPr>
            <a:r>
              <a:rPr lang="en" sz="2100" b="1">
                <a:solidFill>
                  <a:schemeClr val="accent5"/>
                </a:solidFill>
                <a:latin typeface="Roboto Slab"/>
                <a:ea typeface="Roboto Slab"/>
                <a:cs typeface="Roboto Slab"/>
                <a:sym typeface="Roboto Slab"/>
              </a:rPr>
              <a:t>One of the hardest parts of college is BALANCING everything—your courses,your assignments, and the rest of your life.</a:t>
            </a:r>
            <a:endParaRPr b="1">
              <a:solidFill>
                <a:schemeClr val="accent5"/>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523325" y="432300"/>
            <a:ext cx="8520600" cy="7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900" b="1">
                <a:solidFill>
                  <a:schemeClr val="accent5"/>
                </a:solidFill>
              </a:rPr>
              <a:t>Question</a:t>
            </a:r>
            <a:endParaRPr sz="3900" b="1">
              <a:solidFill>
                <a:schemeClr val="accent5"/>
              </a:solidFill>
            </a:endParaRPr>
          </a:p>
        </p:txBody>
      </p:sp>
      <p:sp>
        <p:nvSpPr>
          <p:cNvPr id="198" name="Google Shape;198;p3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rgbClr val="000000"/>
              </a:buClr>
              <a:buSzPts val="5778"/>
              <a:buFont typeface="Arial"/>
              <a:buNone/>
            </a:pPr>
            <a:r>
              <a:rPr lang="en" sz="3600" b="1">
                <a:highlight>
                  <a:schemeClr val="lt1"/>
                </a:highlight>
                <a:latin typeface="Roboto Slab"/>
                <a:ea typeface="Roboto Slab"/>
                <a:cs typeface="Roboto Slab"/>
                <a:sym typeface="Roboto Slab"/>
              </a:rPr>
              <a:t>How many hours will you spend </a:t>
            </a:r>
            <a:endParaRPr sz="3600" b="1">
              <a:highlight>
                <a:schemeClr val="lt1"/>
              </a:highlight>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ts val="5778"/>
              <a:buFont typeface="Arial"/>
              <a:buNone/>
            </a:pPr>
            <a:r>
              <a:rPr lang="en" sz="3600" b="1">
                <a:highlight>
                  <a:schemeClr val="lt1"/>
                </a:highlight>
                <a:latin typeface="Roboto Slab"/>
                <a:ea typeface="Roboto Slab"/>
                <a:cs typeface="Roboto Slab"/>
                <a:sym typeface="Roboto Slab"/>
              </a:rPr>
              <a:t>in class and doing work for class in one semester?</a:t>
            </a:r>
            <a:endParaRPr b="1">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400" b="1">
                <a:solidFill>
                  <a:schemeClr val="accent5"/>
                </a:solidFill>
              </a:rPr>
              <a:t>Answer:</a:t>
            </a:r>
            <a:endParaRPr sz="3400" b="1">
              <a:solidFill>
                <a:schemeClr val="accent5"/>
              </a:solidFill>
            </a:endParaRPr>
          </a:p>
        </p:txBody>
      </p:sp>
      <p:sp>
        <p:nvSpPr>
          <p:cNvPr id="204" name="Google Shape;204;p35"/>
          <p:cNvSpPr txBox="1">
            <a:spLocks noGrp="1"/>
          </p:cNvSpPr>
          <p:nvPr>
            <p:ph type="body" idx="1"/>
          </p:nvPr>
        </p:nvSpPr>
        <p:spPr>
          <a:xfrm>
            <a:off x="311700" y="1468825"/>
            <a:ext cx="8520600" cy="11028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400"/>
              <a:buNone/>
            </a:pPr>
            <a:r>
              <a:rPr lang="en" sz="3700" b="1">
                <a:solidFill>
                  <a:schemeClr val="accent6"/>
                </a:solidFill>
                <a:latin typeface="Roboto Slab"/>
                <a:ea typeface="Roboto Slab"/>
                <a:cs typeface="Roboto Slab"/>
                <a:sym typeface="Roboto Slab"/>
              </a:rPr>
              <a:t>Over 600 hours!</a:t>
            </a:r>
            <a:endParaRPr sz="3700" b="1">
              <a:solidFill>
                <a:schemeClr val="accent6"/>
              </a:solidFill>
              <a:latin typeface="Roboto Slab"/>
              <a:ea typeface="Roboto Slab"/>
              <a:cs typeface="Roboto Slab"/>
              <a:sym typeface="Roboto Slab"/>
            </a:endParaRPr>
          </a:p>
        </p:txBody>
      </p:sp>
      <p:sp>
        <p:nvSpPr>
          <p:cNvPr id="205" name="Google Shape;205;p35"/>
          <p:cNvSpPr txBox="1">
            <a:spLocks noGrp="1"/>
          </p:cNvSpPr>
          <p:nvPr>
            <p:ph type="body" idx="2"/>
          </p:nvPr>
        </p:nvSpPr>
        <p:spPr>
          <a:xfrm>
            <a:off x="1945100" y="2818575"/>
            <a:ext cx="5393400" cy="3099900"/>
          </a:xfrm>
          <a:prstGeom prst="rect">
            <a:avLst/>
          </a:prstGeom>
          <a:noFill/>
          <a:ln>
            <a:noFill/>
          </a:ln>
        </p:spPr>
        <p:txBody>
          <a:bodyPr spcFirstLastPara="1" wrap="square" lIns="91425" tIns="91425" rIns="91425" bIns="91425" anchor="t" anchorCtr="0">
            <a:normAutofit/>
          </a:bodyPr>
          <a:lstStyle/>
          <a:p>
            <a:pPr marL="0" lvl="0" indent="0" algn="ctr" rtl="0">
              <a:lnSpc>
                <a:spcPct val="150000"/>
              </a:lnSpc>
              <a:spcBef>
                <a:spcPts val="0"/>
              </a:spcBef>
              <a:spcAft>
                <a:spcPts val="0"/>
              </a:spcAft>
              <a:buClr>
                <a:srgbClr val="000000"/>
              </a:buClr>
              <a:buSzPts val="2800"/>
              <a:buFont typeface="Arial"/>
              <a:buNone/>
            </a:pPr>
            <a:r>
              <a:rPr lang="en" sz="1800" b="1">
                <a:latin typeface="Roboto Slab"/>
                <a:ea typeface="Roboto Slab"/>
                <a:cs typeface="Roboto Slab"/>
                <a:sym typeface="Roboto Slab"/>
              </a:rPr>
              <a:t>That’s a lot of hours!</a:t>
            </a:r>
            <a:endParaRPr sz="1800" b="1">
              <a:latin typeface="Roboto Slab"/>
              <a:ea typeface="Roboto Slab"/>
              <a:cs typeface="Roboto Slab"/>
              <a:sym typeface="Roboto Slab"/>
            </a:endParaRPr>
          </a:p>
          <a:p>
            <a:pPr marL="0" lvl="0" indent="0" algn="ctr" rtl="0">
              <a:lnSpc>
                <a:spcPct val="150000"/>
              </a:lnSpc>
              <a:spcBef>
                <a:spcPts val="0"/>
              </a:spcBef>
              <a:spcAft>
                <a:spcPts val="0"/>
              </a:spcAft>
              <a:buClr>
                <a:srgbClr val="000000"/>
              </a:buClr>
              <a:buSzPts val="2800"/>
              <a:buFont typeface="Arial"/>
              <a:buNone/>
            </a:pPr>
            <a:r>
              <a:rPr lang="en" sz="1800" b="1">
                <a:latin typeface="Roboto Slab"/>
                <a:ea typeface="Roboto Slab"/>
                <a:cs typeface="Roboto Slab"/>
                <a:sym typeface="Roboto Slab"/>
              </a:rPr>
              <a:t>Let’s break it down week by week.</a:t>
            </a:r>
            <a:endParaRPr b="1">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354675" y="213700"/>
            <a:ext cx="4045200" cy="1789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b="1">
                <a:solidFill>
                  <a:schemeClr val="accent5"/>
                </a:solidFill>
              </a:rPr>
              <a:t>The Breakdown</a:t>
            </a:r>
            <a:endParaRPr b="1">
              <a:solidFill>
                <a:schemeClr val="accent5"/>
              </a:solidFill>
            </a:endParaRPr>
          </a:p>
        </p:txBody>
      </p:sp>
      <p:sp>
        <p:nvSpPr>
          <p:cNvPr id="211" name="Google Shape;211;p36"/>
          <p:cNvSpPr txBox="1">
            <a:spLocks noGrp="1"/>
          </p:cNvSpPr>
          <p:nvPr>
            <p:ph type="body" idx="4294967295"/>
          </p:nvPr>
        </p:nvSpPr>
        <p:spPr>
          <a:xfrm>
            <a:off x="4638600" y="658500"/>
            <a:ext cx="4332300" cy="3826500"/>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lnSpc>
                <a:spcPct val="115000"/>
              </a:lnSpc>
              <a:spcBef>
                <a:spcPts val="0"/>
              </a:spcBef>
              <a:spcAft>
                <a:spcPts val="0"/>
              </a:spcAft>
              <a:buClr>
                <a:srgbClr val="000000"/>
              </a:buClr>
              <a:buSzPct val="58804"/>
              <a:buFont typeface="Arial"/>
              <a:buNone/>
            </a:pPr>
            <a:endParaRPr sz="18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15 credits = roughly 15 hours in class each week </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for each hour in class, budget 2 hours for homework and studying</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r>
              <a:rPr lang="en" sz="1620" b="1">
                <a:latin typeface="Roboto Slab"/>
                <a:ea typeface="Roboto Slab"/>
                <a:cs typeface="Roboto Slab"/>
                <a:sym typeface="Roboto Slab"/>
              </a:rPr>
              <a:t>15 credits = roughly 30 hours of work outside of class each week</a:t>
            </a: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066"/>
              <a:buFont typeface="Arial"/>
              <a:buNone/>
            </a:pPr>
            <a:endParaRPr sz="1620" b="1">
              <a:latin typeface="Roboto Slab"/>
              <a:ea typeface="Roboto Slab"/>
              <a:cs typeface="Roboto Slab"/>
              <a:sym typeface="Roboto Slab"/>
            </a:endParaRPr>
          </a:p>
          <a:p>
            <a:pPr marL="0" lvl="0" indent="0" algn="ctr" rtl="0">
              <a:lnSpc>
                <a:spcPct val="115000"/>
              </a:lnSpc>
              <a:spcBef>
                <a:spcPts val="0"/>
              </a:spcBef>
              <a:spcAft>
                <a:spcPts val="0"/>
              </a:spcAft>
              <a:buClr>
                <a:srgbClr val="000000"/>
              </a:buClr>
              <a:buSzPct val="66891"/>
              <a:buFont typeface="Arial"/>
              <a:buNone/>
            </a:pPr>
            <a:r>
              <a:rPr lang="en" sz="1600" b="1">
                <a:latin typeface="Roboto Slab"/>
                <a:ea typeface="Roboto Slab"/>
                <a:cs typeface="Roboto Slab"/>
                <a:sym typeface="Roboto Slab"/>
              </a:rPr>
              <a:t>so when taking 15 credits, you should expect to spend about 45 hours each week just on school</a:t>
            </a:r>
            <a:endParaRPr b="1">
              <a:latin typeface="Roboto Slab"/>
              <a:ea typeface="Roboto Slab"/>
              <a:cs typeface="Roboto Slab"/>
              <a:sym typeface="Roboto Slab"/>
            </a:endParaRPr>
          </a:p>
        </p:txBody>
      </p:sp>
      <p:sp>
        <p:nvSpPr>
          <p:cNvPr id="212" name="Google Shape;212;p36"/>
          <p:cNvSpPr txBox="1">
            <a:spLocks noGrp="1"/>
          </p:cNvSpPr>
          <p:nvPr>
            <p:ph type="subTitle" idx="1"/>
          </p:nvPr>
        </p:nvSpPr>
        <p:spPr>
          <a:xfrm>
            <a:off x="354675" y="1739650"/>
            <a:ext cx="4045200" cy="2435400"/>
          </a:xfrm>
          <a:prstGeom prst="rect">
            <a:avLst/>
          </a:prstGeom>
          <a:noFill/>
          <a:ln>
            <a:noFill/>
          </a:ln>
        </p:spPr>
        <p:txBody>
          <a:bodyPr spcFirstLastPara="1" wrap="square" lIns="91425" tIns="91425" rIns="91425" bIns="91425" anchor="t" anchorCtr="0">
            <a:normAutofit lnSpcReduction="20000"/>
          </a:bodyPr>
          <a:lstStyle/>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15 credits each semester </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many classes are 3 credits </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often, 15 credits means </a:t>
            </a:r>
            <a:endParaRPr sz="1600" b="1">
              <a:solidFill>
                <a:schemeClr val="accent6"/>
              </a:solidFill>
              <a:latin typeface="Roboto Slab"/>
              <a:ea typeface="Roboto Slab"/>
              <a:cs typeface="Roboto Slab"/>
              <a:sym typeface="Roboto Slab"/>
            </a:endParaRPr>
          </a:p>
          <a:p>
            <a:pPr marL="457200" lvl="0" indent="0" algn="l" rtl="0">
              <a:lnSpc>
                <a:spcPct val="150000"/>
              </a:lnSpc>
              <a:spcBef>
                <a:spcPts val="0"/>
              </a:spcBef>
              <a:spcAft>
                <a:spcPts val="0"/>
              </a:spcAft>
              <a:buSzPts val="2100"/>
              <a:buNone/>
            </a:pPr>
            <a:r>
              <a:rPr lang="en" sz="1600" b="1">
                <a:solidFill>
                  <a:schemeClr val="accent6"/>
                </a:solidFill>
                <a:latin typeface="Roboto Slab"/>
                <a:ea typeface="Roboto Slab"/>
                <a:cs typeface="Roboto Slab"/>
                <a:sym typeface="Roboto Slab"/>
              </a:rPr>
              <a:t>5 courses (but not always)</a:t>
            </a:r>
            <a:endParaRPr sz="1600" b="1">
              <a:solidFill>
                <a:schemeClr val="accent6"/>
              </a:solidFill>
              <a:latin typeface="Roboto Slab"/>
              <a:ea typeface="Roboto Slab"/>
              <a:cs typeface="Roboto Slab"/>
              <a:sym typeface="Roboto Slab"/>
            </a:endParaRPr>
          </a:p>
          <a:p>
            <a:pPr marL="457200" lvl="0" indent="-330200" algn="l" rtl="0">
              <a:lnSpc>
                <a:spcPct val="150000"/>
              </a:lnSpc>
              <a:spcBef>
                <a:spcPts val="0"/>
              </a:spcBef>
              <a:spcAft>
                <a:spcPts val="0"/>
              </a:spcAft>
              <a:buClr>
                <a:schemeClr val="accent6"/>
              </a:buClr>
              <a:buSzPts val="1600"/>
              <a:buFont typeface="Roboto Slab"/>
              <a:buChar char="●"/>
            </a:pPr>
            <a:r>
              <a:rPr lang="en" sz="1600" b="1">
                <a:solidFill>
                  <a:schemeClr val="accent6"/>
                </a:solidFill>
                <a:latin typeface="Roboto Slab"/>
                <a:ea typeface="Roboto Slab"/>
                <a:cs typeface="Roboto Slab"/>
                <a:sym typeface="Roboto Slab"/>
              </a:rPr>
              <a:t>1 credit = approximately 1 hour in class each week</a:t>
            </a:r>
            <a:endParaRPr sz="1600" b="1">
              <a:solidFill>
                <a:schemeClr val="accent6"/>
              </a:solidFill>
              <a:latin typeface="Roboto Slab"/>
              <a:ea typeface="Roboto Slab"/>
              <a:cs typeface="Roboto Slab"/>
              <a:sym typeface="Roboto Slab"/>
            </a:endParaRPr>
          </a:p>
          <a:p>
            <a:pPr marL="0" lvl="0" indent="0" algn="ctr" rtl="0">
              <a:lnSpc>
                <a:spcPct val="100000"/>
              </a:lnSpc>
              <a:spcBef>
                <a:spcPts val="0"/>
              </a:spcBef>
              <a:spcAft>
                <a:spcPts val="0"/>
              </a:spcAft>
              <a:buSzPts val="21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sz="4500" b="1">
                <a:solidFill>
                  <a:schemeClr val="accent5"/>
                </a:solidFill>
              </a:rPr>
              <a:t>Math Time!</a:t>
            </a:r>
            <a:endParaRPr sz="4500" b="1">
              <a:solidFill>
                <a:schemeClr val="accent5"/>
              </a:solidFill>
            </a:endParaRPr>
          </a:p>
        </p:txBody>
      </p:sp>
      <p:sp>
        <p:nvSpPr>
          <p:cNvPr id="218" name="Google Shape;218;p37"/>
          <p:cNvSpPr txBox="1">
            <a:spLocks noGrp="1"/>
          </p:cNvSpPr>
          <p:nvPr>
            <p:ph type="subTitle" idx="1"/>
          </p:nvPr>
        </p:nvSpPr>
        <p:spPr>
          <a:xfrm>
            <a:off x="265500" y="3166876"/>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b="1">
                <a:solidFill>
                  <a:schemeClr val="accent6"/>
                </a:solidFill>
                <a:latin typeface="Roboto Slab"/>
                <a:ea typeface="Roboto Slab"/>
                <a:cs typeface="Roboto Slab"/>
                <a:sym typeface="Roboto Slab"/>
              </a:rPr>
              <a:t>(But don’t worry, you can use your calculator for this.)</a:t>
            </a:r>
            <a:endParaRPr b="1">
              <a:solidFill>
                <a:schemeClr val="accent6"/>
              </a:solidFill>
              <a:latin typeface="Roboto Slab"/>
              <a:ea typeface="Roboto Slab"/>
              <a:cs typeface="Roboto Slab"/>
              <a:sym typeface="Roboto Slab"/>
            </a:endParaRPr>
          </a:p>
        </p:txBody>
      </p:sp>
      <p:sp>
        <p:nvSpPr>
          <p:cNvPr id="219" name="Google Shape;219;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b="1" dirty="0">
                <a:latin typeface="Roboto Slab"/>
                <a:ea typeface="Roboto Slab"/>
                <a:cs typeface="Roboto Slab"/>
                <a:sym typeface="Roboto Slab"/>
              </a:rPr>
              <a:t>How many hours a week do you spend doing…</a:t>
            </a:r>
            <a:endParaRPr b="1"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b="1" dirty="0">
              <a:latin typeface="Roboto Slab"/>
              <a:ea typeface="Roboto Slab"/>
              <a:cs typeface="Roboto Slab"/>
              <a:sym typeface="Roboto Slab"/>
            </a:endParaRPr>
          </a:p>
          <a:p>
            <a:pPr marL="0" lvl="0" indent="0" algn="l" rtl="0">
              <a:lnSpc>
                <a:spcPct val="115000"/>
              </a:lnSpc>
              <a:spcBef>
                <a:spcPts val="1200"/>
              </a:spcBef>
              <a:spcAft>
                <a:spcPts val="0"/>
              </a:spcAft>
              <a:buSzPts val="1800"/>
              <a:buNone/>
            </a:pPr>
            <a:r>
              <a:rPr lang="en" sz="1500" b="1" u="sng" dirty="0">
                <a:solidFill>
                  <a:schemeClr val="accent5"/>
                </a:solidFill>
                <a:latin typeface="Roboto Slab"/>
                <a:ea typeface="Roboto Slab"/>
                <a:cs typeface="Roboto Slab"/>
                <a:sym typeface="Roboto Slab"/>
              </a:rPr>
              <a:t>https://</a:t>
            </a:r>
            <a:r>
              <a:rPr lang="en" sz="1500" b="1" u="sng" dirty="0" err="1">
                <a:solidFill>
                  <a:schemeClr val="accent5"/>
                </a:solidFill>
                <a:latin typeface="Roboto Slab"/>
                <a:ea typeface="Roboto Slab"/>
                <a:cs typeface="Roboto Slab"/>
                <a:sym typeface="Roboto Slab"/>
              </a:rPr>
              <a:t>drive.google.com</a:t>
            </a:r>
            <a:r>
              <a:rPr lang="en" sz="1500" b="1" u="sng" dirty="0">
                <a:solidFill>
                  <a:schemeClr val="accent5"/>
                </a:solidFill>
                <a:latin typeface="Roboto Slab"/>
                <a:ea typeface="Roboto Slab"/>
                <a:cs typeface="Roboto Slab"/>
                <a:sym typeface="Roboto Slab"/>
              </a:rPr>
              <a:t>/file/d/1pYeH6IbtC0dVyiui22f40_uOQVlCn59w/</a:t>
            </a:r>
            <a:r>
              <a:rPr lang="en" sz="1500" b="1" u="sng" dirty="0" err="1">
                <a:solidFill>
                  <a:schemeClr val="accent5"/>
                </a:solidFill>
                <a:latin typeface="Roboto Slab"/>
                <a:ea typeface="Roboto Slab"/>
                <a:cs typeface="Roboto Slab"/>
                <a:sym typeface="Roboto Slab"/>
              </a:rPr>
              <a:t>view?usp</a:t>
            </a:r>
            <a:r>
              <a:rPr lang="en" sz="1500" b="1" u="sng" dirty="0">
                <a:solidFill>
                  <a:schemeClr val="accent5"/>
                </a:solidFill>
                <a:latin typeface="Roboto Slab"/>
                <a:ea typeface="Roboto Slab"/>
                <a:cs typeface="Roboto Slab"/>
                <a:sym typeface="Roboto Slab"/>
              </a:rPr>
              <a:t>=</a:t>
            </a:r>
            <a:r>
              <a:rPr lang="en" sz="1500" b="1" u="sng" dirty="0" err="1">
                <a:solidFill>
                  <a:schemeClr val="accent5"/>
                </a:solidFill>
                <a:latin typeface="Roboto Slab"/>
                <a:ea typeface="Roboto Slab"/>
                <a:cs typeface="Roboto Slab"/>
                <a:sym typeface="Roboto Slab"/>
              </a:rPr>
              <a:t>drive_link</a:t>
            </a:r>
            <a:endParaRPr sz="1400" b="1" u="sng" dirty="0">
              <a:solidFill>
                <a:schemeClr val="accent5"/>
              </a:solidFill>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b="1" dirty="0">
              <a:solidFill>
                <a:schemeClr val="accent6"/>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945300" y="1202750"/>
            <a:ext cx="7253400" cy="2493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br>
              <a:rPr lang="en" b="1">
                <a:solidFill>
                  <a:schemeClr val="dk1"/>
                </a:solidFill>
              </a:rPr>
            </a:br>
            <a:r>
              <a:rPr lang="en" sz="3500" b="1"/>
              <a:t>What times of the day are the best times for you to study? What can you do to make sure you’re available during those times?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825150" y="639300"/>
            <a:ext cx="7493700" cy="3864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t>Take time to fill out your weekly schedule. How will you fill each hour?</a:t>
            </a:r>
            <a:endParaRPr b="1"/>
          </a:p>
          <a:p>
            <a:pPr marL="0" lvl="0" indent="0" algn="l" rtl="0">
              <a:lnSpc>
                <a:spcPct val="100000"/>
              </a:lnSpc>
              <a:spcBef>
                <a:spcPts val="0"/>
              </a:spcBef>
              <a:spcAft>
                <a:spcPts val="0"/>
              </a:spcAft>
              <a:buSzPts val="3000"/>
              <a:buNone/>
            </a:pPr>
            <a:r>
              <a:rPr lang="en" b="1">
                <a:solidFill>
                  <a:schemeClr val="accent5"/>
                </a:solidFill>
              </a:rPr>
              <a:t>Don’t forget to include</a:t>
            </a:r>
            <a:r>
              <a:rPr lang="en" b="1"/>
              <a:t>:</a:t>
            </a:r>
            <a:endParaRPr b="1"/>
          </a:p>
          <a:p>
            <a:pPr marL="0" lvl="0" indent="0" algn="l" rtl="0">
              <a:lnSpc>
                <a:spcPct val="100000"/>
              </a:lnSpc>
              <a:spcBef>
                <a:spcPts val="0"/>
              </a:spcBef>
              <a:spcAft>
                <a:spcPts val="0"/>
              </a:spcAft>
              <a:buSzPts val="3000"/>
              <a:buNone/>
            </a:pPr>
            <a:endParaRPr b="1"/>
          </a:p>
          <a:p>
            <a:pPr marL="457200" lvl="0" indent="-419100" algn="l" rtl="0">
              <a:lnSpc>
                <a:spcPct val="100000"/>
              </a:lnSpc>
              <a:spcBef>
                <a:spcPts val="0"/>
              </a:spcBef>
              <a:spcAft>
                <a:spcPts val="0"/>
              </a:spcAft>
              <a:buClr>
                <a:schemeClr val="accent6"/>
              </a:buClr>
              <a:buSzPts val="3000"/>
              <a:buChar char="●"/>
            </a:pPr>
            <a:r>
              <a:rPr lang="en">
                <a:solidFill>
                  <a:schemeClr val="accent6"/>
                </a:solidFill>
              </a:rPr>
              <a:t>Commute time</a:t>
            </a:r>
            <a:endParaRPr>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a:solidFill>
                  <a:schemeClr val="accent6"/>
                </a:solidFill>
              </a:rPr>
              <a:t>Time for eating</a:t>
            </a:r>
            <a:endParaRPr>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a:solidFill>
                  <a:schemeClr val="accent6"/>
                </a:solidFill>
              </a:rPr>
              <a:t>Time for rest and self care</a:t>
            </a:r>
            <a:endParaRPr>
              <a:solidFill>
                <a:schemeClr val="accent6"/>
              </a:solidFill>
            </a:endParaRPr>
          </a:p>
          <a:p>
            <a:pPr marL="457200" lvl="0" indent="-419100" algn="l" rtl="0">
              <a:lnSpc>
                <a:spcPct val="100000"/>
              </a:lnSpc>
              <a:spcBef>
                <a:spcPts val="0"/>
              </a:spcBef>
              <a:spcAft>
                <a:spcPts val="0"/>
              </a:spcAft>
              <a:buClr>
                <a:schemeClr val="accent6"/>
              </a:buClr>
              <a:buSzPts val="3000"/>
              <a:buChar char="●"/>
            </a:pPr>
            <a:r>
              <a:rPr lang="en">
                <a:solidFill>
                  <a:schemeClr val="accent6"/>
                </a:solidFill>
              </a:rPr>
              <a:t>Time to sleep!</a:t>
            </a:r>
            <a:endParaRPr>
              <a:solidFill>
                <a:schemeClr val="accent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2103731" y="1664250"/>
            <a:ext cx="4936538"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Learning Spaces:</a:t>
            </a:r>
            <a:br>
              <a:rPr lang="en" b="1">
                <a:solidFill>
                  <a:schemeClr val="accent5"/>
                </a:solidFill>
              </a:rPr>
            </a:br>
            <a:r>
              <a:rPr lang="en" b="1">
                <a:solidFill>
                  <a:schemeClr val="accent5"/>
                </a:solidFill>
              </a:rPr>
              <a:t>Where do I learn?</a:t>
            </a:r>
            <a:endParaRPr b="1">
              <a:solidFill>
                <a:schemeClr val="accent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Questions…</a:t>
            </a:r>
            <a:endParaRPr b="1">
              <a:solidFill>
                <a:schemeClr val="accent6"/>
              </a:solidFill>
            </a:endParaRPr>
          </a:p>
        </p:txBody>
      </p:sp>
      <p:sp>
        <p:nvSpPr>
          <p:cNvPr id="127" name="Google Shape;127;p22"/>
          <p:cNvSpPr txBox="1">
            <a:spLocks noGrp="1"/>
          </p:cNvSpPr>
          <p:nvPr>
            <p:ph type="body" idx="1"/>
          </p:nvPr>
        </p:nvSpPr>
        <p:spPr>
          <a:xfrm>
            <a:off x="448525" y="1863700"/>
            <a:ext cx="8368200" cy="22458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Do I like to study alone or with others?</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Do I like to have background noise? (voices? music?)</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What kind of chair is most comfortable?</a:t>
            </a:r>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What do I like to have around me?</a:t>
            </a:r>
            <a:endParaRPr b="1">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980250" y="20673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TWO:</a:t>
            </a:r>
            <a:endParaRPr sz="4110" b="1">
              <a:solidFill>
                <a:schemeClr val="accent6"/>
              </a:solidFill>
            </a:endParaRPr>
          </a:p>
          <a:p>
            <a:pPr marL="0" lvl="0" indent="0" algn="ctr" rtl="0">
              <a:lnSpc>
                <a:spcPct val="100000"/>
              </a:lnSpc>
              <a:spcBef>
                <a:spcPts val="0"/>
              </a:spcBef>
              <a:spcAft>
                <a:spcPts val="0"/>
              </a:spcAft>
              <a:buSzPct val="114283"/>
              <a:buNone/>
            </a:pPr>
            <a:r>
              <a:rPr lang="en" sz="3888" b="1"/>
              <a:t>#RiseandGrind</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Mindset</a:t>
            </a:r>
            <a:endParaRPr sz="3888" b="1"/>
          </a:p>
        </p:txBody>
      </p:sp>
      <p:sp>
        <p:nvSpPr>
          <p:cNvPr id="73" name="Google Shape;73;p14"/>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2</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September 13</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Adin Dobkin</a:t>
            </a:r>
            <a:endParaRPr dirty="0">
              <a:solidFill>
                <a:schemeClr val="accent6"/>
              </a:solidFill>
            </a:endParaRPr>
          </a:p>
        </p:txBody>
      </p:sp>
      <p:grpSp>
        <p:nvGrpSpPr>
          <p:cNvPr id="74" name="Google Shape;74;p14"/>
          <p:cNvGrpSpPr/>
          <p:nvPr/>
        </p:nvGrpSpPr>
        <p:grpSpPr>
          <a:xfrm>
            <a:off x="1" y="4385075"/>
            <a:ext cx="1881900" cy="758425"/>
            <a:chOff x="86851" y="4297675"/>
            <a:chExt cx="1881900" cy="758425"/>
          </a:xfrm>
        </p:grpSpPr>
        <p:pic>
          <p:nvPicPr>
            <p:cNvPr id="75" name="Google Shape;75;p14"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76" name="Google Shape;76;p14"/>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Working Remotely</a:t>
            </a:r>
            <a:endParaRPr b="1">
              <a:solidFill>
                <a:schemeClr val="accent5"/>
              </a:solidFill>
            </a:endParaRPr>
          </a:p>
        </p:txBody>
      </p:sp>
      <p:sp>
        <p:nvSpPr>
          <p:cNvPr id="133" name="Google Shape;133;p2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home</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own space</a:t>
            </a:r>
            <a:endParaRPr sz="2100" b="1">
              <a:latin typeface="Roboto Slab"/>
              <a:ea typeface="Roboto Slab"/>
              <a:cs typeface="Roboto Slab"/>
              <a:sym typeface="Roboto Slab"/>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your personal classroom</a:t>
            </a:r>
            <a:endParaRPr/>
          </a:p>
          <a:p>
            <a:pPr marL="457200" lvl="0" indent="-361950" algn="l" rtl="0">
              <a:lnSpc>
                <a:spcPct val="115000"/>
              </a:lnSpc>
              <a:spcBef>
                <a:spcPts val="0"/>
              </a:spcBef>
              <a:spcAft>
                <a:spcPts val="0"/>
              </a:spcAft>
              <a:buSzPts val="2100"/>
              <a:buFont typeface="Roboto Slab"/>
              <a:buChar char="-"/>
            </a:pPr>
            <a:r>
              <a:rPr lang="en" sz="2100" b="1">
                <a:latin typeface="Roboto Slab"/>
                <a:ea typeface="Roboto Slab"/>
                <a:cs typeface="Roboto Slab"/>
                <a:sym typeface="Roboto Slab"/>
              </a:rPr>
              <a:t>In a suitable place in your neighborhood </a:t>
            </a:r>
            <a:r>
              <a:rPr lang="en" b="1">
                <a:latin typeface="Roboto Slab"/>
                <a:ea typeface="Roboto Slab"/>
                <a:cs typeface="Roboto Slab"/>
                <a:sym typeface="Roboto Slab"/>
              </a:rPr>
              <a:t>(library, coffee shop, park, or a different CUNY campus)</a:t>
            </a:r>
            <a:endParaRPr b="1">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4"/>
          <p:cNvPicPr preferRelativeResize="0"/>
          <p:nvPr/>
        </p:nvPicPr>
        <p:blipFill rotWithShape="1">
          <a:blip r:embed="rId3">
            <a:alphaModFix/>
          </a:blip>
          <a:srcRect/>
          <a:stretch/>
        </p:blipFill>
        <p:spPr>
          <a:xfrm>
            <a:off x="1838634" y="436714"/>
            <a:ext cx="5309862" cy="3533472"/>
          </a:xfrm>
          <a:prstGeom prst="rect">
            <a:avLst/>
          </a:prstGeom>
          <a:noFill/>
          <a:ln>
            <a:noFill/>
          </a:ln>
        </p:spPr>
      </p:pic>
      <p:sp>
        <p:nvSpPr>
          <p:cNvPr id="139" name="Google Shape;139;p24"/>
          <p:cNvSpPr txBox="1"/>
          <p:nvPr/>
        </p:nvSpPr>
        <p:spPr>
          <a:xfrm>
            <a:off x="1082675" y="4305300"/>
            <a:ext cx="6978650"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accent6"/>
                </a:solidFill>
                <a:latin typeface="Roboto Slab"/>
                <a:ea typeface="Roboto Slab"/>
                <a:cs typeface="Roboto Slab"/>
                <a:sym typeface="Roboto Slab"/>
              </a:rPr>
              <a:t>Which student is a</a:t>
            </a:r>
            <a:r>
              <a:rPr lang="en" sz="2500" b="1">
                <a:solidFill>
                  <a:schemeClr val="accent6"/>
                </a:solidFill>
                <a:latin typeface="Roboto Slab"/>
                <a:ea typeface="Roboto Slab"/>
                <a:cs typeface="Roboto Slab"/>
                <a:sym typeface="Roboto Slab"/>
              </a:rPr>
              <a:t>n engaged </a:t>
            </a:r>
            <a:r>
              <a:rPr lang="en" sz="2500" b="1" i="0" u="none" strike="noStrike" cap="none">
                <a:solidFill>
                  <a:schemeClr val="accent6"/>
                </a:solidFill>
                <a:latin typeface="Roboto Slab"/>
                <a:ea typeface="Roboto Slab"/>
                <a:cs typeface="Roboto Slab"/>
                <a:sym typeface="Roboto Slab"/>
              </a:rPr>
              <a:t>learner?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Create Your Own Workspace at Home </a:t>
            </a:r>
            <a:endParaRPr b="1">
              <a:solidFill>
                <a:schemeClr val="accent5"/>
              </a:solidFill>
            </a:endParaRPr>
          </a:p>
        </p:txBody>
      </p:sp>
      <p:sp>
        <p:nvSpPr>
          <p:cNvPr id="145" name="Google Shape;145;p25"/>
          <p:cNvSpPr txBox="1">
            <a:spLocks noGrp="1"/>
          </p:cNvSpPr>
          <p:nvPr>
            <p:ph type="body" idx="1"/>
          </p:nvPr>
        </p:nvSpPr>
        <p:spPr>
          <a:xfrm>
            <a:off x="311700" y="1468825"/>
            <a:ext cx="8520600" cy="3421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Limit distractions and unwanted noise</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Set up computer/tablet on a desk or table, not your lap</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Sit in a chair, rather than a couch or bed</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Have a notebook and pens/pencils nearby</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Make sure there is plenty of light</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Hang a calendar or weekly schedule </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Post a To Do list </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Post pictures, images, and/or motivational quotes</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Add a plant for increased oxygen</a:t>
            </a:r>
            <a:endParaRPr sz="1800" b="1">
              <a:latin typeface="Roboto Slab"/>
              <a:ea typeface="Roboto Slab"/>
              <a:cs typeface="Roboto Slab"/>
              <a:sym typeface="Roboto Slab"/>
            </a:endParaRPr>
          </a:p>
          <a:p>
            <a:pPr marL="457200" lvl="0" indent="0" algn="l" rtl="0">
              <a:lnSpc>
                <a:spcPct val="115000"/>
              </a:lnSpc>
              <a:spcBef>
                <a:spcPts val="1200"/>
              </a:spcBef>
              <a:spcAft>
                <a:spcPts val="1200"/>
              </a:spcAft>
              <a:buSzPts val="1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On City Tech Campus</a:t>
            </a:r>
            <a:endParaRPr b="1">
              <a:solidFill>
                <a:schemeClr val="accent5"/>
              </a:solidFill>
            </a:endParaRPr>
          </a:p>
        </p:txBody>
      </p:sp>
      <p:sp>
        <p:nvSpPr>
          <p:cNvPr id="151" name="Google Shape;151;p2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classroom</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lab</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library</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the computer lab</a:t>
            </a:r>
            <a:endParaRPr sz="2000" b="1">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b="1">
                <a:latin typeface="Roboto Slab"/>
                <a:ea typeface="Roboto Slab"/>
                <a:cs typeface="Roboto Slab"/>
                <a:sym typeface="Roboto Slab"/>
              </a:rPr>
              <a:t>In other spaces</a:t>
            </a:r>
            <a:endParaRPr/>
          </a:p>
          <a:p>
            <a:pPr marL="457200" lvl="0" indent="-228600" algn="l" rtl="0">
              <a:lnSpc>
                <a:spcPct val="115000"/>
              </a:lnSpc>
              <a:spcBef>
                <a:spcPts val="0"/>
              </a:spcBef>
              <a:spcAft>
                <a:spcPts val="0"/>
              </a:spcAft>
              <a:buSzPts val="2000"/>
              <a:buFont typeface="Roboto Slab"/>
              <a:buNone/>
            </a:pPr>
            <a:endParaRPr sz="2000" b="1">
              <a:latin typeface="Roboto Slab"/>
              <a:ea typeface="Roboto Slab"/>
              <a:cs typeface="Roboto Slab"/>
              <a:sym typeface="Roboto Slab"/>
            </a:endParaRPr>
          </a:p>
          <a:p>
            <a:pPr marL="101600" lvl="0" indent="0" algn="l" rtl="0">
              <a:lnSpc>
                <a:spcPct val="115000"/>
              </a:lnSpc>
              <a:spcBef>
                <a:spcPts val="0"/>
              </a:spcBef>
              <a:spcAft>
                <a:spcPts val="0"/>
              </a:spcAft>
              <a:buSzPts val="2000"/>
              <a:buNone/>
            </a:pPr>
            <a:r>
              <a:rPr lang="en" sz="2000" b="1">
                <a:latin typeface="Roboto Slab"/>
                <a:ea typeface="Roboto Slab"/>
                <a:cs typeface="Roboto Slab"/>
                <a:sym typeface="Roboto Slab"/>
              </a:rPr>
              <a:t>How will you find a place on campus to study that works for you? </a:t>
            </a:r>
            <a:endParaRPr/>
          </a:p>
          <a:p>
            <a:pPr marL="101600" lvl="0" indent="0" algn="l" rtl="0">
              <a:lnSpc>
                <a:spcPct val="115000"/>
              </a:lnSpc>
              <a:spcBef>
                <a:spcPts val="0"/>
              </a:spcBef>
              <a:spcAft>
                <a:spcPts val="0"/>
              </a:spcAft>
              <a:buSzPts val="2000"/>
              <a:buNone/>
            </a:pPr>
            <a:r>
              <a:rPr lang="en" sz="2000" b="1">
                <a:latin typeface="Roboto Slab"/>
                <a:ea typeface="Roboto Slab"/>
                <a:cs typeface="Roboto Slab"/>
                <a:sym typeface="Roboto Slab"/>
              </a:rPr>
              <a:t>A place to hang out?</a:t>
            </a:r>
            <a:endParaRPr sz="2000" b="1">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Find Your Own Workspace on Campus</a:t>
            </a:r>
            <a:endParaRPr b="1">
              <a:solidFill>
                <a:schemeClr val="accent5"/>
              </a:solidFill>
            </a:endParaRPr>
          </a:p>
        </p:txBody>
      </p:sp>
      <p:sp>
        <p:nvSpPr>
          <p:cNvPr id="157" name="Google Shape;157;p27"/>
          <p:cNvSpPr txBox="1">
            <a:spLocks noGrp="1"/>
          </p:cNvSpPr>
          <p:nvPr>
            <p:ph type="body" idx="1"/>
          </p:nvPr>
        </p:nvSpPr>
        <p:spPr>
          <a:xfrm>
            <a:off x="311700" y="1468825"/>
            <a:ext cx="8520600" cy="17361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Which spaces have the optimal amount of quiet or noise for you?</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Alone or with friends/classmates?</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Find a place where you can work in a comfortable position</a:t>
            </a:r>
            <a:endParaRPr sz="1800" b="1">
              <a:latin typeface="Roboto Slab"/>
              <a:ea typeface="Roboto Slab"/>
              <a:cs typeface="Roboto Slab"/>
              <a:sym typeface="Roboto Slab"/>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Carry your supplies with you</a:t>
            </a:r>
            <a:endParaRPr/>
          </a:p>
          <a:p>
            <a:pPr marL="457200" lvl="0" indent="-342900" algn="l" rtl="0">
              <a:lnSpc>
                <a:spcPct val="115000"/>
              </a:lnSpc>
              <a:spcBef>
                <a:spcPts val="0"/>
              </a:spcBef>
              <a:spcAft>
                <a:spcPts val="0"/>
              </a:spcAft>
              <a:buSzPts val="1800"/>
              <a:buFont typeface="Roboto Slab"/>
              <a:buChar char="-"/>
            </a:pPr>
            <a:r>
              <a:rPr lang="en" sz="1800" b="1">
                <a:latin typeface="Roboto Slab"/>
                <a:ea typeface="Roboto Slab"/>
                <a:cs typeface="Roboto Slab"/>
                <a:sym typeface="Roboto Slab"/>
              </a:rPr>
              <a:t>Where are the places you can get help on campus when you need it?</a:t>
            </a:r>
            <a:endParaRPr sz="1800" b="1">
              <a:latin typeface="Roboto Slab"/>
              <a:ea typeface="Roboto Slab"/>
              <a:cs typeface="Roboto Slab"/>
              <a:sym typeface="Roboto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712099" y="538945"/>
            <a:ext cx="7493742"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What other places are workspaces?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712099" y="538945"/>
            <a:ext cx="7493742"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6"/>
                </a:solidFill>
              </a:rPr>
              <a:t>What other places are workspaces?</a:t>
            </a:r>
            <a:endParaRPr/>
          </a:p>
        </p:txBody>
      </p:sp>
      <p:sp>
        <p:nvSpPr>
          <p:cNvPr id="168" name="Google Shape;168;p29"/>
          <p:cNvSpPr txBox="1"/>
          <p:nvPr/>
        </p:nvSpPr>
        <p:spPr>
          <a:xfrm>
            <a:off x="2363577" y="2094696"/>
            <a:ext cx="5462547" cy="19389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Coffee  shop or restaurant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Park or other outdoor area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Public Library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 sz="2400" b="1" i="0" u="none" strike="noStrike" cap="none">
                <a:solidFill>
                  <a:schemeClr val="dk1"/>
                </a:solidFill>
                <a:latin typeface="Roboto Slab"/>
                <a:ea typeface="Roboto Slab"/>
                <a:cs typeface="Roboto Slab"/>
                <a:sym typeface="Roboto Slab"/>
              </a:rPr>
              <a:t>Library at a different CUNY campus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709950" y="528150"/>
            <a:ext cx="7724100" cy="40872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85714"/>
              <a:buNone/>
            </a:pPr>
            <a:br>
              <a:rPr lang="en" b="1">
                <a:solidFill>
                  <a:schemeClr val="dk1"/>
                </a:solidFill>
              </a:rPr>
            </a:br>
            <a:r>
              <a:rPr lang="en" sz="3500" b="1">
                <a:solidFill>
                  <a:schemeClr val="accent6"/>
                </a:solidFill>
              </a:rPr>
              <a:t>What spaces will help you study most productively? Where can you find those spaces?</a:t>
            </a:r>
            <a:endParaRPr sz="3500" b="1">
              <a:solidFill>
                <a:schemeClr val="accent6"/>
              </a:solidFill>
            </a:endParaRPr>
          </a:p>
          <a:p>
            <a:pPr marL="0" lvl="0" indent="0" algn="l" rtl="0">
              <a:lnSpc>
                <a:spcPct val="100000"/>
              </a:lnSpc>
              <a:spcBef>
                <a:spcPts val="0"/>
              </a:spcBef>
              <a:spcAft>
                <a:spcPts val="0"/>
              </a:spcAft>
              <a:buSzPct val="85714"/>
              <a:buNone/>
            </a:pPr>
            <a:endParaRPr sz="3500" b="1">
              <a:solidFill>
                <a:schemeClr val="accent6"/>
              </a:solidFill>
            </a:endParaRPr>
          </a:p>
          <a:p>
            <a:pPr marL="0" lvl="0" indent="0" algn="l" rtl="0">
              <a:lnSpc>
                <a:spcPct val="100000"/>
              </a:lnSpc>
              <a:spcBef>
                <a:spcPts val="0"/>
              </a:spcBef>
              <a:spcAft>
                <a:spcPts val="0"/>
              </a:spcAft>
              <a:buSzPct val="85714"/>
              <a:buNone/>
            </a:pPr>
            <a:r>
              <a:rPr lang="en" sz="3500" b="1">
                <a:solidFill>
                  <a:schemeClr val="accent5"/>
                </a:solidFill>
              </a:rPr>
              <a:t>Take a few minutes to draw or diagram a study space you plan to use. What will be the best layout for this space? What will this space include?</a:t>
            </a:r>
            <a:endParaRPr sz="3500" b="1">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How do I learn?</a:t>
            </a:r>
            <a:endParaRPr b="1">
              <a:solidFill>
                <a:schemeClr val="accent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465025" y="0"/>
            <a:ext cx="8520600" cy="5143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 b="1">
                <a:solidFill>
                  <a:schemeClr val="accent5"/>
                </a:solidFill>
              </a:rPr>
              <a:t>How do you learn something new?</a:t>
            </a:r>
            <a:endParaRPr b="1">
              <a:solidFill>
                <a:schemeClr val="accent5"/>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6"/>
                </a:solidFill>
              </a:rPr>
              <a:t>How do you practice a new skill?</a:t>
            </a:r>
            <a:endParaRPr b="1">
              <a:solidFill>
                <a:schemeClr val="accent6"/>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5"/>
                </a:solidFill>
              </a:rPr>
              <a:t>What are the best practices and habits </a:t>
            </a:r>
            <a:br>
              <a:rPr lang="en" b="1">
                <a:solidFill>
                  <a:schemeClr val="accent5"/>
                </a:solidFill>
              </a:rPr>
            </a:br>
            <a:r>
              <a:rPr lang="en" b="1">
                <a:solidFill>
                  <a:schemeClr val="accent5"/>
                </a:solidFill>
              </a:rPr>
              <a:t>to help you learn?</a:t>
            </a:r>
            <a:endParaRPr b="1">
              <a:solidFill>
                <a:schemeClr val="accent5"/>
              </a:solidFill>
            </a:endParaRPr>
          </a:p>
          <a:p>
            <a:pPr marL="0" lvl="0" indent="0" algn="ctr" rtl="0">
              <a:lnSpc>
                <a:spcPct val="100000"/>
              </a:lnSpc>
              <a:spcBef>
                <a:spcPts val="0"/>
              </a:spcBef>
              <a:spcAft>
                <a:spcPts val="0"/>
              </a:spcAft>
              <a:buSzPts val="3000"/>
              <a:buNone/>
            </a:pPr>
            <a:endParaRPr/>
          </a:p>
          <a:p>
            <a:pPr marL="0" lvl="0" indent="0" algn="ctr" rtl="0">
              <a:lnSpc>
                <a:spcPct val="100000"/>
              </a:lnSpc>
              <a:spcBef>
                <a:spcPts val="0"/>
              </a:spcBef>
              <a:spcAft>
                <a:spcPts val="0"/>
              </a:spcAft>
              <a:buSzPts val="3000"/>
              <a:buNone/>
            </a:pPr>
            <a:r>
              <a:rPr lang="en" b="1">
                <a:solidFill>
                  <a:schemeClr val="accent6"/>
                </a:solidFill>
              </a:rPr>
              <a:t>How can you take charge </a:t>
            </a:r>
            <a:br>
              <a:rPr lang="en" b="1">
                <a:solidFill>
                  <a:schemeClr val="accent6"/>
                </a:solidFill>
              </a:rPr>
            </a:br>
            <a:r>
              <a:rPr lang="en" b="1">
                <a:solidFill>
                  <a:schemeClr val="accent6"/>
                </a:solidFill>
              </a:rPr>
              <a:t>of your own learning?</a:t>
            </a:r>
            <a:endParaRPr b="1">
              <a:solidFill>
                <a:schemeClr val="accent6"/>
              </a:solidFill>
            </a:endParaRPr>
          </a:p>
          <a:p>
            <a:pPr marL="0" lvl="0" indent="0" algn="ctr" rtl="0">
              <a:lnSpc>
                <a:spcPct val="100000"/>
              </a:lnSpc>
              <a:spcBef>
                <a:spcPts val="0"/>
              </a:spcBef>
              <a:spcAft>
                <a:spcPts val="0"/>
              </a:spcAft>
              <a:buSzPts val="3000"/>
              <a:buNone/>
            </a:pPr>
            <a:endParaRPr sz="2400" b="1">
              <a:solidFill>
                <a:schemeClr val="accent6"/>
              </a:solidFill>
            </a:endParaRPr>
          </a:p>
          <a:p>
            <a:pPr marL="0" lvl="0" indent="0" algn="ctr" rtl="0">
              <a:lnSpc>
                <a:spcPct val="100000"/>
              </a:lnSpc>
              <a:spcBef>
                <a:spcPts val="0"/>
              </a:spcBef>
              <a:spcAft>
                <a:spcPts val="0"/>
              </a:spcAft>
              <a:buSzPts val="3000"/>
              <a:buNone/>
            </a:pPr>
            <a:r>
              <a:rPr lang="en" sz="1966" b="1"/>
              <a:t>Take time to discuss these questions as a class or in small groups.</a:t>
            </a:r>
            <a:endParaRPr sz="1966"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77200" y="1583850"/>
            <a:ext cx="4045200" cy="148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900" b="1">
                <a:solidFill>
                  <a:schemeClr val="accent6"/>
                </a:solidFill>
              </a:rPr>
              <a:t>Today’s Topics</a:t>
            </a:r>
            <a:endParaRPr sz="4900" b="1">
              <a:solidFill>
                <a:schemeClr val="accent6"/>
              </a:solidFill>
            </a:endParaRPr>
          </a:p>
        </p:txBody>
      </p:sp>
      <p:sp>
        <p:nvSpPr>
          <p:cNvPr id="82" name="Google Shape;82;p15"/>
          <p:cNvSpPr txBox="1">
            <a:spLocks noGrp="1"/>
          </p:cNvSpPr>
          <p:nvPr>
            <p:ph type="body" idx="2"/>
          </p:nvPr>
        </p:nvSpPr>
        <p:spPr>
          <a:xfrm>
            <a:off x="4890614" y="1023390"/>
            <a:ext cx="4322400" cy="3445200"/>
          </a:xfrm>
          <a:prstGeom prst="rect">
            <a:avLst/>
          </a:prstGeom>
          <a:noFill/>
          <a:ln>
            <a:noFill/>
          </a:ln>
        </p:spPr>
        <p:txBody>
          <a:bodyPr spcFirstLastPara="1" wrap="square" lIns="91425" tIns="91425" rIns="91425" bIns="91425" anchor="ctr" anchorCtr="0">
            <a:normAutofit fontScale="850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2</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Where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When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How We Learn</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Your Study/Learning Plan</a:t>
            </a: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1152" algn="l" rtl="0">
              <a:lnSpc>
                <a:spcPct val="105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Where College Happens, Pt. 3</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What is a Growth Mindset?</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Fixed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Growth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Skills-Based Learning </a:t>
            </a:r>
            <a:endParaRPr>
              <a:solidFill>
                <a:schemeClr val="accent5"/>
              </a:solidFill>
              <a:latin typeface="Roboto Slab"/>
              <a:ea typeface="Roboto Slab"/>
              <a:cs typeface="Roboto Slab"/>
              <a:sym typeface="Roboto Slab"/>
            </a:endParaRPr>
          </a:p>
          <a:p>
            <a:pPr marL="457200" lvl="0" indent="0" algn="l" rtl="0">
              <a:lnSpc>
                <a:spcPct val="115000"/>
              </a:lnSpc>
              <a:spcBef>
                <a:spcPts val="20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What is my Learning Plan?</a:t>
            </a:r>
            <a:endParaRPr b="1">
              <a:solidFill>
                <a:schemeClr val="accent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1762650" y="964350"/>
            <a:ext cx="5618700" cy="3214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 sz="2200" b="1"/>
              <a:t>Based on all you have learned today, take time to write down </a:t>
            </a:r>
            <a:r>
              <a:rPr lang="en" sz="2200" b="1">
                <a:solidFill>
                  <a:schemeClr val="accent5"/>
                </a:solidFill>
              </a:rPr>
              <a:t>three practices or habits</a:t>
            </a:r>
            <a:r>
              <a:rPr lang="en" sz="2200" b="1"/>
              <a:t> you will incorporate into your study routine.</a:t>
            </a:r>
            <a:endParaRPr sz="2200" b="1"/>
          </a:p>
          <a:p>
            <a:pPr marL="0" lvl="0" indent="0" algn="ctr" rtl="0">
              <a:lnSpc>
                <a:spcPct val="100000"/>
              </a:lnSpc>
              <a:spcBef>
                <a:spcPts val="0"/>
              </a:spcBef>
              <a:spcAft>
                <a:spcPts val="0"/>
              </a:spcAft>
              <a:buSzPts val="4800"/>
              <a:buNone/>
            </a:pPr>
            <a:endParaRPr sz="2200" b="1"/>
          </a:p>
          <a:p>
            <a:pPr marL="0" lvl="0" indent="0" algn="ctr" rtl="0">
              <a:lnSpc>
                <a:spcPct val="100000"/>
              </a:lnSpc>
              <a:spcBef>
                <a:spcPts val="0"/>
              </a:spcBef>
              <a:spcAft>
                <a:spcPts val="0"/>
              </a:spcAft>
              <a:buSzPts val="4800"/>
              <a:buNone/>
            </a:pPr>
            <a:endParaRPr sz="2200" b="1"/>
          </a:p>
          <a:p>
            <a:pPr marL="0" lvl="0" indent="0" algn="ctr" rtl="0">
              <a:lnSpc>
                <a:spcPct val="100000"/>
              </a:lnSpc>
              <a:spcBef>
                <a:spcPts val="0"/>
              </a:spcBef>
              <a:spcAft>
                <a:spcPts val="0"/>
              </a:spcAft>
              <a:buSzPts val="4800"/>
              <a:buNone/>
            </a:pPr>
            <a:r>
              <a:rPr lang="en" sz="2200" b="1"/>
              <a:t>Why did you choose them? Why do you think they will help you?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a:off x="843150" y="1080350"/>
            <a:ext cx="7457700" cy="204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320"/>
              <a:buNone/>
            </a:pPr>
            <a:r>
              <a:rPr lang="en" sz="3820" b="1"/>
              <a:t>To get a better handle on your study needs, answer the Learning Plan Questions </a:t>
            </a:r>
            <a:endParaRPr sz="3820" b="1"/>
          </a:p>
          <a:p>
            <a:pPr marL="0" lvl="0" indent="0" algn="ctr" rtl="0">
              <a:lnSpc>
                <a:spcPct val="100000"/>
              </a:lnSpc>
              <a:spcBef>
                <a:spcPts val="0"/>
              </a:spcBef>
              <a:spcAft>
                <a:spcPts val="0"/>
              </a:spcAft>
              <a:buSzPts val="4320"/>
              <a:buNone/>
            </a:pPr>
            <a:r>
              <a:rPr lang="en" sz="3820" b="1"/>
              <a:t>in your course packet!</a:t>
            </a:r>
            <a:endParaRPr sz="3820" b="1"/>
          </a:p>
        </p:txBody>
      </p:sp>
      <p:sp>
        <p:nvSpPr>
          <p:cNvPr id="255" name="Google Shape;255;p44"/>
          <p:cNvSpPr txBox="1">
            <a:spLocks noGrp="1"/>
          </p:cNvSpPr>
          <p:nvPr>
            <p:ph type="body" idx="4294967295"/>
          </p:nvPr>
        </p:nvSpPr>
        <p:spPr>
          <a:xfrm>
            <a:off x="311700" y="3673075"/>
            <a:ext cx="8520600" cy="1063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1800"/>
              <a:buNone/>
            </a:pPr>
            <a:r>
              <a:rPr lang="en" sz="2600" b="1" u="sng" dirty="0">
                <a:solidFill>
                  <a:schemeClr val="hlink"/>
                </a:solidFill>
                <a:latin typeface="Roboto Slab"/>
                <a:ea typeface="Roboto Slab"/>
                <a:cs typeface="Roboto Slab"/>
                <a:sym typeface="Roboto Slab"/>
                <a:hlinkClick r:id="rId3"/>
              </a:rPr>
              <a:t>PDF of Questionnaire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265500" y="0"/>
            <a:ext cx="4045200" cy="5143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sz="4000" b="1">
                <a:solidFill>
                  <a:schemeClr val="accent6"/>
                </a:solidFill>
              </a:rPr>
              <a:t>BE OPEN </a:t>
            </a:r>
            <a:br>
              <a:rPr lang="en" sz="4000" b="1">
                <a:solidFill>
                  <a:schemeClr val="accent6"/>
                </a:solidFill>
              </a:rPr>
            </a:br>
            <a:r>
              <a:rPr lang="en" sz="4000" b="1">
                <a:solidFill>
                  <a:schemeClr val="accent6"/>
                </a:solidFill>
              </a:rPr>
              <a:t>TO</a:t>
            </a:r>
            <a:br>
              <a:rPr lang="en" sz="4000" b="1">
                <a:solidFill>
                  <a:schemeClr val="accent6"/>
                </a:solidFill>
              </a:rPr>
            </a:br>
            <a:r>
              <a:rPr lang="en" sz="4000" b="1">
                <a:solidFill>
                  <a:schemeClr val="accent6"/>
                </a:solidFill>
              </a:rPr>
              <a:t>LEARNING HOW TO LEARN</a:t>
            </a:r>
            <a:endParaRPr sz="4000" b="1">
              <a:solidFill>
                <a:schemeClr val="accent6"/>
              </a:solidFill>
            </a:endParaRPr>
          </a:p>
        </p:txBody>
      </p:sp>
      <p:sp>
        <p:nvSpPr>
          <p:cNvPr id="261" name="Google Shape;261;p4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b="1">
                <a:latin typeface="Roboto Slab"/>
                <a:ea typeface="Roboto Slab"/>
                <a:cs typeface="Roboto Slab"/>
                <a:sym typeface="Roboto Slab"/>
              </a:rPr>
              <a:t>The definition of futility is doing them same thing over and over, but expecting different results.</a:t>
            </a:r>
            <a:endParaRPr b="1">
              <a:latin typeface="Roboto Slab"/>
              <a:ea typeface="Roboto Slab"/>
              <a:cs typeface="Roboto Slab"/>
              <a:sym typeface="Roboto Slab"/>
            </a:endParaRPr>
          </a:p>
          <a:p>
            <a:pPr marL="0" lvl="0" indent="0" algn="l" rtl="0">
              <a:lnSpc>
                <a:spcPct val="115000"/>
              </a:lnSpc>
              <a:spcBef>
                <a:spcPts val="1200"/>
              </a:spcBef>
              <a:spcAft>
                <a:spcPts val="0"/>
              </a:spcAft>
              <a:buSzPts val="1800"/>
              <a:buNone/>
            </a:pPr>
            <a:endParaRPr b="1">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r>
              <a:rPr lang="en" b="1">
                <a:latin typeface="Roboto Slab"/>
                <a:ea typeface="Roboto Slab"/>
                <a:cs typeface="Roboto Slab"/>
                <a:sym typeface="Roboto Slab"/>
              </a:rPr>
              <a:t>Successful learners adjust their practices to improve their outcomes.</a:t>
            </a:r>
            <a:endParaRPr b="1">
              <a:latin typeface="Roboto Slab"/>
              <a:ea typeface="Roboto Slab"/>
              <a:cs typeface="Roboto Slab"/>
              <a:sym typeface="Roboto Slab"/>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50" y="1664250"/>
            <a:ext cx="91440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3743"/>
              <a:buNone/>
            </a:pPr>
            <a:r>
              <a:rPr lang="en" sz="4688" b="1"/>
              <a:t>Part B: Get Your Head in the Game</a:t>
            </a:r>
            <a:r>
              <a:rPr lang="en" b="1"/>
              <a:t> </a:t>
            </a:r>
            <a:endParaRPr b="1"/>
          </a:p>
        </p:txBody>
      </p:sp>
      <p:sp>
        <p:nvSpPr>
          <p:cNvPr id="267" name="Google Shape;267;p46"/>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Mindset</a:t>
            </a:r>
            <a:endParaRPr sz="4020" b="1">
              <a:solidFill>
                <a:schemeClr val="accent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8"/>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278" name="Google Shape;278;p48"/>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279" name="Google Shape;279;p48"/>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280" name="Google Shape;280;p48"/>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281" name="Google Shape;281;p48"/>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Now we are focused on…</a:t>
            </a:r>
            <a:endParaRPr/>
          </a:p>
        </p:txBody>
      </p:sp>
      <p:cxnSp>
        <p:nvCxnSpPr>
          <p:cNvPr id="287" name="Google Shape;287;p49"/>
          <p:cNvCxnSpPr/>
          <p:nvPr/>
        </p:nvCxnSpPr>
        <p:spPr>
          <a:xfrm rot="10800000" flipH="1">
            <a:off x="1506750" y="3750000"/>
            <a:ext cx="1155900" cy="563700"/>
          </a:xfrm>
          <a:prstGeom prst="straightConnector1">
            <a:avLst/>
          </a:prstGeom>
          <a:noFill/>
          <a:ln w="38100" cap="flat" cmpd="sng">
            <a:solidFill>
              <a:schemeClr val="dk1"/>
            </a:solidFill>
            <a:prstDash val="solid"/>
            <a:round/>
            <a:headEnd type="none" w="med" len="med"/>
            <a:tailEnd type="triangle" w="med" len="med"/>
          </a:ln>
        </p:spPr>
      </p:cxnSp>
      <p:pic>
        <p:nvPicPr>
          <p:cNvPr id="288" name="Google Shape;288;p49"/>
          <p:cNvPicPr preferRelativeResize="0"/>
          <p:nvPr/>
        </p:nvPicPr>
        <p:blipFill>
          <a:blip r:embed="rId3">
            <a:alphaModFix/>
          </a:blip>
          <a:stretch>
            <a:fillRect/>
          </a:stretch>
        </p:blipFill>
        <p:spPr>
          <a:xfrm>
            <a:off x="1506750" y="672875"/>
            <a:ext cx="6781376" cy="4470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89"/>
              <a:buNone/>
            </a:pPr>
            <a:endParaRPr/>
          </a:p>
        </p:txBody>
      </p:sp>
      <p:sp>
        <p:nvSpPr>
          <p:cNvPr id="294" name="Google Shape;294;p5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endParaRPr/>
          </a:p>
        </p:txBody>
      </p:sp>
      <p:pic>
        <p:nvPicPr>
          <p:cNvPr id="295" name="Google Shape;295;p50"/>
          <p:cNvPicPr preferRelativeResize="0"/>
          <p:nvPr/>
        </p:nvPicPr>
        <p:blipFill rotWithShape="1">
          <a:blip r:embed="rId3">
            <a:alphaModFix/>
          </a:blip>
          <a:srcRect l="12302" t="23710" r="35790" b="30884"/>
          <a:stretch/>
        </p:blipFill>
        <p:spPr>
          <a:xfrm>
            <a:off x="12800" y="312025"/>
            <a:ext cx="9144000" cy="4499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Growth Mindset</a:t>
            </a:r>
            <a:endParaRPr b="1">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Studying and Scheduling </a:t>
            </a:r>
            <a:endParaRPr b="1"/>
          </a:p>
        </p:txBody>
      </p:sp>
      <p:sp>
        <p:nvSpPr>
          <p:cNvPr id="88" name="Google Shape;88;p16"/>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#RiseandGrind</a:t>
            </a:r>
            <a:endParaRPr sz="4020"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387900" y="555600"/>
            <a:ext cx="82311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300" b="1">
                <a:solidFill>
                  <a:schemeClr val="accent6"/>
                </a:solidFill>
              </a:rPr>
              <a:t>Have you ever said any of these things?</a:t>
            </a:r>
            <a:endParaRPr sz="3300" b="1">
              <a:solidFill>
                <a:schemeClr val="accent6"/>
              </a:solidFill>
            </a:endParaRPr>
          </a:p>
        </p:txBody>
      </p:sp>
      <p:sp>
        <p:nvSpPr>
          <p:cNvPr id="306" name="Google Shape;306;p52"/>
          <p:cNvSpPr txBox="1">
            <a:spLocks noGrp="1"/>
          </p:cNvSpPr>
          <p:nvPr>
            <p:ph type="body" idx="1"/>
          </p:nvPr>
        </p:nvSpPr>
        <p:spPr>
          <a:xfrm>
            <a:off x="387900" y="1594025"/>
            <a:ext cx="8231100" cy="2681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600" b="1">
                <a:latin typeface="Roboto Slab"/>
                <a:ea typeface="Roboto Slab"/>
                <a:cs typeface="Roboto Slab"/>
                <a:sym typeface="Roboto Slab"/>
              </a:rPr>
              <a:t>“I’m just not good at math.”</a:t>
            </a:r>
            <a:endParaRPr sz="2600" b="1">
              <a:latin typeface="Roboto Slab"/>
              <a:ea typeface="Roboto Slab"/>
              <a:cs typeface="Roboto Slab"/>
              <a:sym typeface="Roboto Slab"/>
            </a:endParaRPr>
          </a:p>
          <a:p>
            <a:pPr marL="0" lvl="0" indent="0" algn="ctr" rtl="0">
              <a:spcBef>
                <a:spcPts val="1200"/>
              </a:spcBef>
              <a:spcAft>
                <a:spcPts val="0"/>
              </a:spcAft>
              <a:buNone/>
            </a:pPr>
            <a:r>
              <a:rPr lang="en" sz="2600" b="1">
                <a:latin typeface="Roboto Slab"/>
                <a:ea typeface="Roboto Slab"/>
                <a:cs typeface="Roboto Slab"/>
                <a:sym typeface="Roboto Slab"/>
              </a:rPr>
              <a:t>“Writing papers just isn’t my thing.”</a:t>
            </a:r>
            <a:endParaRPr sz="2600" b="1">
              <a:latin typeface="Roboto Slab"/>
              <a:ea typeface="Roboto Slab"/>
              <a:cs typeface="Roboto Slab"/>
              <a:sym typeface="Roboto Slab"/>
            </a:endParaRPr>
          </a:p>
          <a:p>
            <a:pPr marL="0" lvl="0" indent="0" algn="ctr" rtl="0">
              <a:spcBef>
                <a:spcPts val="1200"/>
              </a:spcBef>
              <a:spcAft>
                <a:spcPts val="0"/>
              </a:spcAft>
              <a:buNone/>
            </a:pPr>
            <a:r>
              <a:rPr lang="en" sz="2600" b="1">
                <a:latin typeface="Roboto Slab"/>
                <a:ea typeface="Roboto Slab"/>
                <a:cs typeface="Roboto Slab"/>
                <a:sym typeface="Roboto Slab"/>
              </a:rPr>
              <a:t>“Some people have a talent for languages.”</a:t>
            </a:r>
            <a:endParaRPr sz="2600" b="1">
              <a:latin typeface="Roboto Slab"/>
              <a:ea typeface="Roboto Slab"/>
              <a:cs typeface="Roboto Slab"/>
              <a:sym typeface="Roboto Slab"/>
            </a:endParaRPr>
          </a:p>
          <a:p>
            <a:pPr marL="0" lvl="0" indent="0" algn="ctr" rtl="0">
              <a:spcBef>
                <a:spcPts val="1200"/>
              </a:spcBef>
              <a:spcAft>
                <a:spcPts val="1200"/>
              </a:spcAft>
              <a:buNone/>
            </a:pPr>
            <a:r>
              <a:rPr lang="en" sz="2600" b="1">
                <a:latin typeface="Roboto Slab"/>
                <a:ea typeface="Roboto Slab"/>
                <a:cs typeface="Roboto Slab"/>
                <a:sym typeface="Roboto Slab"/>
              </a:rPr>
              <a:t>“People are who they are; they can’t really change.”</a:t>
            </a:r>
            <a:endParaRPr sz="2600" b="1">
              <a:latin typeface="Roboto Slab"/>
              <a:ea typeface="Roboto Slab"/>
              <a:cs typeface="Roboto Slab"/>
              <a:sym typeface="Roboto Slab"/>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idx="4294967295"/>
          </p:nvPr>
        </p:nvSpPr>
        <p:spPr>
          <a:xfrm>
            <a:off x="467419" y="23477"/>
            <a:ext cx="8029500" cy="135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600" b="1">
                <a:solidFill>
                  <a:schemeClr val="accent5"/>
                </a:solidFill>
              </a:rPr>
              <a:t>Here are some explanations</a:t>
            </a:r>
            <a:br>
              <a:rPr lang="en" sz="3600" b="1">
                <a:solidFill>
                  <a:schemeClr val="accent5"/>
                </a:solidFill>
              </a:rPr>
            </a:br>
            <a:r>
              <a:rPr lang="en" sz="3600" b="1">
                <a:solidFill>
                  <a:schemeClr val="accent5"/>
                </a:solidFill>
              </a:rPr>
              <a:t>of mindset:</a:t>
            </a:r>
            <a:endParaRPr sz="3600" b="1">
              <a:solidFill>
                <a:schemeClr val="accent5"/>
              </a:solidFill>
            </a:endParaRPr>
          </a:p>
        </p:txBody>
      </p:sp>
      <p:sp>
        <p:nvSpPr>
          <p:cNvPr id="312" name="Google Shape;312;p53"/>
          <p:cNvSpPr txBox="1">
            <a:spLocks noGrp="1"/>
          </p:cNvSpPr>
          <p:nvPr>
            <p:ph type="body" idx="4294967295"/>
          </p:nvPr>
        </p:nvSpPr>
        <p:spPr>
          <a:xfrm>
            <a:off x="727650" y="3966550"/>
            <a:ext cx="7688700" cy="1086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300"/>
              <a:buNone/>
            </a:pPr>
            <a:r>
              <a:rPr lang="en" sz="1400" b="1">
                <a:latin typeface="Roboto Slab"/>
                <a:ea typeface="Roboto Slab"/>
                <a:cs typeface="Roboto Slab"/>
                <a:sym typeface="Roboto Slab"/>
              </a:rPr>
              <a:t>Do you want to know more about creating a growth mindset? Here are more resources:</a:t>
            </a:r>
            <a:endParaRPr sz="1400">
              <a:latin typeface="Roboto Slab"/>
              <a:ea typeface="Roboto Slab"/>
              <a:cs typeface="Roboto Slab"/>
              <a:sym typeface="Roboto Slab"/>
            </a:endParaRPr>
          </a:p>
          <a:p>
            <a:pPr marL="0" lvl="0" indent="0" algn="l" rtl="0">
              <a:lnSpc>
                <a:spcPct val="100000"/>
              </a:lnSpc>
              <a:spcBef>
                <a:spcPts val="0"/>
              </a:spcBef>
              <a:spcAft>
                <a:spcPts val="0"/>
              </a:spcAft>
              <a:buSzPts val="1300"/>
              <a:buNone/>
            </a:pPr>
            <a:r>
              <a:rPr lang="en" sz="1400">
                <a:latin typeface="Roboto Slab"/>
                <a:ea typeface="Roboto Slab"/>
                <a:cs typeface="Roboto Slab"/>
                <a:sym typeface="Roboto Slab"/>
              </a:rPr>
              <a:t>        </a:t>
            </a:r>
            <a:r>
              <a:rPr lang="en" sz="1400"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Mindset</a:t>
            </a:r>
            <a:r>
              <a:rPr lang="en" sz="1400">
                <a:solidFill>
                  <a:schemeClr val="accent6"/>
                </a:solidFill>
                <a:latin typeface="Roboto Slab"/>
                <a:ea typeface="Roboto Slab"/>
                <a:cs typeface="Roboto Slab"/>
                <a:sym typeface="Roboto Slab"/>
              </a:rPr>
              <a:t>, </a:t>
            </a:r>
            <a:r>
              <a:rPr lang="en" sz="1400">
                <a:latin typeface="Roboto Slab"/>
                <a:ea typeface="Roboto Slab"/>
                <a:cs typeface="Roboto Slab"/>
                <a:sym typeface="Roboto Slab"/>
              </a:rPr>
              <a:t>Talks at Google </a:t>
            </a:r>
            <a:endParaRPr sz="1400">
              <a:latin typeface="Roboto Slab"/>
              <a:ea typeface="Roboto Slab"/>
              <a:cs typeface="Roboto Slab"/>
              <a:sym typeface="Roboto Slab"/>
            </a:endParaRPr>
          </a:p>
          <a:p>
            <a:pPr marL="457200" lvl="0" indent="0" algn="l" rtl="0">
              <a:lnSpc>
                <a:spcPct val="100000"/>
              </a:lnSpc>
              <a:spcBef>
                <a:spcPts val="0"/>
              </a:spcBef>
              <a:spcAft>
                <a:spcPts val="0"/>
              </a:spcAft>
              <a:buSzPts val="1300"/>
              <a:buNone/>
            </a:pPr>
            <a:r>
              <a:rPr lang="en" sz="1400" u="sng">
                <a:solidFill>
                  <a:schemeClr val="accent6"/>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Assess </a:t>
            </a:r>
            <a:r>
              <a:rPr lang="en" sz="1400">
                <a:latin typeface="Roboto Slab"/>
                <a:ea typeface="Roboto Slab"/>
                <a:cs typeface="Roboto Slab"/>
                <a:sym typeface="Roboto Slab"/>
              </a:rPr>
              <a:t>your Mindset (alternate quiz—requires registration)</a:t>
            </a:r>
            <a:endParaRPr sz="1400">
              <a:latin typeface="Roboto Slab"/>
              <a:ea typeface="Roboto Slab"/>
              <a:cs typeface="Roboto Slab"/>
              <a:sym typeface="Roboto Slab"/>
            </a:endParaRPr>
          </a:p>
          <a:p>
            <a:pPr marL="457200" lvl="0" indent="0" algn="l" rtl="0">
              <a:lnSpc>
                <a:spcPct val="100000"/>
              </a:lnSpc>
              <a:spcBef>
                <a:spcPts val="0"/>
              </a:spcBef>
              <a:spcAft>
                <a:spcPts val="0"/>
              </a:spcAft>
              <a:buSzPts val="1300"/>
              <a:buNone/>
            </a:pPr>
            <a:r>
              <a:rPr lang="en" sz="1400">
                <a:latin typeface="Roboto Slab"/>
                <a:ea typeface="Roboto Slab"/>
                <a:cs typeface="Roboto Slab"/>
                <a:sym typeface="Roboto Slab"/>
              </a:rPr>
              <a:t>A </a:t>
            </a:r>
            <a:r>
              <a:rPr lang="en" sz="1400" u="sng">
                <a:solidFill>
                  <a:schemeClr val="accent6"/>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Summary</a:t>
            </a:r>
            <a:r>
              <a:rPr lang="en" sz="1400">
                <a:solidFill>
                  <a:schemeClr val="accent6"/>
                </a:solidFill>
                <a:latin typeface="Roboto Slab"/>
                <a:ea typeface="Roboto Slab"/>
                <a:cs typeface="Roboto Slab"/>
                <a:sym typeface="Roboto Slab"/>
              </a:rPr>
              <a:t> </a:t>
            </a:r>
            <a:r>
              <a:rPr lang="en" sz="1400">
                <a:latin typeface="Roboto Slab"/>
                <a:ea typeface="Roboto Slab"/>
                <a:cs typeface="Roboto Slab"/>
                <a:sym typeface="Roboto Slab"/>
              </a:rPr>
              <a:t>of Growth and Fixed Mindset</a:t>
            </a:r>
            <a:endParaRPr sz="1400">
              <a:latin typeface="Roboto Slab"/>
              <a:ea typeface="Roboto Slab"/>
              <a:cs typeface="Roboto Slab"/>
              <a:sym typeface="Roboto Slab"/>
            </a:endParaRPr>
          </a:p>
        </p:txBody>
      </p:sp>
      <p:pic>
        <p:nvPicPr>
          <p:cNvPr id="313" name="Google Shape;313;p53">
            <a:hlinkClick r:id="rId6"/>
          </p:cNvPr>
          <p:cNvPicPr preferRelativeResize="0"/>
          <p:nvPr/>
        </p:nvPicPr>
        <p:blipFill rotWithShape="1">
          <a:blip r:embed="rId7">
            <a:alphaModFix/>
          </a:blip>
          <a:srcRect t="24942" b="24942"/>
          <a:stretch/>
        </p:blipFill>
        <p:spPr>
          <a:xfrm>
            <a:off x="5020474" y="1493170"/>
            <a:ext cx="3227834" cy="1569504"/>
          </a:xfrm>
          <a:prstGeom prst="rect">
            <a:avLst/>
          </a:prstGeom>
          <a:noFill/>
          <a:ln>
            <a:noFill/>
          </a:ln>
        </p:spPr>
      </p:pic>
      <p:sp>
        <p:nvSpPr>
          <p:cNvPr id="314" name="Google Shape;314;p53"/>
          <p:cNvSpPr txBox="1"/>
          <p:nvPr/>
        </p:nvSpPr>
        <p:spPr>
          <a:xfrm>
            <a:off x="5020474" y="3062677"/>
            <a:ext cx="46383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This Photo</a:t>
            </a:r>
            <a:r>
              <a:rPr lang="en" sz="900" b="0" i="0" u="none" strike="noStrike" cap="none">
                <a:solidFill>
                  <a:srgbClr val="000000"/>
                </a:solidFill>
                <a:latin typeface="Arial"/>
                <a:ea typeface="Arial"/>
                <a:cs typeface="Arial"/>
                <a:sym typeface="Arial"/>
              </a:rPr>
              <a:t> </a:t>
            </a:r>
            <a:r>
              <a:rPr lang="en" sz="900" b="0" i="0" u="none" strike="noStrike" cap="none">
                <a:solidFill>
                  <a:schemeClr val="dk1"/>
                </a:solidFill>
                <a:latin typeface="Arial"/>
                <a:ea typeface="Arial"/>
                <a:cs typeface="Arial"/>
                <a:sym typeface="Arial"/>
              </a:rPr>
              <a:t>by Unknown Author is licensed under </a:t>
            </a:r>
            <a:r>
              <a:rPr lang="en" sz="9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CC BY-SA</a:t>
            </a:r>
            <a:endParaRPr sz="900" b="0" i="0" u="none" strike="noStrike" cap="none">
              <a:solidFill>
                <a:srgbClr val="000000"/>
              </a:solidFill>
              <a:latin typeface="Arial"/>
              <a:ea typeface="Arial"/>
              <a:cs typeface="Arial"/>
              <a:sym typeface="Arial"/>
            </a:endParaRPr>
          </a:p>
        </p:txBody>
      </p:sp>
      <p:pic>
        <p:nvPicPr>
          <p:cNvPr id="315" name="Google Shape;315;p53">
            <a:hlinkClick r:id="rId10"/>
          </p:cNvPr>
          <p:cNvPicPr preferRelativeResize="0"/>
          <p:nvPr/>
        </p:nvPicPr>
        <p:blipFill rotWithShape="1">
          <a:blip r:embed="rId11">
            <a:alphaModFix/>
          </a:blip>
          <a:srcRect l="6105" t="27020" r="32781" b="25550"/>
          <a:stretch/>
        </p:blipFill>
        <p:spPr>
          <a:xfrm>
            <a:off x="568110" y="1493170"/>
            <a:ext cx="3227832" cy="1658243"/>
          </a:xfrm>
          <a:prstGeom prst="rect">
            <a:avLst/>
          </a:prstGeom>
          <a:noFill/>
          <a:ln>
            <a:noFill/>
          </a:ln>
        </p:spPr>
      </p:pic>
      <p:sp>
        <p:nvSpPr>
          <p:cNvPr id="316" name="Google Shape;316;p53"/>
          <p:cNvSpPr txBox="1"/>
          <p:nvPr/>
        </p:nvSpPr>
        <p:spPr>
          <a:xfrm>
            <a:off x="1615971" y="1185382"/>
            <a:ext cx="132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Video option 1</a:t>
            </a:r>
            <a:endParaRPr sz="1400" b="0" i="0" u="none" strike="noStrike" cap="none">
              <a:solidFill>
                <a:srgbClr val="000000"/>
              </a:solidFill>
              <a:latin typeface="Arial"/>
              <a:ea typeface="Arial"/>
              <a:cs typeface="Arial"/>
              <a:sym typeface="Arial"/>
            </a:endParaRPr>
          </a:p>
        </p:txBody>
      </p:sp>
      <p:sp>
        <p:nvSpPr>
          <p:cNvPr id="317" name="Google Shape;317;p53"/>
          <p:cNvSpPr txBox="1"/>
          <p:nvPr/>
        </p:nvSpPr>
        <p:spPr>
          <a:xfrm>
            <a:off x="6089730" y="1185364"/>
            <a:ext cx="132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Video option 2</a:t>
            </a:r>
            <a:endParaRPr sz="1400" b="0" i="0" u="none" strike="noStrike" cap="none">
              <a:solidFill>
                <a:srgbClr val="000000"/>
              </a:solidFill>
              <a:latin typeface="Arial"/>
              <a:ea typeface="Arial"/>
              <a:cs typeface="Arial"/>
              <a:sym typeface="Arial"/>
            </a:endParaRPr>
          </a:p>
        </p:txBody>
      </p:sp>
      <p:sp>
        <p:nvSpPr>
          <p:cNvPr id="318" name="Google Shape;318;p53"/>
          <p:cNvSpPr txBox="1"/>
          <p:nvPr/>
        </p:nvSpPr>
        <p:spPr>
          <a:xfrm>
            <a:off x="2831925" y="3383650"/>
            <a:ext cx="2777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400" b="0" i="0" u="none" strike="noStrike" cap="none">
                <a:solidFill>
                  <a:schemeClr val="dk1"/>
                </a:solidFill>
                <a:latin typeface="Roboto Slab"/>
                <a:ea typeface="Roboto Slab"/>
                <a:cs typeface="Roboto Slab"/>
                <a:sym typeface="Roboto Slab"/>
              </a:rPr>
              <a:t> </a:t>
            </a:r>
            <a:r>
              <a:rPr lang="en" sz="2200" b="0" i="0" u="none" strike="noStrike" cap="none">
                <a:solidFill>
                  <a:schemeClr val="accent6"/>
                </a:solidFill>
                <a:latin typeface="Roboto Slab"/>
                <a:ea typeface="Roboto Slab"/>
                <a:cs typeface="Roboto Slab"/>
                <a:sym typeface="Roboto Slab"/>
              </a:rPr>
              <a:t> </a:t>
            </a:r>
            <a:r>
              <a:rPr lang="en" sz="2200" b="0" i="0" u="sng" strike="noStrike" cap="none">
                <a:solidFill>
                  <a:schemeClr val="accent6"/>
                </a:solidFill>
                <a:latin typeface="Roboto Slab"/>
                <a:ea typeface="Roboto Slab"/>
                <a:cs typeface="Roboto Slab"/>
                <a:sym typeface="Roboto Slab"/>
                <a:hlinkClick r:id="rId12">
                  <a:extLst>
                    <a:ext uri="{A12FA001-AC4F-418D-AE19-62706E023703}">
                      <ahyp:hlinkClr xmlns:ahyp="http://schemas.microsoft.com/office/drawing/2018/hyperlinkcolor" val="tx"/>
                    </a:ext>
                  </a:extLst>
                </a:hlinkClick>
              </a:rPr>
              <a:t>Article</a:t>
            </a:r>
            <a:r>
              <a:rPr lang="en" sz="2200" b="0" i="0" u="none" strike="noStrike" cap="none">
                <a:solidFill>
                  <a:schemeClr val="accent6"/>
                </a:solidFill>
                <a:latin typeface="Roboto Slab"/>
                <a:ea typeface="Roboto Slab"/>
                <a:cs typeface="Roboto Slab"/>
                <a:sym typeface="Roboto Slab"/>
              </a:rPr>
              <a:t> </a:t>
            </a:r>
            <a:r>
              <a:rPr lang="en" sz="2200" b="0" i="0" u="none" strike="noStrike" cap="none">
                <a:solidFill>
                  <a:schemeClr val="dk1"/>
                </a:solidFill>
                <a:latin typeface="Roboto Slab"/>
                <a:ea typeface="Roboto Slab"/>
                <a:cs typeface="Roboto Slab"/>
                <a:sym typeface="Roboto Slab"/>
              </a:rPr>
              <a:t>on Mindset</a:t>
            </a:r>
            <a:endParaRPr sz="2200" b="0" i="0" u="none" strike="noStrike" cap="none">
              <a:solidFill>
                <a:srgbClr val="000000"/>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54"/>
          <p:cNvPicPr preferRelativeResize="0"/>
          <p:nvPr/>
        </p:nvPicPr>
        <p:blipFill rotWithShape="1">
          <a:blip r:embed="rId3">
            <a:alphaModFix/>
          </a:blip>
          <a:srcRect/>
          <a:stretch/>
        </p:blipFill>
        <p:spPr>
          <a:xfrm>
            <a:off x="1057638" y="374725"/>
            <a:ext cx="7028725" cy="4394050"/>
          </a:xfrm>
          <a:prstGeom prst="rect">
            <a:avLst/>
          </a:prstGeom>
          <a:noFill/>
          <a:ln>
            <a:noFill/>
          </a:ln>
        </p:spPr>
      </p:pic>
      <p:sp>
        <p:nvSpPr>
          <p:cNvPr id="324" name="Google Shape;324;p54"/>
          <p:cNvSpPr txBox="1"/>
          <p:nvPr/>
        </p:nvSpPr>
        <p:spPr>
          <a:xfrm>
            <a:off x="4228725" y="4842225"/>
            <a:ext cx="460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25" name="Google Shape;325;p54"/>
          <p:cNvSpPr txBox="1"/>
          <p:nvPr/>
        </p:nvSpPr>
        <p:spPr>
          <a:xfrm>
            <a:off x="1639975" y="4718400"/>
            <a:ext cx="64464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Roboto"/>
                <a:ea typeface="Roboto"/>
                <a:cs typeface="Roboto"/>
                <a:sym typeface="Roboto"/>
              </a:rPr>
              <a:t>Attribution: https://thepeakperformancecenter.com/development-series/mental-conditioning/mindsets/fixed-mindset-vs-growth-mindset/</a:t>
            </a:r>
            <a:endParaRPr sz="800" b="0" i="0" u="none" strike="noStrike" cap="none">
              <a:solidFill>
                <a:schemeClr val="dk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5"/>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Habits of </a:t>
            </a:r>
            <a:r>
              <a:rPr lang="en" b="1">
                <a:solidFill>
                  <a:schemeClr val="accent6"/>
                </a:solidFill>
              </a:rPr>
              <a:t>Fixed</a:t>
            </a:r>
            <a:r>
              <a:rPr lang="en" b="1">
                <a:solidFill>
                  <a:schemeClr val="accent5"/>
                </a:solidFill>
              </a:rPr>
              <a:t> Mindset</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College Students</a:t>
            </a:r>
            <a:endParaRPr b="1">
              <a:solidFill>
                <a:schemeClr val="accent5"/>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What kinds of habits and practices do </a:t>
            </a:r>
            <a:r>
              <a:rPr lang="en" b="1">
                <a:solidFill>
                  <a:schemeClr val="accent6"/>
                </a:solidFill>
              </a:rPr>
              <a:t>Fixed</a:t>
            </a:r>
            <a:r>
              <a:rPr lang="en" b="1"/>
              <a:t> Mindset students have?</a:t>
            </a:r>
            <a:endParaRPr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xfrm>
            <a:off x="400725" y="586650"/>
            <a:ext cx="81471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300" b="1">
                <a:solidFill>
                  <a:schemeClr val="accent5"/>
                </a:solidFill>
              </a:rPr>
              <a:t>Fixed Mindset Behaviors:</a:t>
            </a:r>
            <a:endParaRPr sz="3300" b="1">
              <a:solidFill>
                <a:schemeClr val="accent5"/>
              </a:solidFill>
            </a:endParaRPr>
          </a:p>
          <a:p>
            <a:pPr marL="0" lvl="0" indent="0" algn="ctr" rtl="0">
              <a:lnSpc>
                <a:spcPct val="100000"/>
              </a:lnSpc>
              <a:spcBef>
                <a:spcPts val="0"/>
              </a:spcBef>
              <a:spcAft>
                <a:spcPts val="0"/>
              </a:spcAft>
              <a:buSzPts val="2600"/>
              <a:buNone/>
            </a:pPr>
            <a:endParaRPr sz="2700" b="1"/>
          </a:p>
        </p:txBody>
      </p:sp>
      <p:sp>
        <p:nvSpPr>
          <p:cNvPr id="341" name="Google Shape;341;p57"/>
          <p:cNvSpPr txBox="1">
            <a:spLocks noGrp="1"/>
          </p:cNvSpPr>
          <p:nvPr>
            <p:ph type="body" idx="1"/>
          </p:nvPr>
        </p:nvSpPr>
        <p:spPr>
          <a:xfrm>
            <a:off x="727650" y="1996200"/>
            <a:ext cx="7688700" cy="11511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Resistance</a:t>
            </a:r>
            <a:endParaRPr sz="2500" b="1">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Procrastination</a:t>
            </a:r>
            <a:endParaRPr sz="2500" b="1">
              <a:latin typeface="Roboto Slab"/>
              <a:ea typeface="Roboto Slab"/>
              <a:cs typeface="Roboto Slab"/>
              <a:sym typeface="Roboto Sla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p:nvPr>
        </p:nvSpPr>
        <p:spPr>
          <a:xfrm>
            <a:off x="400725" y="586650"/>
            <a:ext cx="35814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Resistance:</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47" name="Google Shape;347;p58"/>
          <p:cNvSpPr txBox="1">
            <a:spLocks noGrp="1"/>
          </p:cNvSpPr>
          <p:nvPr>
            <p:ph type="body" idx="1"/>
          </p:nvPr>
        </p:nvSpPr>
        <p:spPr>
          <a:xfrm>
            <a:off x="612625" y="1420650"/>
            <a:ext cx="7688700" cy="1151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Pushing back</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Refusing to engage or care about learning  </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Seeing anything challenging or hard to understand as “dumb” or “pointless.”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457200" lvl="0" indent="-374650" algn="l" rtl="0">
              <a:lnSpc>
                <a:spcPct val="100000"/>
              </a:lnSpc>
              <a:spcBef>
                <a:spcPts val="0"/>
              </a:spcBef>
              <a:spcAft>
                <a:spcPts val="0"/>
              </a:spcAft>
              <a:buClr>
                <a:schemeClr val="accent6"/>
              </a:buClr>
              <a:buSzPts val="2300"/>
              <a:buFont typeface="Roboto Slab"/>
              <a:buChar char="●"/>
            </a:pPr>
            <a:r>
              <a:rPr lang="en" sz="2300" b="1">
                <a:solidFill>
                  <a:schemeClr val="accent6"/>
                </a:solidFill>
                <a:latin typeface="Roboto Slab"/>
                <a:ea typeface="Roboto Slab"/>
                <a:cs typeface="Roboto Slab"/>
                <a:sym typeface="Roboto Slab"/>
              </a:rPr>
              <a:t>You do your work, but in a “mechanical”way–you follow directions and get the work done as quickly as possible, without caring about what you learn. Things that require intense effort or thought irritate you.</a:t>
            </a:r>
            <a:endParaRPr sz="2300" b="1">
              <a:solidFill>
                <a:schemeClr val="accent6"/>
              </a:solidFill>
              <a:latin typeface="Roboto Slab"/>
              <a:ea typeface="Roboto Slab"/>
              <a:cs typeface="Roboto Slab"/>
              <a:sym typeface="Roboto Sla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xfrm>
            <a:off x="2222575" y="619525"/>
            <a:ext cx="4468800" cy="689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63414"/>
              <a:buNone/>
            </a:pPr>
            <a:r>
              <a:rPr lang="en" sz="4555" b="1">
                <a:solidFill>
                  <a:schemeClr val="accent5"/>
                </a:solidFill>
              </a:rPr>
              <a:t>Procrastination</a:t>
            </a:r>
            <a:endParaRPr sz="4555" b="1">
              <a:solidFill>
                <a:schemeClr val="accent5"/>
              </a:solidFill>
            </a:endParaRPr>
          </a:p>
          <a:p>
            <a:pPr marL="0" lvl="0" indent="0" algn="ctr" rtl="0">
              <a:lnSpc>
                <a:spcPct val="100000"/>
              </a:lnSpc>
              <a:spcBef>
                <a:spcPts val="0"/>
              </a:spcBef>
              <a:spcAft>
                <a:spcPts val="0"/>
              </a:spcAft>
              <a:buSzPct val="96296"/>
              <a:buNone/>
            </a:pPr>
            <a:endParaRPr b="1"/>
          </a:p>
        </p:txBody>
      </p:sp>
      <p:sp>
        <p:nvSpPr>
          <p:cNvPr id="353" name="Google Shape;353;p59"/>
          <p:cNvSpPr txBox="1">
            <a:spLocks noGrp="1"/>
          </p:cNvSpPr>
          <p:nvPr>
            <p:ph type="body" idx="1"/>
          </p:nvPr>
        </p:nvSpPr>
        <p:spPr>
          <a:xfrm>
            <a:off x="612625" y="1996200"/>
            <a:ext cx="7688700" cy="11511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Voluntarily delaying a task or act unnecessarily and seemingly “irrationally,” even though this delay brings negative consequences</a:t>
            </a:r>
            <a:endParaRPr sz="2200" b="1">
              <a:latin typeface="Roboto Slab"/>
              <a:ea typeface="Roboto Slab"/>
              <a:cs typeface="Roboto Slab"/>
              <a:sym typeface="Roboto Slab"/>
            </a:endParaRPr>
          </a:p>
          <a:p>
            <a:pPr marL="457200" lvl="0" indent="-368300" algn="l" rtl="0">
              <a:lnSpc>
                <a:spcPct val="100000"/>
              </a:lnSpc>
              <a:spcBef>
                <a:spcPts val="0"/>
              </a:spcBef>
              <a:spcAft>
                <a:spcPts val="0"/>
              </a:spcAft>
              <a:buSzPts val="2200"/>
              <a:buFont typeface="Roboto Slab"/>
              <a:buChar char="●"/>
            </a:pPr>
            <a:r>
              <a:rPr lang="en" sz="2200" b="1">
                <a:latin typeface="Roboto Slab"/>
                <a:ea typeface="Roboto Slab"/>
                <a:cs typeface="Roboto Slab"/>
                <a:sym typeface="Roboto Slab"/>
              </a:rPr>
              <a:t>Often accompanied  by negative feelings and possibly emotional dysregulation</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6"/>
                </a:solidFill>
              </a:rPr>
              <a:t>What are some causes of procrastination?</a:t>
            </a:r>
            <a:endParaRPr b="1">
              <a:solidFill>
                <a:schemeClr val="accent6"/>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1"/>
          <p:cNvSpPr txBox="1">
            <a:spLocks noGrp="1"/>
          </p:cNvSpPr>
          <p:nvPr>
            <p:ph type="title"/>
          </p:nvPr>
        </p:nvSpPr>
        <p:spPr>
          <a:xfrm>
            <a:off x="365550" y="139300"/>
            <a:ext cx="8412900" cy="1149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Which of these causes of procrastination are related to having a </a:t>
            </a:r>
            <a:r>
              <a:rPr lang="en" sz="3555" b="1">
                <a:solidFill>
                  <a:schemeClr val="accent6"/>
                </a:solidFill>
              </a:rPr>
              <a:t>fixed</a:t>
            </a:r>
            <a:r>
              <a:rPr lang="en" sz="3555" b="1">
                <a:solidFill>
                  <a:schemeClr val="accent5"/>
                </a:solidFill>
              </a:rPr>
              <a:t> mindset?</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64" name="Google Shape;364;p61"/>
          <p:cNvSpPr txBox="1">
            <a:spLocks noGrp="1"/>
          </p:cNvSpPr>
          <p:nvPr>
            <p:ph type="body" idx="1"/>
          </p:nvPr>
        </p:nvSpPr>
        <p:spPr>
          <a:xfrm>
            <a:off x="612625" y="1420650"/>
            <a:ext cx="5637300" cy="38325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Anxiety/anxious feelings</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Ego-identity protection</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Fatigue/Burnout</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Lack of motivation</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Low self-esteem</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 Pessimism</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“Self-sabotage”</a:t>
            </a:r>
            <a:endParaRPr sz="2200" b="1">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a:latin typeface="Roboto Slab"/>
                <a:ea typeface="Roboto Slab"/>
                <a:cs typeface="Roboto Slab"/>
                <a:sym typeface="Roboto Slab"/>
              </a:rPr>
              <a:t>Time management/executive functioning issues</a:t>
            </a: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a:solidFill>
                <a:schemeClr val="accent6"/>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2"/>
          <p:cNvSpPr txBox="1">
            <a:spLocks noGrp="1"/>
          </p:cNvSpPr>
          <p:nvPr>
            <p:ph type="title"/>
          </p:nvPr>
        </p:nvSpPr>
        <p:spPr>
          <a:xfrm>
            <a:off x="365550" y="139300"/>
            <a:ext cx="8412900" cy="1149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1250"/>
              <a:buNone/>
            </a:pPr>
            <a:r>
              <a:rPr lang="en" sz="3555" b="1">
                <a:solidFill>
                  <a:schemeClr val="accent5"/>
                </a:solidFill>
              </a:rPr>
              <a:t>Which of these causes of procrastination are related to having a </a:t>
            </a:r>
            <a:r>
              <a:rPr lang="en" sz="3555" b="1">
                <a:solidFill>
                  <a:schemeClr val="accent6"/>
                </a:solidFill>
              </a:rPr>
              <a:t>fixed</a:t>
            </a:r>
            <a:r>
              <a:rPr lang="en" sz="3555" b="1">
                <a:solidFill>
                  <a:schemeClr val="accent5"/>
                </a:solidFill>
              </a:rPr>
              <a:t> mindset?</a:t>
            </a:r>
            <a:endParaRPr sz="3555" b="1">
              <a:solidFill>
                <a:schemeClr val="accent5"/>
              </a:solidFill>
            </a:endParaRPr>
          </a:p>
          <a:p>
            <a:pPr marL="0" lvl="0" indent="0" algn="ctr" rtl="0">
              <a:lnSpc>
                <a:spcPct val="100000"/>
              </a:lnSpc>
              <a:spcBef>
                <a:spcPts val="0"/>
              </a:spcBef>
              <a:spcAft>
                <a:spcPts val="0"/>
              </a:spcAft>
              <a:buSzPct val="96296"/>
              <a:buNone/>
            </a:pPr>
            <a:endParaRPr b="1"/>
          </a:p>
        </p:txBody>
      </p:sp>
      <p:sp>
        <p:nvSpPr>
          <p:cNvPr id="370" name="Google Shape;370;p62"/>
          <p:cNvSpPr txBox="1">
            <a:spLocks noGrp="1"/>
          </p:cNvSpPr>
          <p:nvPr>
            <p:ph type="body" idx="1"/>
          </p:nvPr>
        </p:nvSpPr>
        <p:spPr>
          <a:xfrm>
            <a:off x="612625" y="1179600"/>
            <a:ext cx="5637300" cy="39639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Slab"/>
              <a:buChar char="●"/>
            </a:pPr>
            <a:r>
              <a:rPr lang="en" sz="2200" b="1" dirty="0">
                <a:latin typeface="Roboto Slab"/>
                <a:ea typeface="Roboto Slab"/>
                <a:cs typeface="Roboto Slab"/>
                <a:sym typeface="Roboto Slab"/>
              </a:rPr>
              <a:t>Anxiety/Anxious feelings</a:t>
            </a:r>
            <a:endParaRPr sz="2200" b="1" dirty="0">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dirty="0">
                <a:solidFill>
                  <a:srgbClr val="FFE599"/>
                </a:solidFill>
                <a:latin typeface="Roboto Slab"/>
                <a:ea typeface="Roboto Slab"/>
                <a:cs typeface="Roboto Slab"/>
                <a:sym typeface="Roboto Slab"/>
              </a:rPr>
              <a:t>Ego-identity protection</a:t>
            </a:r>
            <a:endParaRPr sz="2700" b="1" u="sng" dirty="0">
              <a:solidFill>
                <a:srgbClr val="FFE599"/>
              </a:solidFill>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dirty="0">
                <a:latin typeface="Roboto Slab"/>
                <a:ea typeface="Roboto Slab"/>
                <a:cs typeface="Roboto Slab"/>
                <a:sym typeface="Roboto Slab"/>
              </a:rPr>
              <a:t>Fatigue/Burnout</a:t>
            </a:r>
            <a:endParaRPr sz="2200" b="1" dirty="0">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dirty="0">
                <a:latin typeface="Roboto Slab"/>
                <a:ea typeface="Roboto Slab"/>
                <a:cs typeface="Roboto Slab"/>
                <a:sym typeface="Roboto Slab"/>
              </a:rPr>
              <a:t>Lack of motivation</a:t>
            </a:r>
            <a:r>
              <a:rPr lang="en" sz="2700" b="1" dirty="0">
                <a:solidFill>
                  <a:srgbClr val="FFF2CC"/>
                </a:solidFill>
                <a:latin typeface="Roboto Slab"/>
                <a:ea typeface="Roboto Slab"/>
                <a:cs typeface="Roboto Slab"/>
                <a:sym typeface="Roboto Slab"/>
              </a:rPr>
              <a:t>*</a:t>
            </a:r>
            <a:endParaRPr sz="2700" b="1" dirty="0">
              <a:solidFill>
                <a:srgbClr val="FFF2CC"/>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dirty="0">
                <a:solidFill>
                  <a:srgbClr val="FFE599"/>
                </a:solidFill>
                <a:latin typeface="Roboto Slab"/>
                <a:ea typeface="Roboto Slab"/>
                <a:cs typeface="Roboto Slab"/>
                <a:sym typeface="Roboto Slab"/>
              </a:rPr>
              <a:t>Low self-esteem</a:t>
            </a:r>
            <a:endParaRPr sz="2700" b="1" u="sng" dirty="0">
              <a:solidFill>
                <a:srgbClr val="FFE599"/>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dirty="0">
                <a:solidFill>
                  <a:srgbClr val="FFE599"/>
                </a:solidFill>
                <a:latin typeface="Roboto Slab"/>
                <a:ea typeface="Roboto Slab"/>
                <a:cs typeface="Roboto Slab"/>
                <a:sym typeface="Roboto Slab"/>
              </a:rPr>
              <a:t> Pessimism</a:t>
            </a:r>
            <a:endParaRPr sz="2700" b="1" u="sng" dirty="0">
              <a:solidFill>
                <a:srgbClr val="FFE599"/>
              </a:solidFill>
              <a:latin typeface="Roboto Slab"/>
              <a:ea typeface="Roboto Slab"/>
              <a:cs typeface="Roboto Slab"/>
              <a:sym typeface="Roboto Slab"/>
            </a:endParaRPr>
          </a:p>
          <a:p>
            <a:pPr marL="457200" lvl="0" indent="-400050" algn="l" rtl="0">
              <a:lnSpc>
                <a:spcPct val="115000"/>
              </a:lnSpc>
              <a:spcBef>
                <a:spcPts val="0"/>
              </a:spcBef>
              <a:spcAft>
                <a:spcPts val="0"/>
              </a:spcAft>
              <a:buClr>
                <a:srgbClr val="FFE599"/>
              </a:buClr>
              <a:buSzPts val="2700"/>
              <a:buFont typeface="Roboto Slab"/>
              <a:buChar char="●"/>
            </a:pPr>
            <a:r>
              <a:rPr lang="en" sz="2700" b="1" u="sng" dirty="0">
                <a:solidFill>
                  <a:srgbClr val="FFE599"/>
                </a:solidFill>
                <a:latin typeface="Roboto Slab"/>
                <a:ea typeface="Roboto Slab"/>
                <a:cs typeface="Roboto Slab"/>
                <a:sym typeface="Roboto Slab"/>
              </a:rPr>
              <a:t>“Self-sabotage”</a:t>
            </a:r>
            <a:endParaRPr sz="2700" b="1" u="sng" dirty="0">
              <a:solidFill>
                <a:srgbClr val="FFE599"/>
              </a:solidFill>
              <a:latin typeface="Roboto Slab"/>
              <a:ea typeface="Roboto Slab"/>
              <a:cs typeface="Roboto Slab"/>
              <a:sym typeface="Roboto Slab"/>
            </a:endParaRPr>
          </a:p>
          <a:p>
            <a:pPr marL="457200" lvl="0" indent="-368300" algn="l" rtl="0">
              <a:lnSpc>
                <a:spcPct val="115000"/>
              </a:lnSpc>
              <a:spcBef>
                <a:spcPts val="0"/>
              </a:spcBef>
              <a:spcAft>
                <a:spcPts val="0"/>
              </a:spcAft>
              <a:buSzPts val="2200"/>
              <a:buFont typeface="Roboto Slab"/>
              <a:buChar char="●"/>
            </a:pPr>
            <a:r>
              <a:rPr lang="en" sz="2200" b="1" dirty="0">
                <a:latin typeface="Roboto Slab"/>
                <a:ea typeface="Roboto Slab"/>
                <a:cs typeface="Roboto Slab"/>
                <a:sym typeface="Roboto Slab"/>
              </a:rPr>
              <a:t>Time management/executive functioning issues</a:t>
            </a:r>
            <a:endParaRPr sz="2200" b="1" dirty="0">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dirty="0">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dirty="0">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SzPts val="1800"/>
              <a:buNone/>
            </a:pPr>
            <a:endParaRPr sz="2200" b="1" dirty="0">
              <a:solidFill>
                <a:schemeClr val="accent6"/>
              </a:solidFill>
              <a:latin typeface="Roboto Slab"/>
              <a:ea typeface="Roboto Slab"/>
              <a:cs typeface="Roboto Slab"/>
              <a:sym typeface="Roboto Slab"/>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3"/>
          <p:cNvSpPr txBox="1">
            <a:spLocks noGrp="1"/>
          </p:cNvSpPr>
          <p:nvPr>
            <p:ph type="title"/>
          </p:nvPr>
        </p:nvSpPr>
        <p:spPr>
          <a:xfrm>
            <a:off x="300000" y="584150"/>
            <a:ext cx="8544000" cy="409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244" dirty="0"/>
              <a:t>For some tips to help you manage procrastination, visit the </a:t>
            </a:r>
            <a:r>
              <a:rPr lang="en" sz="4244" u="sng" dirty="0">
                <a:solidFill>
                  <a:schemeClr val="accent6"/>
                </a:solidFill>
                <a:hlinkClick r:id="rId3">
                  <a:extLst>
                    <a:ext uri="{A12FA001-AC4F-418D-AE19-62706E023703}">
                      <ahyp:hlinkClr xmlns:ahyp="http://schemas.microsoft.com/office/drawing/2018/hyperlinkcolor" val="tx"/>
                    </a:ext>
                  </a:extLst>
                </a:hlinkClick>
              </a:rPr>
              <a:t>Procrastination Station Site</a:t>
            </a:r>
            <a:r>
              <a:rPr lang="en" sz="4244" dirty="0"/>
              <a:t>.</a:t>
            </a:r>
            <a:endParaRPr sz="4244" dirty="0"/>
          </a:p>
          <a:p>
            <a:pPr marL="0" lvl="0" indent="0" algn="ctr" rtl="0">
              <a:spcBef>
                <a:spcPts val="0"/>
              </a:spcBef>
              <a:spcAft>
                <a:spcPts val="0"/>
              </a:spcAft>
              <a:buNone/>
            </a:pPr>
            <a:endParaRPr sz="4244" dirty="0"/>
          </a:p>
          <a:p>
            <a:pPr marL="0" lvl="0" indent="0" algn="ctr" rtl="0">
              <a:spcBef>
                <a:spcPts val="0"/>
              </a:spcBef>
              <a:spcAft>
                <a:spcPts val="0"/>
              </a:spcAft>
              <a:buNone/>
            </a:pPr>
            <a:r>
              <a:rPr lang="en" sz="4244" dirty="0"/>
              <a:t>For procrastination habits that persist or are overwhelming, visit the </a:t>
            </a:r>
            <a:r>
              <a:rPr lang="en" sz="4244" u="sng" dirty="0">
                <a:solidFill>
                  <a:schemeClr val="hlink"/>
                </a:solidFill>
                <a:hlinkClick r:id="rId4"/>
              </a:rPr>
              <a:t>Counseling Center</a:t>
            </a:r>
            <a:r>
              <a:rPr lang="en" sz="4244" dirty="0"/>
              <a:t>.</a:t>
            </a:r>
            <a:endParaRPr sz="4244" dirty="0"/>
          </a:p>
          <a:p>
            <a:pPr marL="0" lvl="0" indent="0" algn="l" rtl="0">
              <a:spcBef>
                <a:spcPts val="0"/>
              </a:spcBef>
              <a:spcAft>
                <a:spcPts val="0"/>
              </a:spcAft>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Habits of </a:t>
            </a:r>
            <a:r>
              <a:rPr lang="en" b="1">
                <a:solidFill>
                  <a:schemeClr val="accent6"/>
                </a:solidFill>
              </a:rPr>
              <a:t>Growth</a:t>
            </a:r>
            <a:r>
              <a:rPr lang="en" b="1">
                <a:solidFill>
                  <a:schemeClr val="accent5"/>
                </a:solidFill>
              </a:rPr>
              <a:t> Mindset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College Students</a:t>
            </a:r>
            <a:endParaRPr b="1">
              <a:solidFill>
                <a:schemeClr val="accent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5"/>
          <p:cNvSpPr txBox="1">
            <a:spLocks noGrp="1"/>
          </p:cNvSpPr>
          <p:nvPr>
            <p:ph type="title"/>
          </p:nvPr>
        </p:nvSpPr>
        <p:spPr>
          <a:xfrm>
            <a:off x="460950" y="1995025"/>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What kinds of habits and practices do </a:t>
            </a:r>
            <a:r>
              <a:rPr lang="en" b="1">
                <a:solidFill>
                  <a:schemeClr val="accent6"/>
                </a:solidFill>
              </a:rPr>
              <a:t>Growth</a:t>
            </a:r>
            <a:r>
              <a:rPr lang="en" b="1"/>
              <a:t> Mindset students have?</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6"/>
          <p:cNvSpPr txBox="1">
            <a:spLocks noGrp="1"/>
          </p:cNvSpPr>
          <p:nvPr>
            <p:ph type="title"/>
          </p:nvPr>
        </p:nvSpPr>
        <p:spPr>
          <a:xfrm>
            <a:off x="400725" y="586650"/>
            <a:ext cx="81471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300" b="1">
                <a:solidFill>
                  <a:schemeClr val="accent5"/>
                </a:solidFill>
              </a:rPr>
              <a:t>Growth Mindset Behaviors:</a:t>
            </a:r>
            <a:endParaRPr sz="3300" b="1">
              <a:solidFill>
                <a:schemeClr val="accent5"/>
              </a:solidFill>
            </a:endParaRPr>
          </a:p>
          <a:p>
            <a:pPr marL="0" lvl="0" indent="0" algn="ctr" rtl="0">
              <a:lnSpc>
                <a:spcPct val="100000"/>
              </a:lnSpc>
              <a:spcBef>
                <a:spcPts val="0"/>
              </a:spcBef>
              <a:spcAft>
                <a:spcPts val="0"/>
              </a:spcAft>
              <a:buSzPts val="2600"/>
              <a:buNone/>
            </a:pPr>
            <a:endParaRPr sz="2700" b="1"/>
          </a:p>
        </p:txBody>
      </p:sp>
      <p:sp>
        <p:nvSpPr>
          <p:cNvPr id="391" name="Google Shape;391;p66"/>
          <p:cNvSpPr txBox="1">
            <a:spLocks noGrp="1"/>
          </p:cNvSpPr>
          <p:nvPr>
            <p:ph type="body" idx="1"/>
          </p:nvPr>
        </p:nvSpPr>
        <p:spPr>
          <a:xfrm>
            <a:off x="727650" y="1996200"/>
            <a:ext cx="7688700" cy="11511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Value learning as a process</a:t>
            </a:r>
            <a:endParaRPr sz="2500" b="1">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Focus on </a:t>
            </a:r>
            <a:r>
              <a:rPr lang="en" sz="2500" b="1" i="1">
                <a:latin typeface="Roboto Slab"/>
                <a:ea typeface="Roboto Slab"/>
                <a:cs typeface="Roboto Slab"/>
                <a:sym typeface="Roboto Slab"/>
              </a:rPr>
              <a:t>building skills</a:t>
            </a:r>
            <a:endParaRPr sz="2500" b="1" i="1">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Work with patience and engagement</a:t>
            </a:r>
            <a:endParaRPr sz="2500" b="1">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Ask for what you need</a:t>
            </a:r>
            <a:endParaRPr sz="2500" b="1">
              <a:latin typeface="Roboto Slab"/>
              <a:ea typeface="Roboto Slab"/>
              <a:cs typeface="Roboto Slab"/>
              <a:sym typeface="Roboto Slab"/>
            </a:endParaRPr>
          </a:p>
          <a:p>
            <a:pPr marL="457200" lvl="0" indent="-387350" algn="l" rtl="0">
              <a:lnSpc>
                <a:spcPct val="100000"/>
              </a:lnSpc>
              <a:spcBef>
                <a:spcPts val="0"/>
              </a:spcBef>
              <a:spcAft>
                <a:spcPts val="0"/>
              </a:spcAft>
              <a:buSzPts val="2500"/>
              <a:buFont typeface="Roboto Slab"/>
              <a:buChar char="●"/>
            </a:pPr>
            <a:r>
              <a:rPr lang="en" sz="2500" b="1">
                <a:latin typeface="Roboto Slab"/>
                <a:ea typeface="Roboto Slab"/>
                <a:cs typeface="Roboto Slab"/>
                <a:sym typeface="Roboto Slab"/>
              </a:rPr>
              <a:t>Care for yourself</a:t>
            </a:r>
            <a:endParaRPr sz="2500" b="1">
              <a:latin typeface="Roboto Slab"/>
              <a:ea typeface="Roboto Slab"/>
              <a:cs typeface="Roboto Slab"/>
              <a:sym typeface="Roboto Slab"/>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Building Skills (with Patience)</a:t>
            </a:r>
            <a:endParaRPr b="1">
              <a:solidFill>
                <a:schemeClr val="accent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8"/>
          <p:cNvSpPr txBox="1">
            <a:spLocks noGrp="1"/>
          </p:cNvSpPr>
          <p:nvPr>
            <p:ph type="title"/>
          </p:nvPr>
        </p:nvSpPr>
        <p:spPr>
          <a:xfrm>
            <a:off x="729450" y="411875"/>
            <a:ext cx="7688700" cy="821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990"/>
              <a:buNone/>
            </a:pPr>
            <a:r>
              <a:rPr lang="en" sz="2310" b="1">
                <a:solidFill>
                  <a:schemeClr val="accent5"/>
                </a:solidFill>
              </a:rPr>
              <a:t>Skill-Building Activity: Understanding the Learning Beneath the Assignment</a:t>
            </a:r>
            <a:endParaRPr sz="3300" b="1"/>
          </a:p>
        </p:txBody>
      </p:sp>
      <p:sp>
        <p:nvSpPr>
          <p:cNvPr id="402" name="Google Shape;402;p68"/>
          <p:cNvSpPr txBox="1">
            <a:spLocks noGrp="1"/>
          </p:cNvSpPr>
          <p:nvPr>
            <p:ph type="body" idx="1"/>
          </p:nvPr>
        </p:nvSpPr>
        <p:spPr>
          <a:xfrm>
            <a:off x="727650" y="1232975"/>
            <a:ext cx="7688700" cy="36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300"/>
              <a:buNone/>
            </a:pPr>
            <a:r>
              <a:rPr lang="en" dirty="0">
                <a:latin typeface="Roboto Slab"/>
                <a:ea typeface="Roboto Slab"/>
                <a:cs typeface="Roboto Slab"/>
                <a:sym typeface="Roboto Slab"/>
              </a:rPr>
              <a:t>Identify a group scribe and a speaker.</a:t>
            </a:r>
            <a:endParaRPr dirty="0">
              <a:latin typeface="Roboto Slab"/>
              <a:ea typeface="Roboto Slab"/>
              <a:cs typeface="Roboto Slab"/>
              <a:sym typeface="Roboto Slab"/>
            </a:endParaRPr>
          </a:p>
          <a:p>
            <a:pPr marL="457200" lvl="0" indent="-342900" algn="l" rtl="0">
              <a:lnSpc>
                <a:spcPct val="100000"/>
              </a:lnSpc>
              <a:spcBef>
                <a:spcPts val="1200"/>
              </a:spcBef>
              <a:spcAft>
                <a:spcPts val="0"/>
              </a:spcAft>
              <a:buSzPts val="1800"/>
              <a:buFont typeface="Roboto Slab"/>
              <a:buAutoNum type="arabicPeriod"/>
            </a:pPr>
            <a:r>
              <a:rPr lang="en" dirty="0">
                <a:latin typeface="Roboto Slab"/>
                <a:ea typeface="Roboto Slab"/>
                <a:cs typeface="Roboto Slab"/>
                <a:sym typeface="Roboto Slab"/>
              </a:rPr>
              <a:t>Read the </a:t>
            </a:r>
            <a:r>
              <a:rPr lang="en" u="sng" dirty="0">
                <a:latin typeface="Roboto Slab"/>
                <a:ea typeface="Roboto Slab"/>
                <a:cs typeface="Roboto Slab"/>
                <a:sym typeface="Roboto Slab"/>
                <a:hlinkClick r:id="rId3"/>
              </a:rPr>
              <a:t>assignment prompt</a:t>
            </a:r>
            <a:r>
              <a:rPr lang="en" dirty="0">
                <a:latin typeface="Roboto Slab"/>
                <a:ea typeface="Roboto Slab"/>
                <a:cs typeface="Roboto Slab"/>
                <a:sym typeface="Roboto Slab"/>
              </a:rPr>
              <a:t> on the next slide. This is a typical assignment that a first year student might see.</a:t>
            </a:r>
            <a:endParaRPr dirty="0">
              <a:latin typeface="Roboto Slab"/>
              <a:ea typeface="Roboto Slab"/>
              <a:cs typeface="Roboto Slab"/>
              <a:sym typeface="Roboto Slab"/>
            </a:endParaRPr>
          </a:p>
          <a:p>
            <a:pPr marL="0" lvl="0" indent="0" algn="l" rtl="0">
              <a:lnSpc>
                <a:spcPct val="100000"/>
              </a:lnSpc>
              <a:spcBef>
                <a:spcPts val="0"/>
              </a:spcBef>
              <a:spcAft>
                <a:spcPts val="0"/>
              </a:spcAft>
              <a:buNone/>
            </a:pPr>
            <a:endParaRPr sz="800" dirty="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dirty="0">
                <a:latin typeface="Roboto Slab"/>
                <a:ea typeface="Roboto Slab"/>
                <a:cs typeface="Roboto Slab"/>
                <a:sym typeface="Roboto Slab"/>
              </a:rPr>
              <a:t>As you read, try to identify the tasks that the assignment is asking you to accomplish. What does the assignment want you to do?</a:t>
            </a:r>
            <a:endParaRPr dirty="0">
              <a:latin typeface="Roboto Slab"/>
              <a:ea typeface="Roboto Slab"/>
              <a:cs typeface="Roboto Slab"/>
              <a:sym typeface="Roboto Slab"/>
            </a:endParaRPr>
          </a:p>
          <a:p>
            <a:pPr marL="0" lvl="0" indent="0" algn="l" rtl="0">
              <a:lnSpc>
                <a:spcPct val="100000"/>
              </a:lnSpc>
              <a:spcBef>
                <a:spcPts val="0"/>
              </a:spcBef>
              <a:spcAft>
                <a:spcPts val="0"/>
              </a:spcAft>
              <a:buNone/>
            </a:pPr>
            <a:endParaRPr sz="800" dirty="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dirty="0">
                <a:latin typeface="Roboto Slab"/>
                <a:ea typeface="Roboto Slab"/>
                <a:cs typeface="Roboto Slab"/>
                <a:sym typeface="Roboto Slab"/>
              </a:rPr>
              <a:t>Next, look at the</a:t>
            </a:r>
            <a:r>
              <a:rPr lang="en" u="sng" dirty="0">
                <a:solidFill>
                  <a:schemeClr val="hlink"/>
                </a:solidFill>
                <a:latin typeface="Roboto Slab"/>
                <a:ea typeface="Roboto Slab"/>
                <a:cs typeface="Roboto Slab"/>
                <a:sym typeface="Roboto Slab"/>
                <a:hlinkClick r:id="rId4"/>
              </a:rPr>
              <a:t> </a:t>
            </a:r>
            <a:r>
              <a:rPr lang="en" u="sng" dirty="0">
                <a:solidFill>
                  <a:schemeClr val="hlink"/>
                </a:solidFill>
                <a:latin typeface="Roboto Slab"/>
                <a:ea typeface="Roboto Slab"/>
                <a:cs typeface="Roboto Slab"/>
                <a:sym typeface="Roboto Slab"/>
                <a:hlinkClick r:id="rId5"/>
              </a:rPr>
              <a:t>list of skills</a:t>
            </a:r>
            <a:r>
              <a:rPr lang="en" u="sng" dirty="0">
                <a:solidFill>
                  <a:schemeClr val="hlink"/>
                </a:solidFill>
                <a:latin typeface="Roboto Slab"/>
                <a:ea typeface="Roboto Slab"/>
                <a:cs typeface="Roboto Slab"/>
                <a:sym typeface="Roboto Slab"/>
                <a:hlinkClick r:id="rId4"/>
              </a:rPr>
              <a:t> </a:t>
            </a:r>
            <a:r>
              <a:rPr lang="en" dirty="0">
                <a:latin typeface="Roboto Slab"/>
                <a:ea typeface="Roboto Slab"/>
                <a:cs typeface="Roboto Slab"/>
                <a:sym typeface="Roboto Slab"/>
              </a:rPr>
              <a:t>that is provided.</a:t>
            </a:r>
            <a:endParaRPr dirty="0">
              <a:latin typeface="Roboto Slab"/>
              <a:ea typeface="Roboto Slab"/>
              <a:cs typeface="Roboto Slab"/>
              <a:sym typeface="Roboto Slab"/>
            </a:endParaRPr>
          </a:p>
          <a:p>
            <a:pPr marL="0" lvl="0" indent="0" algn="l" rtl="0">
              <a:lnSpc>
                <a:spcPct val="100000"/>
              </a:lnSpc>
              <a:spcBef>
                <a:spcPts val="0"/>
              </a:spcBef>
              <a:spcAft>
                <a:spcPts val="0"/>
              </a:spcAft>
              <a:buNone/>
            </a:pPr>
            <a:endParaRPr sz="800" dirty="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dirty="0">
                <a:latin typeface="Roboto Slab"/>
                <a:ea typeface="Roboto Slab"/>
                <a:cs typeface="Roboto Slab"/>
                <a:sym typeface="Roboto Slab"/>
              </a:rPr>
              <a:t>What SKILLS will you need to accomplish the tasks in the assignment?</a:t>
            </a:r>
            <a:endParaRPr dirty="0">
              <a:latin typeface="Roboto Slab"/>
              <a:ea typeface="Roboto Slab"/>
              <a:cs typeface="Roboto Slab"/>
              <a:sym typeface="Roboto Slab"/>
            </a:endParaRPr>
          </a:p>
          <a:p>
            <a:pPr marL="0" lvl="0" indent="0" algn="l" rtl="0">
              <a:lnSpc>
                <a:spcPct val="100000"/>
              </a:lnSpc>
              <a:spcBef>
                <a:spcPts val="1200"/>
              </a:spcBef>
              <a:spcAft>
                <a:spcPts val="0"/>
              </a:spcAft>
              <a:buSzPts val="1800"/>
              <a:buNone/>
            </a:pPr>
            <a:r>
              <a:rPr lang="en" dirty="0">
                <a:latin typeface="Roboto Slab"/>
                <a:ea typeface="Roboto Slab"/>
                <a:cs typeface="Roboto Slab"/>
                <a:sym typeface="Roboto Slab"/>
              </a:rPr>
              <a:t>When we come back together as a full group, we will compare </a:t>
            </a:r>
            <a:r>
              <a:rPr lang="en" sz="2000" dirty="0">
                <a:latin typeface="Roboto Slab"/>
                <a:ea typeface="Roboto Slab"/>
                <a:cs typeface="Roboto Slab"/>
                <a:sym typeface="Roboto Slab"/>
              </a:rPr>
              <a:t>our results.</a:t>
            </a:r>
            <a:endParaRPr sz="2000" dirty="0">
              <a:latin typeface="Roboto Slab"/>
              <a:ea typeface="Roboto Slab"/>
              <a:cs typeface="Roboto Slab"/>
              <a:sym typeface="Roboto Slab"/>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9"/>
          <p:cNvSpPr txBox="1"/>
          <p:nvPr/>
        </p:nvSpPr>
        <p:spPr>
          <a:xfrm>
            <a:off x="307650" y="-98600"/>
            <a:ext cx="8528700" cy="56439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1200"/>
              </a:spcBef>
              <a:spcAft>
                <a:spcPts val="0"/>
              </a:spcAft>
              <a:buClr>
                <a:srgbClr val="000000"/>
              </a:buClr>
              <a:buSzPts val="1200"/>
              <a:buFont typeface="Arial"/>
              <a:buNone/>
            </a:pPr>
            <a:r>
              <a:rPr lang="en" sz="1200" b="1" i="0" u="sng" strike="noStrike" cap="none">
                <a:solidFill>
                  <a:schemeClr val="accent5"/>
                </a:solidFill>
                <a:latin typeface="Arial"/>
                <a:ea typeface="Arial"/>
                <a:cs typeface="Arial"/>
                <a:sym typeface="Arial"/>
              </a:rPr>
              <a:t>SAMPLE PROMPT </a:t>
            </a:r>
            <a:endParaRPr sz="1200" b="1" i="0" u="sng" strike="noStrike" cap="none">
              <a:solidFill>
                <a:schemeClr val="accent5"/>
              </a:solidFill>
              <a:latin typeface="Arial"/>
              <a:ea typeface="Arial"/>
              <a:cs typeface="Arial"/>
              <a:sym typeface="Arial"/>
            </a:endParaRPr>
          </a:p>
          <a:p>
            <a:pPr marL="0" marR="0" lvl="0" indent="0" algn="ctr" rtl="0">
              <a:lnSpc>
                <a:spcPct val="150000"/>
              </a:lnSpc>
              <a:spcBef>
                <a:spcPts val="1200"/>
              </a:spcBef>
              <a:spcAft>
                <a:spcPts val="0"/>
              </a:spcAft>
              <a:buClr>
                <a:srgbClr val="000000"/>
              </a:buClr>
              <a:buSzPts val="1200"/>
              <a:buFont typeface="Arial"/>
              <a:buNone/>
            </a:pPr>
            <a:r>
              <a:rPr lang="en" sz="1200" b="1" i="0" u="none" strike="noStrike" cap="none">
                <a:solidFill>
                  <a:schemeClr val="dk1"/>
                </a:solidFill>
                <a:latin typeface="Georgia"/>
                <a:ea typeface="Georgia"/>
                <a:cs typeface="Georgia"/>
                <a:sym typeface="Georgia"/>
              </a:rPr>
              <a:t>UNIT </a:t>
            </a:r>
            <a:r>
              <a:rPr lang="en" sz="1200" b="1" i="0" u="none" strike="noStrike" cap="none">
                <a:solidFill>
                  <a:schemeClr val="dk1"/>
                </a:solidFill>
                <a:latin typeface="Times New Roman"/>
                <a:ea typeface="Times New Roman"/>
                <a:cs typeface="Times New Roman"/>
                <a:sym typeface="Times New Roman"/>
              </a:rPr>
              <a:t>1</a:t>
            </a:r>
            <a:r>
              <a:rPr lang="en" sz="1200" b="1" i="0" u="none" strike="noStrike" cap="none">
                <a:solidFill>
                  <a:schemeClr val="dk1"/>
                </a:solidFill>
                <a:latin typeface="Georgia"/>
                <a:ea typeface="Georgia"/>
                <a:cs typeface="Georgia"/>
                <a:sym typeface="Georgia"/>
              </a:rPr>
              <a:t>: EDUCATION NARRATIVE</a:t>
            </a:r>
            <a:endParaRPr sz="1200" b="1" i="0" u="none" strike="noStrike" cap="none">
              <a:solidFill>
                <a:schemeClr val="dk1"/>
              </a:solidFill>
              <a:latin typeface="Georgia"/>
              <a:ea typeface="Georgia"/>
              <a:cs typeface="Georgia"/>
              <a:sym typeface="Georgia"/>
            </a:endParaRPr>
          </a:p>
          <a:p>
            <a:pPr marL="0" marR="0" lvl="0" indent="0" algn="l" rtl="0">
              <a:lnSpc>
                <a:spcPct val="150000"/>
              </a:lnSpc>
              <a:spcBef>
                <a:spcPts val="12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 Now that we have read and thought about several different education narrative</a:t>
            </a:r>
            <a:r>
              <a:rPr lang="en" sz="1200">
                <a:solidFill>
                  <a:schemeClr val="dk1"/>
                </a:solidFill>
                <a:latin typeface="Georgia"/>
                <a:ea typeface="Georgia"/>
                <a:cs typeface="Georgia"/>
                <a:sym typeface="Georgia"/>
              </a:rPr>
              <a:t> essays, </a:t>
            </a:r>
            <a:r>
              <a:rPr lang="en" sz="1200" b="0" i="0" u="none" strike="noStrike" cap="none">
                <a:solidFill>
                  <a:schemeClr val="dk1"/>
                </a:solidFill>
                <a:latin typeface="Georgia"/>
                <a:ea typeface="Georgia"/>
                <a:cs typeface="Georgia"/>
                <a:sym typeface="Georgia"/>
              </a:rPr>
              <a:t> it is time for you to create an education narrative of your own.  In the education narratives we read, the writers discuss educational journeys and use their experiences as a way to draw conclusions about themselves, about education, or about the world in general. You will do the same! You may write about a single event in your educational life that transformed you or changed your way of thinking, or you may write about a series of events that all tie together to make a single point. In writing about your education, you want your reader to understand your interpretation of the events you describe and agree with your overall point (thesis).</a:t>
            </a:r>
            <a:endParaRPr sz="1200" b="0" i="0" u="none" strike="noStrike" cap="none">
              <a:solidFill>
                <a:schemeClr val="dk1"/>
              </a:solidFill>
              <a:latin typeface="Georgia"/>
              <a:ea typeface="Georgia"/>
              <a:cs typeface="Georgia"/>
              <a:sym typeface="Georgia"/>
            </a:endParaRPr>
          </a:p>
          <a:p>
            <a:pPr marL="0" marR="0" lvl="0" indent="0" algn="l" rtl="0">
              <a:lnSpc>
                <a:spcPct val="150000"/>
              </a:lnSpc>
              <a:spcBef>
                <a:spcPts val="12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Use the readings you have done as models to help you with this task. You may choose to use elements of several different pieces, or you may choose to use one of the pieces as a “mentor text” to help you structure your own work.</a:t>
            </a:r>
            <a:endParaRPr sz="1200" b="0" i="0" u="none" strike="noStrike" cap="none">
              <a:solidFill>
                <a:schemeClr val="dk1"/>
              </a:solidFill>
              <a:latin typeface="Georgia"/>
              <a:ea typeface="Georgia"/>
              <a:cs typeface="Georgia"/>
              <a:sym typeface="Georgia"/>
            </a:endParaRPr>
          </a:p>
          <a:p>
            <a:pPr marL="0" marR="0" lvl="0" indent="0" algn="l" rtl="0">
              <a:lnSpc>
                <a:spcPct val="150000"/>
              </a:lnSpc>
              <a:spcBef>
                <a:spcPts val="400"/>
              </a:spcBef>
              <a:spcAft>
                <a:spcPts val="0"/>
              </a:spcAft>
              <a:buClr>
                <a:srgbClr val="000000"/>
              </a:buClr>
              <a:buSzPts val="1200"/>
              <a:buFont typeface="Arial"/>
              <a:buNone/>
            </a:pPr>
            <a:r>
              <a:rPr lang="en" sz="1200" b="0" i="0" u="none" strike="noStrike" cap="none">
                <a:solidFill>
                  <a:schemeClr val="dk1"/>
                </a:solidFill>
                <a:latin typeface="Georgia"/>
                <a:ea typeface="Georgia"/>
                <a:cs typeface="Georgia"/>
                <a:sym typeface="Georgia"/>
              </a:rPr>
              <a:t>Your essay should do or have the following things:</a:t>
            </a:r>
            <a:endParaRPr sz="1200" b="0" i="0" u="none" strike="noStrike" cap="none">
              <a:solidFill>
                <a:schemeClr val="dk1"/>
              </a:solidFill>
              <a:latin typeface="Georgia"/>
              <a:ea typeface="Georgia"/>
              <a:cs typeface="Georgia"/>
              <a:sym typeface="Georgia"/>
            </a:endParaRPr>
          </a:p>
          <a:p>
            <a:pPr marL="457200" marR="0" lvl="0" indent="-298450" algn="l" rtl="0">
              <a:lnSpc>
                <a:spcPct val="100000"/>
              </a:lnSpc>
              <a:spcBef>
                <a:spcPts val="400"/>
              </a:spcBef>
              <a:spcAft>
                <a:spcPts val="0"/>
              </a:spcAft>
              <a:buClr>
                <a:schemeClr val="dk1"/>
              </a:buClr>
              <a:buSzPts val="1100"/>
              <a:buFont typeface="Arial"/>
              <a:buChar char="●"/>
            </a:pPr>
            <a:r>
              <a:rPr lang="en" sz="700" b="0" i="0" u="none" strike="noStrike" cap="none">
                <a:solidFill>
                  <a:schemeClr val="dk1"/>
                </a:solidFill>
                <a:latin typeface="Times New Roman"/>
                <a:ea typeface="Times New Roman"/>
                <a:cs typeface="Times New Roman"/>
                <a:sym typeface="Times New Roman"/>
              </a:rPr>
              <a:t> </a:t>
            </a:r>
            <a:r>
              <a:rPr lang="en" sz="1200" b="0" i="0" u="none" strike="noStrike" cap="none">
                <a:solidFill>
                  <a:schemeClr val="dk1"/>
                </a:solidFill>
                <a:latin typeface="Georgia"/>
                <a:ea typeface="Georgia"/>
                <a:cs typeface="Georgia"/>
                <a:sym typeface="Georgia"/>
              </a:rPr>
              <a:t>Describe your own personal education experiences (a kind of “personal essay”) and be written in the first person (I/me pronouns)</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Describe a single event/experience OR a series of different </a:t>
            </a:r>
            <a:r>
              <a:rPr lang="en" sz="1200" b="0" i="1" u="none" strike="noStrike" cap="none">
                <a:solidFill>
                  <a:schemeClr val="dk1"/>
                </a:solidFill>
                <a:latin typeface="Georgia"/>
                <a:ea typeface="Georgia"/>
                <a:cs typeface="Georgia"/>
                <a:sym typeface="Georgia"/>
              </a:rPr>
              <a:t>connected</a:t>
            </a:r>
            <a:r>
              <a:rPr lang="en" sz="1200" b="0" i="0" u="none" strike="noStrike" cap="none">
                <a:solidFill>
                  <a:schemeClr val="dk1"/>
                </a:solidFill>
                <a:latin typeface="Georgia"/>
                <a:ea typeface="Georgia"/>
                <a:cs typeface="Georgia"/>
                <a:sym typeface="Georgia"/>
              </a:rPr>
              <a:t> events/experiences</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Be thoughtful—analyze your situation and its effect on you</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Use specific details and precise language to convey the events and your feelings to the reader</a:t>
            </a:r>
            <a:endParaRPr sz="1200" b="0" i="0" u="none" strike="noStrike" cap="none">
              <a:solidFill>
                <a:schemeClr val="dk1"/>
              </a:solidFill>
              <a:latin typeface="Georgia"/>
              <a:ea typeface="Georgia"/>
              <a:cs typeface="Georgia"/>
              <a:sym typeface="Georgia"/>
            </a:endParaRPr>
          </a:p>
          <a:p>
            <a:pPr marL="457200" marR="0" lvl="0" indent="-298450" algn="l" rtl="0">
              <a:lnSpc>
                <a:spcPct val="100000"/>
              </a:lnSpc>
              <a:spcBef>
                <a:spcPts val="0"/>
              </a:spcBef>
              <a:spcAft>
                <a:spcPts val="0"/>
              </a:spcAft>
              <a:buClr>
                <a:schemeClr val="dk1"/>
              </a:buClr>
              <a:buSzPts val="1100"/>
              <a:buFont typeface="Arial"/>
              <a:buChar char="●"/>
            </a:pPr>
            <a:r>
              <a:rPr lang="en" sz="1200" b="0" i="0" u="none" strike="noStrike" cap="none">
                <a:solidFill>
                  <a:schemeClr val="dk1"/>
                </a:solidFill>
                <a:latin typeface="Georgia"/>
                <a:ea typeface="Georgia"/>
                <a:cs typeface="Georgia"/>
                <a:sym typeface="Georgia"/>
              </a:rPr>
              <a:t>Information should be divided into distinct, organized paragraphs</a:t>
            </a:r>
            <a:r>
              <a:rPr lang="en" sz="700" b="0" i="0" u="none" strike="noStrike" cap="none">
                <a:solidFill>
                  <a:schemeClr val="dk1"/>
                </a:solidFill>
                <a:latin typeface="Times New Roman"/>
                <a:ea typeface="Times New Roman"/>
                <a:cs typeface="Times New Roman"/>
                <a:sym typeface="Times New Roman"/>
              </a:rPr>
              <a:t>   	</a:t>
            </a:r>
            <a:endParaRPr sz="700" b="0"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Should have a point of view and make an overall point about  the events you describe and why they are significant </a:t>
            </a:r>
            <a:endParaRPr sz="1200" b="0" i="0" u="none" strike="noStrike" cap="none">
              <a:solidFill>
                <a:schemeClr val="dk1"/>
              </a:solidFill>
              <a:latin typeface="Georgia"/>
              <a:ea typeface="Georgia"/>
              <a:cs typeface="Georgia"/>
              <a:sym typeface="Georgia"/>
            </a:endParaRPr>
          </a:p>
          <a:p>
            <a:pPr marL="457200" marR="0" lvl="0" indent="-304800" algn="l" rtl="0">
              <a:lnSpc>
                <a:spcPct val="100000"/>
              </a:lnSpc>
              <a:spcBef>
                <a:spcPts val="0"/>
              </a:spcBef>
              <a:spcAft>
                <a:spcPts val="0"/>
              </a:spcAft>
              <a:buClr>
                <a:schemeClr val="dk1"/>
              </a:buClr>
              <a:buSzPts val="1200"/>
              <a:buFont typeface="Georgia"/>
              <a:buChar char="●"/>
            </a:pPr>
            <a:r>
              <a:rPr lang="en" sz="1200" b="0" i="0" u="none" strike="noStrike" cap="none">
                <a:solidFill>
                  <a:schemeClr val="dk1"/>
                </a:solidFill>
                <a:latin typeface="Georgia"/>
                <a:ea typeface="Georgia"/>
                <a:cs typeface="Georgia"/>
                <a:sym typeface="Georgia"/>
              </a:rPr>
              <a:t>Should be approximately three pages or ~1000 words long</a:t>
            </a:r>
            <a:endParaRPr sz="1200" b="0"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6"/>
                </a:solidFill>
              </a:rPr>
              <a:t>Questions for Discussion:</a:t>
            </a:r>
            <a:endParaRPr b="1">
              <a:solidFill>
                <a:schemeClr val="accent6"/>
              </a:solidFill>
            </a:endParaRPr>
          </a:p>
        </p:txBody>
      </p:sp>
      <p:sp>
        <p:nvSpPr>
          <p:cNvPr id="413" name="Google Shape;413;p70"/>
          <p:cNvSpPr txBox="1">
            <a:spLocks noGrp="1"/>
          </p:cNvSpPr>
          <p:nvPr>
            <p:ph type="body" idx="1"/>
          </p:nvPr>
        </p:nvSpPr>
        <p:spPr>
          <a:xfrm>
            <a:off x="387900" y="1226275"/>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600" b="1"/>
              <a:t>What did the assignment ask you to do?</a:t>
            </a:r>
            <a:endParaRPr sz="1600" b="1"/>
          </a:p>
          <a:p>
            <a:pPr marL="0" lvl="0" indent="0" algn="l" rtl="0">
              <a:lnSpc>
                <a:spcPct val="95000"/>
              </a:lnSpc>
              <a:spcBef>
                <a:spcPts val="1000"/>
              </a:spcBef>
              <a:spcAft>
                <a:spcPts val="0"/>
              </a:spcAft>
              <a:buSzPts val="935"/>
              <a:buNone/>
            </a:pPr>
            <a:r>
              <a:rPr lang="en" sz="1600" b="1"/>
              <a:t>What skills do you think you need to complete the assignment?</a:t>
            </a:r>
            <a:endParaRPr sz="1600" b="1"/>
          </a:p>
          <a:p>
            <a:pPr marL="0" lvl="0" indent="0" algn="l" rtl="0">
              <a:lnSpc>
                <a:spcPct val="95000"/>
              </a:lnSpc>
              <a:spcBef>
                <a:spcPts val="1000"/>
              </a:spcBef>
              <a:spcAft>
                <a:spcPts val="0"/>
              </a:spcAft>
              <a:buSzPts val="935"/>
              <a:buNone/>
            </a:pPr>
            <a:r>
              <a:rPr lang="en" sz="1600" b="1"/>
              <a:t>What was most challenging about reading the prompt and the list of skills?</a:t>
            </a:r>
            <a:endParaRPr sz="1600" b="1"/>
          </a:p>
          <a:p>
            <a:pPr marL="0" lvl="0" indent="0" algn="l" rtl="0">
              <a:lnSpc>
                <a:spcPct val="95000"/>
              </a:lnSpc>
              <a:spcBef>
                <a:spcPts val="1000"/>
              </a:spcBef>
              <a:spcAft>
                <a:spcPts val="0"/>
              </a:spcAft>
              <a:buSzPts val="935"/>
              <a:buNone/>
            </a:pPr>
            <a:r>
              <a:rPr lang="en" sz="1600" b="1"/>
              <a:t>Of the skills we discussed, which ones do you think you already have mastery of? Which ones have you partly mastered? Which ones do you still have to learn?</a:t>
            </a:r>
            <a:endParaRPr sz="1600" b="1"/>
          </a:p>
          <a:p>
            <a:pPr marL="0" lvl="0" indent="0" algn="l" rtl="0">
              <a:lnSpc>
                <a:spcPct val="95000"/>
              </a:lnSpc>
              <a:spcBef>
                <a:spcPts val="1000"/>
              </a:spcBef>
              <a:spcAft>
                <a:spcPts val="0"/>
              </a:spcAft>
              <a:buSzPts val="935"/>
              <a:buNone/>
            </a:pPr>
            <a:r>
              <a:rPr lang="en" sz="1600" b="1"/>
              <a:t>If you try to do the assignment without having mastery of all of those skills, what do you think will happen?</a:t>
            </a:r>
            <a:endParaRPr sz="1600" b="1"/>
          </a:p>
          <a:p>
            <a:pPr marL="0" lvl="0" indent="0" algn="l" rtl="0">
              <a:lnSpc>
                <a:spcPct val="95000"/>
              </a:lnSpc>
              <a:spcBef>
                <a:spcPts val="1000"/>
              </a:spcBef>
              <a:spcAft>
                <a:spcPts val="0"/>
              </a:spcAft>
              <a:buSzPts val="935"/>
              <a:buNone/>
            </a:pPr>
            <a:r>
              <a:rPr lang="en" sz="1600" b="1"/>
              <a:t>Why might a teacher give an assignment knowing that students might not yet have mastery of the skills needed to complete it?</a:t>
            </a:r>
            <a:endParaRPr sz="1600" b="1"/>
          </a:p>
          <a:p>
            <a:pPr marL="0" lvl="0" indent="0" algn="l" rtl="0">
              <a:lnSpc>
                <a:spcPct val="95000"/>
              </a:lnSpc>
              <a:spcBef>
                <a:spcPts val="1000"/>
              </a:spcBef>
              <a:spcAft>
                <a:spcPts val="0"/>
              </a:spcAft>
              <a:buSzPts val="935"/>
              <a:buNone/>
            </a:pPr>
            <a:r>
              <a:rPr lang="en" sz="1600" b="1"/>
              <a:t>How long to you think it might take to get full mastery of all of those skills? What can you do to have patience with yourself while you learn them?</a:t>
            </a:r>
            <a:endParaRPr sz="1600" b="1"/>
          </a:p>
          <a:p>
            <a:pPr marL="0" lvl="0" indent="0" algn="l" rtl="0">
              <a:lnSpc>
                <a:spcPct val="95000"/>
              </a:lnSpc>
              <a:spcBef>
                <a:spcPts val="1000"/>
              </a:spcBef>
              <a:spcAft>
                <a:spcPts val="0"/>
              </a:spcAft>
              <a:buSzPts val="935"/>
              <a:buNone/>
            </a:pPr>
            <a:r>
              <a:rPr lang="en" sz="1600" b="1"/>
              <a:t>How can having a </a:t>
            </a:r>
            <a:r>
              <a:rPr lang="en" sz="1600" b="1">
                <a:solidFill>
                  <a:schemeClr val="accent6"/>
                </a:solidFill>
              </a:rPr>
              <a:t>Growth Mindset</a:t>
            </a:r>
            <a:r>
              <a:rPr lang="en" sz="1600" b="1"/>
              <a:t> help you as you build skills?</a:t>
            </a:r>
            <a:endParaRPr sz="1600" b="1"/>
          </a:p>
          <a:p>
            <a:pPr marL="0" lvl="0" indent="0" algn="l" rtl="0">
              <a:lnSpc>
                <a:spcPct val="95000"/>
              </a:lnSpc>
              <a:spcBef>
                <a:spcPts val="1200"/>
              </a:spcBef>
              <a:spcAft>
                <a:spcPts val="1200"/>
              </a:spcAft>
              <a:buSzPts val="935"/>
              <a:buNone/>
            </a:pPr>
            <a:endParaRPr sz="119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txBox="1">
            <a:spLocks noGrp="1"/>
          </p:cNvSpPr>
          <p:nvPr>
            <p:ph type="title"/>
          </p:nvPr>
        </p:nvSpPr>
        <p:spPr>
          <a:xfrm>
            <a:off x="729450" y="411875"/>
            <a:ext cx="7688700" cy="821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990"/>
              <a:buNone/>
            </a:pPr>
            <a:r>
              <a:rPr lang="en" sz="2310" b="1">
                <a:solidFill>
                  <a:schemeClr val="accent5"/>
                </a:solidFill>
              </a:rPr>
              <a:t>Optional Small Group Discussion: Growth Mindset Habits of Successful College Students</a:t>
            </a:r>
            <a:endParaRPr sz="3300" b="1"/>
          </a:p>
        </p:txBody>
      </p:sp>
      <p:sp>
        <p:nvSpPr>
          <p:cNvPr id="419" name="Google Shape;419;p71"/>
          <p:cNvSpPr txBox="1">
            <a:spLocks noGrp="1"/>
          </p:cNvSpPr>
          <p:nvPr>
            <p:ph type="body" idx="1"/>
          </p:nvPr>
        </p:nvSpPr>
        <p:spPr>
          <a:xfrm>
            <a:off x="729450" y="1380725"/>
            <a:ext cx="7688700" cy="36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300"/>
              <a:buNone/>
            </a:pPr>
            <a:r>
              <a:rPr lang="en" sz="1800">
                <a:latin typeface="Roboto Slab"/>
                <a:ea typeface="Roboto Slab"/>
                <a:cs typeface="Roboto Slab"/>
                <a:sym typeface="Roboto Slab"/>
              </a:rPr>
              <a:t>Review the </a:t>
            </a:r>
            <a:r>
              <a:rPr lang="en">
                <a:latin typeface="Roboto Slab"/>
                <a:ea typeface="Roboto Slab"/>
                <a:cs typeface="Roboto Slab"/>
                <a:sym typeface="Roboto Slab"/>
              </a:rPr>
              <a:t> </a:t>
            </a:r>
            <a:r>
              <a:rPr lang="en"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t>
            </a:r>
            <a:r>
              <a:rPr lang="en" sz="1800"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Track your Learning Process</a:t>
            </a:r>
            <a:r>
              <a:rPr lang="en"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 checklist</a:t>
            </a:r>
            <a:r>
              <a:rPr lang="en">
                <a:latin typeface="Roboto Slab"/>
                <a:ea typeface="Roboto Slab"/>
                <a:cs typeface="Roboto Slab"/>
                <a:sym typeface="Roboto Slab"/>
              </a:rPr>
              <a:t>.</a:t>
            </a:r>
            <a:endParaRPr sz="1800">
              <a:solidFill>
                <a:schemeClr val="accent6"/>
              </a:solidFill>
              <a:latin typeface="Roboto Slab"/>
              <a:ea typeface="Roboto Slab"/>
              <a:cs typeface="Roboto Slab"/>
              <a:sym typeface="Roboto Slab"/>
            </a:endParaRPr>
          </a:p>
          <a:p>
            <a:pPr marL="457200" lvl="0" indent="-342900" algn="l" rtl="0">
              <a:lnSpc>
                <a:spcPct val="100000"/>
              </a:lnSpc>
              <a:spcBef>
                <a:spcPts val="1200"/>
              </a:spcBef>
              <a:spcAft>
                <a:spcPts val="0"/>
              </a:spcAft>
              <a:buSzPts val="1800"/>
              <a:buFont typeface="Roboto Slab"/>
              <a:buAutoNum type="arabicPeriod"/>
            </a:pPr>
            <a:r>
              <a:rPr lang="en" sz="1800">
                <a:latin typeface="Roboto Slab"/>
                <a:ea typeface="Roboto Slab"/>
                <a:cs typeface="Roboto Slab"/>
                <a:sym typeface="Roboto Slab"/>
              </a:rPr>
              <a:t>Share which of the practices you did not know successful college students used.</a:t>
            </a:r>
            <a:endParaRPr sz="1800">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Which of the practices seem most consistent with Growth Mindset behavior? How can having a Growth Mindset help you do some of these tasks?</a:t>
            </a:r>
            <a:endParaRPr>
              <a:latin typeface="Roboto Slab"/>
              <a:ea typeface="Roboto Slab"/>
              <a:cs typeface="Roboto Slab"/>
              <a:sym typeface="Roboto Slab"/>
            </a:endParaRPr>
          </a:p>
          <a:p>
            <a:pPr marL="457200" lvl="0" indent="-342900" algn="l" rtl="0">
              <a:lnSpc>
                <a:spcPct val="100000"/>
              </a:lnSpc>
              <a:spcBef>
                <a:spcPts val="0"/>
              </a:spcBef>
              <a:spcAft>
                <a:spcPts val="0"/>
              </a:spcAft>
              <a:buSzPts val="1800"/>
              <a:buFont typeface="Roboto Slab"/>
              <a:buAutoNum type="arabicPeriod"/>
            </a:pPr>
            <a:r>
              <a:rPr lang="en">
                <a:latin typeface="Roboto Slab"/>
                <a:ea typeface="Roboto Slab"/>
                <a:cs typeface="Roboto Slab"/>
                <a:sym typeface="Roboto Slab"/>
              </a:rPr>
              <a:t>Which tasks would you like to incorporate into your own study routine?</a:t>
            </a:r>
            <a:endParaRPr>
              <a:latin typeface="Roboto Slab"/>
              <a:ea typeface="Roboto Slab"/>
              <a:cs typeface="Roboto Slab"/>
              <a:sym typeface="Roboto Slab"/>
            </a:endParaRPr>
          </a:p>
          <a:p>
            <a:pPr marL="0" lvl="0" indent="0" algn="l" rtl="0">
              <a:lnSpc>
                <a:spcPct val="100000"/>
              </a:lnSpc>
              <a:spcBef>
                <a:spcPts val="1200"/>
              </a:spcBef>
              <a:spcAft>
                <a:spcPts val="1200"/>
              </a:spcAft>
              <a:buSzPts val="1300"/>
              <a:buNone/>
            </a:pPr>
            <a:r>
              <a:rPr lang="en" sz="1800">
                <a:latin typeface="Roboto Slab"/>
                <a:ea typeface="Roboto Slab"/>
                <a:cs typeface="Roboto Slab"/>
                <a:sym typeface="Roboto Slab"/>
              </a:rPr>
              <a:t>When you return to the larger group, </a:t>
            </a:r>
            <a:r>
              <a:rPr lang="en">
                <a:latin typeface="Roboto Slab"/>
                <a:ea typeface="Roboto Slab"/>
                <a:cs typeface="Roboto Slab"/>
                <a:sym typeface="Roboto Slab"/>
              </a:rPr>
              <a:t>the speaker from your small group will</a:t>
            </a:r>
            <a:r>
              <a:rPr lang="en" sz="1800">
                <a:latin typeface="Roboto Slab"/>
                <a:ea typeface="Roboto Slab"/>
                <a:cs typeface="Roboto Slab"/>
                <a:sym typeface="Roboto Slab"/>
              </a:rPr>
              <a:t> summarize your discussion</a:t>
            </a:r>
            <a:endParaRPr sz="1800">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99" name="Google Shape;99;p18"/>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100" name="Google Shape;100;p18"/>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101" name="Google Shape;101;p18"/>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102" name="Google Shape;102;p18"/>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6"/>
                </a:solidFill>
              </a:rPr>
              <a:t>What Questions Do you Have?</a:t>
            </a:r>
            <a:endParaRPr b="1">
              <a:solidFill>
                <a:schemeClr val="accent6"/>
              </a:solidFill>
            </a:endParaRPr>
          </a:p>
        </p:txBody>
      </p:sp>
      <p:sp>
        <p:nvSpPr>
          <p:cNvPr id="425" name="Google Shape;425;p7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b="1"/>
              <a:t>Now that we are halfway through our workshop, take a moment to think about  things you would still like to know.</a:t>
            </a:r>
            <a:endParaRPr sz="2100" b="1"/>
          </a:p>
          <a:p>
            <a:pPr marL="0" lvl="0" indent="0" algn="l" rtl="0">
              <a:spcBef>
                <a:spcPts val="0"/>
              </a:spcBef>
              <a:spcAft>
                <a:spcPts val="0"/>
              </a:spcAft>
              <a:buNone/>
            </a:pPr>
            <a:endParaRPr sz="2100" b="1"/>
          </a:p>
          <a:p>
            <a:pPr marL="0" lvl="0" indent="0" algn="l" rtl="0">
              <a:spcBef>
                <a:spcPts val="0"/>
              </a:spcBef>
              <a:spcAft>
                <a:spcPts val="0"/>
              </a:spcAft>
              <a:buNone/>
            </a:pPr>
            <a:r>
              <a:rPr lang="en" sz="2100" b="1"/>
              <a:t>Please write down three questions that you would like answered, and give them to your professor.  </a:t>
            </a:r>
            <a:endParaRPr sz="2100" b="1"/>
          </a:p>
          <a:p>
            <a:pPr marL="0" lvl="0" indent="0" algn="l" rtl="0">
              <a:spcBef>
                <a:spcPts val="0"/>
              </a:spcBef>
              <a:spcAft>
                <a:spcPts val="0"/>
              </a:spcAft>
              <a:buNone/>
            </a:pPr>
            <a:endParaRPr sz="2100" b="1"/>
          </a:p>
          <a:p>
            <a:pPr marL="0" lvl="0" indent="0" algn="l" rtl="0">
              <a:spcBef>
                <a:spcPts val="0"/>
              </a:spcBef>
              <a:spcAft>
                <a:spcPts val="0"/>
              </a:spcAft>
              <a:buNone/>
            </a:pPr>
            <a:r>
              <a:rPr lang="en" sz="2100" b="1"/>
              <a:t>They will answer your questions over the next few sessions.</a:t>
            </a:r>
            <a:endParaRPr sz="21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Before Session 3…</a:t>
            </a:r>
            <a:endParaRPr b="1">
              <a:solidFill>
                <a:schemeClr val="accent5"/>
              </a:solidFill>
            </a:endParaRPr>
          </a:p>
        </p:txBody>
      </p:sp>
      <p:sp>
        <p:nvSpPr>
          <p:cNvPr id="431" name="Google Shape;431;p73"/>
          <p:cNvSpPr txBox="1">
            <a:spLocks noGrp="1"/>
          </p:cNvSpPr>
          <p:nvPr>
            <p:ph type="body" idx="1"/>
          </p:nvPr>
        </p:nvSpPr>
        <p:spPr>
          <a:xfrm>
            <a:off x="387900" y="1312425"/>
            <a:ext cx="8368200" cy="36960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28571"/>
              <a:buNone/>
            </a:pPr>
            <a:r>
              <a:rPr lang="en" sz="1400" b="1">
                <a:latin typeface="Roboto Slab"/>
                <a:ea typeface="Roboto Slab"/>
                <a:cs typeface="Roboto Slab"/>
                <a:sym typeface="Roboto Slab"/>
              </a:rPr>
              <a:t>Complete Reflection on OpenLab by replying to Reflection #2 Post.</a:t>
            </a:r>
            <a:endParaRPr sz="1400" b="1">
              <a:latin typeface="Roboto Slab"/>
              <a:ea typeface="Roboto Slab"/>
              <a:cs typeface="Roboto Slab"/>
              <a:sym typeface="Roboto Slab"/>
            </a:endParaRPr>
          </a:p>
          <a:p>
            <a:pPr marL="0" lvl="0" indent="0" algn="l" rtl="0">
              <a:lnSpc>
                <a:spcPct val="115000"/>
              </a:lnSpc>
              <a:spcBef>
                <a:spcPts val="0"/>
              </a:spcBef>
              <a:spcAft>
                <a:spcPts val="0"/>
              </a:spcAft>
              <a:buSzPct val="128571"/>
              <a:buNone/>
            </a:pPr>
            <a:endParaRPr sz="1400" b="1">
              <a:latin typeface="Roboto Slab"/>
              <a:ea typeface="Roboto Slab"/>
              <a:cs typeface="Roboto Slab"/>
              <a:sym typeface="Roboto Slab"/>
            </a:endParaRPr>
          </a:p>
          <a:p>
            <a:pPr marL="0" lvl="0" indent="0" algn="l" rtl="0">
              <a:lnSpc>
                <a:spcPct val="115000"/>
              </a:lnSpc>
              <a:spcBef>
                <a:spcPts val="0"/>
              </a:spcBef>
              <a:spcAft>
                <a:spcPts val="0"/>
              </a:spcAft>
              <a:buSzPct val="128571"/>
              <a:buNone/>
            </a:pPr>
            <a:endParaRPr sz="1400" b="1">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Read the following quote by Dr. Pamela Brown, Provost and Vice President for Academic Affairs: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“Learning is a source of hope for a better future. It requires hard work and sacrifice which can be even more difficult in challenging times. Your time in college is also your opportunity to connect with others, lift your spirit, enrich your life, and develop the skills and knowledge to make a difference in your community.”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Choose a question below and write a reflection in the comment box below this post.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What life experiences have prepared me for college?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When I have been faced with a difficult situation, what strategies did I use to find a solution? </a:t>
            </a:r>
            <a:endParaRPr sz="1400" b="1">
              <a:solidFill>
                <a:schemeClr val="accent6"/>
              </a:solidFill>
              <a:latin typeface="Roboto Slab"/>
              <a:ea typeface="Roboto Slab"/>
              <a:cs typeface="Roboto Slab"/>
              <a:sym typeface="Roboto Slab"/>
            </a:endParaRPr>
          </a:p>
          <a:p>
            <a:pPr marL="1714500" marR="182279" lvl="0" indent="-304164" algn="l" rtl="0">
              <a:lnSpc>
                <a:spcPct val="115000"/>
              </a:lnSpc>
              <a:spcBef>
                <a:spcPts val="0"/>
              </a:spcBef>
              <a:spcAft>
                <a:spcPts val="0"/>
              </a:spcAft>
              <a:buClr>
                <a:schemeClr val="accent6"/>
              </a:buClr>
              <a:buSzPct val="100000"/>
              <a:buFont typeface="Roboto Slab"/>
              <a:buChar char="●"/>
            </a:pPr>
            <a:r>
              <a:rPr lang="en" sz="1400" b="1">
                <a:solidFill>
                  <a:schemeClr val="accent6"/>
                </a:solidFill>
                <a:latin typeface="Roboto Slab"/>
                <a:ea typeface="Roboto Slab"/>
                <a:cs typeface="Roboto Slab"/>
                <a:sym typeface="Roboto Slab"/>
              </a:rPr>
              <a:t>How will I create positive academic habits for myself? </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None/>
            </a:pP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r>
              <a:rPr lang="en" sz="1400" b="1">
                <a:solidFill>
                  <a:schemeClr val="accent6"/>
                </a:solidFill>
                <a:latin typeface="Roboto Slab"/>
                <a:ea typeface="Roboto Slab"/>
                <a:cs typeface="Roboto Slab"/>
                <a:sym typeface="Roboto Slab"/>
              </a:rPr>
              <a:t>Read and comment on another student’s post. These are your classmates, encourage them to work towards their goals.</a:t>
            </a:r>
            <a:endParaRPr sz="1400" b="1">
              <a:solidFill>
                <a:schemeClr val="accent6"/>
              </a:solidFill>
              <a:latin typeface="Roboto Slab"/>
              <a:ea typeface="Roboto Slab"/>
              <a:cs typeface="Roboto Slab"/>
              <a:sym typeface="Roboto Slab"/>
            </a:endParaRPr>
          </a:p>
          <a:p>
            <a:pPr marL="1371600" marR="182279" lvl="0" indent="0" algn="l" rtl="0">
              <a:lnSpc>
                <a:spcPct val="115000"/>
              </a:lnSpc>
              <a:spcBef>
                <a:spcPts val="0"/>
              </a:spcBef>
              <a:spcAft>
                <a:spcPts val="0"/>
              </a:spcAft>
              <a:buSzPct val="128571"/>
              <a:buNone/>
            </a:pPr>
            <a:endParaRPr sz="1400" b="1">
              <a:solidFill>
                <a:schemeClr val="accent6"/>
              </a:solidFill>
              <a:latin typeface="Roboto Slab"/>
              <a:ea typeface="Roboto Slab"/>
              <a:cs typeface="Roboto Slab"/>
              <a:sym typeface="Roboto Slab"/>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4"/>
          <p:cNvSpPr txBox="1">
            <a:spLocks noGrp="1"/>
          </p:cNvSpPr>
          <p:nvPr>
            <p:ph type="title"/>
          </p:nvPr>
        </p:nvSpPr>
        <p:spPr>
          <a:xfrm>
            <a:off x="277200" y="1924975"/>
            <a:ext cx="40452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800"/>
              <a:buNone/>
            </a:pPr>
            <a:r>
              <a:rPr lang="en" sz="4900" b="1">
                <a:solidFill>
                  <a:schemeClr val="accent6"/>
                </a:solidFill>
              </a:rPr>
              <a:t>Recap</a:t>
            </a:r>
            <a:endParaRPr sz="4900" b="1">
              <a:solidFill>
                <a:schemeClr val="accent6"/>
              </a:solidFill>
            </a:endParaRPr>
          </a:p>
        </p:txBody>
      </p:sp>
      <p:sp>
        <p:nvSpPr>
          <p:cNvPr id="437" name="Google Shape;437;p74"/>
          <p:cNvSpPr txBox="1">
            <a:spLocks noGrp="1"/>
          </p:cNvSpPr>
          <p:nvPr>
            <p:ph type="body" idx="2"/>
          </p:nvPr>
        </p:nvSpPr>
        <p:spPr>
          <a:xfrm>
            <a:off x="4890614" y="1023390"/>
            <a:ext cx="4322400" cy="3445200"/>
          </a:xfrm>
          <a:prstGeom prst="rect">
            <a:avLst/>
          </a:prstGeom>
          <a:noFill/>
          <a:ln>
            <a:noFill/>
          </a:ln>
        </p:spPr>
        <p:txBody>
          <a:bodyPr spcFirstLastPara="1" wrap="square" lIns="91425" tIns="91425" rIns="91425" bIns="91425" anchor="ctr" anchorCtr="0">
            <a:normAutofit fontScale="85000" lnSpcReduction="20000"/>
          </a:bodyPr>
          <a:lstStyle/>
          <a:p>
            <a:pPr marL="0" lvl="0" indent="0" algn="l" rtl="0">
              <a:lnSpc>
                <a:spcPct val="115000"/>
              </a:lnSpc>
              <a:spcBef>
                <a:spcPts val="0"/>
              </a:spcBef>
              <a:spcAft>
                <a:spcPts val="0"/>
              </a:spcAft>
              <a:buSzPct val="108108"/>
              <a:buNone/>
            </a:pPr>
            <a:r>
              <a:rPr lang="en" b="1">
                <a:solidFill>
                  <a:schemeClr val="accent5"/>
                </a:solidFill>
                <a:latin typeface="Roboto Slab"/>
                <a:ea typeface="Roboto Slab"/>
                <a:cs typeface="Roboto Slab"/>
                <a:sym typeface="Roboto Slab"/>
              </a:rPr>
              <a:t>Part A</a:t>
            </a:r>
            <a:endParaRPr b="1">
              <a:solidFill>
                <a:schemeClr val="accent5"/>
              </a:solidFill>
              <a:latin typeface="Roboto Slab"/>
              <a:ea typeface="Roboto Slab"/>
              <a:cs typeface="Roboto Slab"/>
              <a:sym typeface="Roboto Slab"/>
            </a:endParaRPr>
          </a:p>
          <a:p>
            <a:pPr marL="457200" lvl="0" indent="-333632" algn="l" rtl="0">
              <a:lnSpc>
                <a:spcPct val="115000"/>
              </a:lnSpc>
              <a:spcBef>
                <a:spcPts val="0"/>
              </a:spcBef>
              <a:spcAft>
                <a:spcPts val="0"/>
              </a:spcAft>
              <a:buClr>
                <a:schemeClr val="accent5"/>
              </a:buClr>
              <a:buSzPct val="108108"/>
              <a:buFont typeface="Roboto Slab"/>
              <a:buChar char="★"/>
            </a:pPr>
            <a:r>
              <a:rPr lang="en">
                <a:solidFill>
                  <a:schemeClr val="accent5"/>
                </a:solidFill>
                <a:latin typeface="Roboto Slab"/>
                <a:ea typeface="Roboto Slab"/>
                <a:cs typeface="Roboto Slab"/>
                <a:sym typeface="Roboto Slab"/>
              </a:rPr>
              <a:t>Where College Happens, Pt. 2</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Where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When We Learn</a:t>
            </a:r>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How We Learn</a:t>
            </a:r>
            <a:endParaRPr>
              <a:solidFill>
                <a:schemeClr val="accent5"/>
              </a:solidFill>
              <a:latin typeface="Roboto Slab"/>
              <a:ea typeface="Roboto Slab"/>
              <a:cs typeface="Roboto Slab"/>
              <a:sym typeface="Roboto Slab"/>
            </a:endParaRPr>
          </a:p>
          <a:p>
            <a:pPr marL="457200" lvl="0" indent="-325755" algn="l" rtl="0">
              <a:spcBef>
                <a:spcPts val="0"/>
              </a:spcBef>
              <a:spcAft>
                <a:spcPts val="0"/>
              </a:spcAft>
              <a:buClr>
                <a:schemeClr val="accent5"/>
              </a:buClr>
              <a:buSzPct val="100000"/>
              <a:buFont typeface="Roboto Slab"/>
              <a:buChar char="★"/>
            </a:pPr>
            <a:r>
              <a:rPr lang="en">
                <a:solidFill>
                  <a:schemeClr val="accent5"/>
                </a:solidFill>
                <a:latin typeface="Roboto Slab"/>
                <a:ea typeface="Roboto Slab"/>
                <a:cs typeface="Roboto Slab"/>
                <a:sym typeface="Roboto Slab"/>
              </a:rPr>
              <a:t>Your Study/Learning Plan</a:t>
            </a: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endParaRPr>
              <a:solidFill>
                <a:schemeClr val="accent5"/>
              </a:solidFill>
              <a:latin typeface="Roboto Slab"/>
              <a:ea typeface="Roboto Slab"/>
              <a:cs typeface="Roboto Slab"/>
              <a:sym typeface="Roboto Slab"/>
            </a:endParaRPr>
          </a:p>
          <a:p>
            <a:pPr marL="114300" lvl="0" indent="0" algn="l" rtl="0">
              <a:lnSpc>
                <a:spcPct val="115000"/>
              </a:lnSpc>
              <a:spcBef>
                <a:spcPts val="0"/>
              </a:spcBef>
              <a:spcAft>
                <a:spcPts val="0"/>
              </a:spcAft>
              <a:buClr>
                <a:schemeClr val="accent5"/>
              </a:buClr>
              <a:buSzPct val="108108"/>
              <a:buNone/>
            </a:pPr>
            <a:r>
              <a:rPr lang="en" b="1">
                <a:solidFill>
                  <a:schemeClr val="accent5"/>
                </a:solidFill>
                <a:latin typeface="Roboto Slab"/>
                <a:ea typeface="Roboto Slab"/>
                <a:cs typeface="Roboto Slab"/>
                <a:sym typeface="Roboto Slab"/>
              </a:rPr>
              <a:t>Part B</a:t>
            </a:r>
            <a:endParaRPr/>
          </a:p>
          <a:p>
            <a:pPr marL="457200" lvl="0" indent="-331152" algn="l" rtl="0">
              <a:lnSpc>
                <a:spcPct val="105000"/>
              </a:lnSpc>
              <a:spcBef>
                <a:spcPts val="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Where College Happens, Pt. 3</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What is a Growth Mindset?</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Fixed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Growth Mindset Habits</a:t>
            </a:r>
            <a:endParaRPr sz="1900">
              <a:solidFill>
                <a:schemeClr val="accent5"/>
              </a:solidFill>
              <a:latin typeface="Roboto Slab"/>
              <a:ea typeface="Roboto Slab"/>
              <a:cs typeface="Roboto Slab"/>
              <a:sym typeface="Roboto Slab"/>
            </a:endParaRPr>
          </a:p>
          <a:p>
            <a:pPr marL="457200" lvl="0" indent="-331152" algn="l" rtl="0">
              <a:lnSpc>
                <a:spcPct val="105000"/>
              </a:lnSpc>
              <a:spcBef>
                <a:spcPts val="200"/>
              </a:spcBef>
              <a:spcAft>
                <a:spcPts val="0"/>
              </a:spcAft>
              <a:buClr>
                <a:schemeClr val="accent5"/>
              </a:buClr>
              <a:buSzPct val="100000"/>
              <a:buFont typeface="Roboto Slab"/>
              <a:buChar char="★"/>
            </a:pPr>
            <a:r>
              <a:rPr lang="en" sz="1900">
                <a:solidFill>
                  <a:schemeClr val="accent5"/>
                </a:solidFill>
                <a:latin typeface="Roboto Slab"/>
                <a:ea typeface="Roboto Slab"/>
                <a:cs typeface="Roboto Slab"/>
                <a:sym typeface="Roboto Slab"/>
              </a:rPr>
              <a:t>Skills-Based Learning </a:t>
            </a:r>
            <a:endParaRPr>
              <a:solidFill>
                <a:schemeClr val="accent5"/>
              </a:solidFill>
              <a:latin typeface="Roboto Slab"/>
              <a:ea typeface="Roboto Slab"/>
              <a:cs typeface="Roboto Slab"/>
              <a:sym typeface="Roboto Slab"/>
            </a:endParaRPr>
          </a:p>
          <a:p>
            <a:pPr marL="457200" lvl="0" indent="0" algn="l" rtl="0">
              <a:lnSpc>
                <a:spcPct val="115000"/>
              </a:lnSpc>
              <a:spcBef>
                <a:spcPts val="200"/>
              </a:spcBef>
              <a:spcAft>
                <a:spcPts val="0"/>
              </a:spcAft>
              <a:buSzPct val="108108"/>
              <a:buNone/>
            </a:pPr>
            <a:endParaRPr>
              <a:solidFill>
                <a:schemeClr val="accent5"/>
              </a:solidFill>
              <a:latin typeface="Roboto Slab"/>
              <a:ea typeface="Roboto Slab"/>
              <a:cs typeface="Roboto Slab"/>
              <a:sym typeface="Roboto Slab"/>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5"/>
          <p:cNvSpPr txBox="1">
            <a:spLocks noGrp="1"/>
          </p:cNvSpPr>
          <p:nvPr>
            <p:ph type="ctrTitle"/>
          </p:nvPr>
        </p:nvSpPr>
        <p:spPr>
          <a:xfrm>
            <a:off x="980250" y="1474500"/>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TWO:</a:t>
            </a:r>
            <a:endParaRPr sz="4110" b="1">
              <a:solidFill>
                <a:schemeClr val="accent6"/>
              </a:solidFill>
            </a:endParaRPr>
          </a:p>
          <a:p>
            <a:pPr marL="0" lvl="0" indent="0" algn="ctr" rtl="0">
              <a:lnSpc>
                <a:spcPct val="100000"/>
              </a:lnSpc>
              <a:spcBef>
                <a:spcPts val="0"/>
              </a:spcBef>
              <a:spcAft>
                <a:spcPts val="0"/>
              </a:spcAft>
              <a:buSzPct val="114283"/>
              <a:buNone/>
            </a:pPr>
            <a:r>
              <a:rPr lang="en" sz="3888" b="1"/>
              <a:t>#RiseandGrind</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Mindset</a:t>
            </a:r>
            <a:endParaRPr sz="3888" b="1"/>
          </a:p>
        </p:txBody>
      </p:sp>
      <p:sp>
        <p:nvSpPr>
          <p:cNvPr id="443" name="Google Shape;443;p75"/>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a:solidFill>
                  <a:schemeClr val="accent6"/>
                </a:solidFill>
              </a:rPr>
              <a:t>Session 1</a:t>
            </a:r>
            <a:endParaRPr>
              <a:solidFill>
                <a:schemeClr val="accent6"/>
              </a:solidFill>
            </a:endParaRPr>
          </a:p>
          <a:p>
            <a:pPr marL="0" lvl="0" indent="0" algn="r" rtl="0">
              <a:lnSpc>
                <a:spcPct val="100000"/>
              </a:lnSpc>
              <a:spcBef>
                <a:spcPts val="0"/>
              </a:spcBef>
              <a:spcAft>
                <a:spcPts val="0"/>
              </a:spcAft>
              <a:buSzPct val="129032"/>
              <a:buNone/>
            </a:pPr>
            <a:r>
              <a:rPr lang="en">
                <a:solidFill>
                  <a:schemeClr val="accent6"/>
                </a:solidFill>
              </a:rPr>
              <a:t>Date</a:t>
            </a:r>
            <a:endParaRPr>
              <a:solidFill>
                <a:schemeClr val="accent6"/>
              </a:solidFill>
            </a:endParaRPr>
          </a:p>
          <a:p>
            <a:pPr marL="0" lvl="0" indent="0" algn="r" rtl="0">
              <a:lnSpc>
                <a:spcPct val="100000"/>
              </a:lnSpc>
              <a:spcBef>
                <a:spcPts val="0"/>
              </a:spcBef>
              <a:spcAft>
                <a:spcPts val="0"/>
              </a:spcAft>
              <a:buSzPct val="129032"/>
              <a:buNone/>
            </a:pPr>
            <a:r>
              <a:rPr lang="en">
                <a:solidFill>
                  <a:schemeClr val="accent6"/>
                </a:solidFill>
              </a:rPr>
              <a:t>Professor</a:t>
            </a:r>
            <a:endParaRPr>
              <a:solidFill>
                <a:schemeClr val="accent6"/>
              </a:solidFill>
            </a:endParaRPr>
          </a:p>
        </p:txBody>
      </p:sp>
      <p:grpSp>
        <p:nvGrpSpPr>
          <p:cNvPr id="444" name="Google Shape;444;p75"/>
          <p:cNvGrpSpPr/>
          <p:nvPr/>
        </p:nvGrpSpPr>
        <p:grpSpPr>
          <a:xfrm>
            <a:off x="1" y="4385075"/>
            <a:ext cx="1881900" cy="758425"/>
            <a:chOff x="86851" y="4297675"/>
            <a:chExt cx="1881900" cy="758425"/>
          </a:xfrm>
        </p:grpSpPr>
        <p:pic>
          <p:nvPicPr>
            <p:cNvPr id="445" name="Google Shape;445;p75"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446" name="Google Shape;446;p75"/>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Now we are focused on…</a:t>
            </a:r>
            <a:endParaRPr/>
          </a:p>
        </p:txBody>
      </p:sp>
      <p:cxnSp>
        <p:nvCxnSpPr>
          <p:cNvPr id="108" name="Google Shape;108;p19"/>
          <p:cNvCxnSpPr/>
          <p:nvPr/>
        </p:nvCxnSpPr>
        <p:spPr>
          <a:xfrm flipH="1">
            <a:off x="6454250" y="675125"/>
            <a:ext cx="1028700" cy="875700"/>
          </a:xfrm>
          <a:prstGeom prst="straightConnector1">
            <a:avLst/>
          </a:prstGeom>
          <a:noFill/>
          <a:ln w="38100" cap="flat" cmpd="sng">
            <a:solidFill>
              <a:schemeClr val="dk1"/>
            </a:solidFill>
            <a:prstDash val="solid"/>
            <a:round/>
            <a:headEnd type="none" w="med" len="med"/>
            <a:tailEnd type="triangle" w="med" len="med"/>
          </a:ln>
        </p:spPr>
      </p:cxnSp>
      <p:pic>
        <p:nvPicPr>
          <p:cNvPr id="109" name="Google Shape;109;p19"/>
          <p:cNvPicPr preferRelativeResize="0"/>
          <p:nvPr/>
        </p:nvPicPr>
        <p:blipFill>
          <a:blip r:embed="rId3">
            <a:alphaModFix/>
          </a:blip>
          <a:stretch>
            <a:fillRect/>
          </a:stretch>
        </p:blipFill>
        <p:spPr>
          <a:xfrm>
            <a:off x="1646175" y="820550"/>
            <a:ext cx="6372301" cy="42466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50550" y="1600950"/>
            <a:ext cx="4045200" cy="17892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Increased Personal Responsibility</a:t>
            </a:r>
            <a:endParaRPr b="1">
              <a:solidFill>
                <a:schemeClr val="accent5"/>
              </a:solidFill>
            </a:endParaRPr>
          </a:p>
        </p:txBody>
      </p:sp>
      <p:sp>
        <p:nvSpPr>
          <p:cNvPr id="115" name="Google Shape;115;p20"/>
          <p:cNvSpPr txBox="1">
            <a:spLocks noGrp="1"/>
          </p:cNvSpPr>
          <p:nvPr>
            <p:ph type="body" idx="2"/>
          </p:nvPr>
        </p:nvSpPr>
        <p:spPr>
          <a:xfrm>
            <a:off x="4996650" y="781350"/>
            <a:ext cx="3837000" cy="36951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SzPts val="1800"/>
              <a:buNone/>
            </a:pPr>
            <a:r>
              <a:rPr lang="en" sz="3000" b="1">
                <a:latin typeface="Roboto Slab"/>
                <a:ea typeface="Roboto Slab"/>
                <a:cs typeface="Roboto Slab"/>
                <a:sym typeface="Roboto Slab"/>
              </a:rPr>
              <a:t>Taking Control of Your Own Learning</a:t>
            </a:r>
            <a:endParaRPr sz="3000" b="1">
              <a:latin typeface="Roboto Slab"/>
              <a:ea typeface="Roboto Slab"/>
              <a:cs typeface="Roboto Slab"/>
              <a:sym typeface="Roboto Slab"/>
            </a:endParaRPr>
          </a:p>
        </p:txBody>
      </p:sp>
      <p:sp>
        <p:nvSpPr>
          <p:cNvPr id="116" name="Google Shape;116;p20"/>
          <p:cNvSpPr txBox="1"/>
          <p:nvPr/>
        </p:nvSpPr>
        <p:spPr>
          <a:xfrm>
            <a:off x="4307625" y="2272700"/>
            <a:ext cx="5994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 sz="5000" b="0" i="0" u="none" strike="noStrike" cap="none">
                <a:solidFill>
                  <a:schemeClr val="accent6"/>
                </a:solidFill>
                <a:latin typeface="Impact"/>
                <a:ea typeface="Impact"/>
                <a:cs typeface="Impact"/>
                <a:sym typeface="Impact"/>
              </a:rPr>
              <a:t>=</a:t>
            </a:r>
            <a:endParaRPr sz="6100" b="0" i="0" u="none" strike="noStrike" cap="none">
              <a:solidFill>
                <a:schemeClr val="accent6"/>
              </a:solidFill>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When do I learn?</a:t>
            </a:r>
            <a:endParaRPr b="1">
              <a:solidFill>
                <a:schemeClr val="accent5"/>
              </a:solidFil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3288</Words>
  <Application>Microsoft Macintosh PowerPoint</Application>
  <PresentationFormat>On-screen Show (16:9)</PresentationFormat>
  <Paragraphs>362</Paragraphs>
  <Slides>63</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Impact</vt:lpstr>
      <vt:lpstr>Times New Roman</vt:lpstr>
      <vt:lpstr>Roboto</vt:lpstr>
      <vt:lpstr>Georgia</vt:lpstr>
      <vt:lpstr>Roboto Slab</vt:lpstr>
      <vt:lpstr>Marina</vt:lpstr>
      <vt:lpstr>City Tech 101</vt:lpstr>
      <vt:lpstr>SESSION TWO: #RiseandGrind + Mindset</vt:lpstr>
      <vt:lpstr>Today’s Topics</vt:lpstr>
      <vt:lpstr>Part A: Studying and Scheduling </vt:lpstr>
      <vt:lpstr>Where does  college happen?</vt:lpstr>
      <vt:lpstr>College happens in lots of places</vt:lpstr>
      <vt:lpstr>Now we are focused on…</vt:lpstr>
      <vt:lpstr>Increased Personal Responsibility</vt:lpstr>
      <vt:lpstr>When do I learn?</vt:lpstr>
      <vt:lpstr>A Typical FY College Schedule</vt:lpstr>
      <vt:lpstr>Do you really have all that free time now??</vt:lpstr>
      <vt:lpstr>Question</vt:lpstr>
      <vt:lpstr>Answer:</vt:lpstr>
      <vt:lpstr>The Breakdown</vt:lpstr>
      <vt:lpstr>Math Time!</vt:lpstr>
      <vt:lpstr> What times of the day are the best times for you to study? What can you do to make sure you’re available during those times?</vt:lpstr>
      <vt:lpstr>Take time to fill out your weekly schedule. How will you fill each hour? Don’t forget to include:  Commute time Time for eating Time for rest and self care Time to sleep!</vt:lpstr>
      <vt:lpstr>Learning Spaces: Where do I learn?</vt:lpstr>
      <vt:lpstr>Questions…</vt:lpstr>
      <vt:lpstr>Working Remotely</vt:lpstr>
      <vt:lpstr>PowerPoint Presentation</vt:lpstr>
      <vt:lpstr>Create Your Own Workspace at Home </vt:lpstr>
      <vt:lpstr>On City Tech Campus</vt:lpstr>
      <vt:lpstr>Find Your Own Workspace on Campus</vt:lpstr>
      <vt:lpstr>What other places are workspaces?</vt:lpstr>
      <vt:lpstr>What other places are workspaces?</vt:lpstr>
      <vt:lpstr> What spaces will help you study most productively? Where can you find those spaces?  Take a few minutes to draw or diagram a study space you plan to use. What will be the best layout for this space? What will this space include?</vt:lpstr>
      <vt:lpstr>How do I learn?</vt:lpstr>
      <vt:lpstr>How do you learn something new?  How do you practice a new skill?  What are the best practices and habits  to help you learn?  How can you take charge  of your own learning?  Take time to discuss these questions as a class or in small groups.</vt:lpstr>
      <vt:lpstr>What is my Learning Plan?</vt:lpstr>
      <vt:lpstr>Based on all you have learned today, take time to write down three practices or habits you will incorporate into your study routine.   Why did you choose them? Why do you think they will help you?</vt:lpstr>
      <vt:lpstr>To get a better handle on your study needs, answer the Learning Plan Questions  in your course packet!</vt:lpstr>
      <vt:lpstr>BE OPEN  TO LEARNING HOW TO LEARN</vt:lpstr>
      <vt:lpstr>Part B: Get Your Head in the Game </vt:lpstr>
      <vt:lpstr>Where does  college happen?</vt:lpstr>
      <vt:lpstr>College happens in lots of places</vt:lpstr>
      <vt:lpstr>Now we are focused on…</vt:lpstr>
      <vt:lpstr>PowerPoint Presentation</vt:lpstr>
      <vt:lpstr>Growth Mindset</vt:lpstr>
      <vt:lpstr>Have you ever said any of these things?</vt:lpstr>
      <vt:lpstr>Here are some explanations of mindset:</vt:lpstr>
      <vt:lpstr>PowerPoint Presentation</vt:lpstr>
      <vt:lpstr>Habits of Fixed Mindset College Students</vt:lpstr>
      <vt:lpstr>What kinds of habits and practices do Fixed Mindset students have?</vt:lpstr>
      <vt:lpstr>Fixed Mindset Behaviors: </vt:lpstr>
      <vt:lpstr>Resistance: </vt:lpstr>
      <vt:lpstr>Procrastination </vt:lpstr>
      <vt:lpstr>What are some causes of procrastination?</vt:lpstr>
      <vt:lpstr>Which of these causes of procrastination are related to having a fixed mindset? </vt:lpstr>
      <vt:lpstr>Which of these causes of procrastination are related to having a fixed mindset? </vt:lpstr>
      <vt:lpstr>For some tips to help you manage procrastination, visit the Procrastination Station Site.  For procrastination habits that persist or are overwhelming, visit the Counseling Center. </vt:lpstr>
      <vt:lpstr>Habits of Growth Mindset  College Students</vt:lpstr>
      <vt:lpstr>What kinds of habits and practices do Growth Mindset students have?</vt:lpstr>
      <vt:lpstr>Growth Mindset Behaviors: </vt:lpstr>
      <vt:lpstr>Building Skills (with Patience)</vt:lpstr>
      <vt:lpstr>Skill-Building Activity: Understanding the Learning Beneath the Assignment</vt:lpstr>
      <vt:lpstr>PowerPoint Presentation</vt:lpstr>
      <vt:lpstr>Questions for Discussion:</vt:lpstr>
      <vt:lpstr>Optional Small Group Discussion: Growth Mindset Habits of Successful College Students</vt:lpstr>
      <vt:lpstr>What Questions Do you Have?</vt:lpstr>
      <vt:lpstr>Before Session 3…</vt:lpstr>
      <vt:lpstr>Recap</vt:lpstr>
      <vt:lpstr>SESSION TWO: #RiseandGrind + Mindset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Adin Dobkin</cp:lastModifiedBy>
  <cp:revision>2</cp:revision>
  <dcterms:modified xsi:type="dcterms:W3CDTF">2024-09-12T14:11:15Z</dcterms:modified>
</cp:coreProperties>
</file>