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38404800" cy="28346400"/>
  <p:notesSz cx="6858000" cy="9144000"/>
  <p:defaultTextStyle>
    <a:defPPr>
      <a:defRPr lang="en-US"/>
    </a:defPPr>
    <a:lvl1pPr algn="l" rtl="0" fontAlgn="base">
      <a:spcBef>
        <a:spcPct val="0"/>
      </a:spcBef>
      <a:spcAft>
        <a:spcPct val="0"/>
      </a:spcAft>
      <a:defRPr sz="10000" kern="1200">
        <a:solidFill>
          <a:schemeClr val="tx1"/>
        </a:solidFill>
        <a:latin typeface="Times New Roman" charset="0"/>
        <a:ea typeface="+mn-ea"/>
        <a:cs typeface="+mn-cs"/>
      </a:defRPr>
    </a:lvl1pPr>
    <a:lvl2pPr marL="457200" algn="l" rtl="0" fontAlgn="base">
      <a:spcBef>
        <a:spcPct val="0"/>
      </a:spcBef>
      <a:spcAft>
        <a:spcPct val="0"/>
      </a:spcAft>
      <a:defRPr sz="10000" kern="1200">
        <a:solidFill>
          <a:schemeClr val="tx1"/>
        </a:solidFill>
        <a:latin typeface="Times New Roman" charset="0"/>
        <a:ea typeface="+mn-ea"/>
        <a:cs typeface="+mn-cs"/>
      </a:defRPr>
    </a:lvl2pPr>
    <a:lvl3pPr marL="914400" algn="l" rtl="0" fontAlgn="base">
      <a:spcBef>
        <a:spcPct val="0"/>
      </a:spcBef>
      <a:spcAft>
        <a:spcPct val="0"/>
      </a:spcAft>
      <a:defRPr sz="10000" kern="1200">
        <a:solidFill>
          <a:schemeClr val="tx1"/>
        </a:solidFill>
        <a:latin typeface="Times New Roman" charset="0"/>
        <a:ea typeface="+mn-ea"/>
        <a:cs typeface="+mn-cs"/>
      </a:defRPr>
    </a:lvl3pPr>
    <a:lvl4pPr marL="1371600" algn="l" rtl="0" fontAlgn="base">
      <a:spcBef>
        <a:spcPct val="0"/>
      </a:spcBef>
      <a:spcAft>
        <a:spcPct val="0"/>
      </a:spcAft>
      <a:defRPr sz="10000" kern="1200">
        <a:solidFill>
          <a:schemeClr val="tx1"/>
        </a:solidFill>
        <a:latin typeface="Times New Roman" charset="0"/>
        <a:ea typeface="+mn-ea"/>
        <a:cs typeface="+mn-cs"/>
      </a:defRPr>
    </a:lvl4pPr>
    <a:lvl5pPr marL="1828800" algn="l" rtl="0" fontAlgn="base">
      <a:spcBef>
        <a:spcPct val="0"/>
      </a:spcBef>
      <a:spcAft>
        <a:spcPct val="0"/>
      </a:spcAft>
      <a:defRPr sz="10000" kern="1200">
        <a:solidFill>
          <a:schemeClr val="tx1"/>
        </a:solidFill>
        <a:latin typeface="Times New Roman" charset="0"/>
        <a:ea typeface="+mn-ea"/>
        <a:cs typeface="+mn-cs"/>
      </a:defRPr>
    </a:lvl5pPr>
    <a:lvl6pPr marL="2286000" algn="l" defTabSz="914400" rtl="0" eaLnBrk="1" latinLnBrk="0" hangingPunct="1">
      <a:defRPr sz="10000" kern="1200">
        <a:solidFill>
          <a:schemeClr val="tx1"/>
        </a:solidFill>
        <a:latin typeface="Times New Roman" charset="0"/>
        <a:ea typeface="+mn-ea"/>
        <a:cs typeface="+mn-cs"/>
      </a:defRPr>
    </a:lvl6pPr>
    <a:lvl7pPr marL="2743200" algn="l" defTabSz="914400" rtl="0" eaLnBrk="1" latinLnBrk="0" hangingPunct="1">
      <a:defRPr sz="10000" kern="1200">
        <a:solidFill>
          <a:schemeClr val="tx1"/>
        </a:solidFill>
        <a:latin typeface="Times New Roman" charset="0"/>
        <a:ea typeface="+mn-ea"/>
        <a:cs typeface="+mn-cs"/>
      </a:defRPr>
    </a:lvl7pPr>
    <a:lvl8pPr marL="3200400" algn="l" defTabSz="914400" rtl="0" eaLnBrk="1" latinLnBrk="0" hangingPunct="1">
      <a:defRPr sz="10000" kern="1200">
        <a:solidFill>
          <a:schemeClr val="tx1"/>
        </a:solidFill>
        <a:latin typeface="Times New Roman" charset="0"/>
        <a:ea typeface="+mn-ea"/>
        <a:cs typeface="+mn-cs"/>
      </a:defRPr>
    </a:lvl8pPr>
    <a:lvl9pPr marL="3657600" algn="l" defTabSz="914400" rtl="0" eaLnBrk="1" latinLnBrk="0" hangingPunct="1">
      <a:defRPr sz="100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8928">
          <p15:clr>
            <a:srgbClr val="A4A3A4"/>
          </p15:clr>
        </p15:guide>
        <p15:guide id="2"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87" autoAdjust="0"/>
    <p:restoredTop sz="93742" autoAdjust="0"/>
  </p:normalViewPr>
  <p:slideViewPr>
    <p:cSldViewPr>
      <p:cViewPr>
        <p:scale>
          <a:sx n="54" d="100"/>
          <a:sy n="54" d="100"/>
        </p:scale>
        <p:origin x="-1384" y="-1728"/>
      </p:cViewPr>
      <p:guideLst>
        <p:guide orient="horz" pos="8928"/>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47500F-0802-487A-8820-D24ED38E6BC8}" type="datetimeFigureOut">
              <a:rPr lang="en-US" smtClean="0"/>
              <a:t>12/6/18</a:t>
            </a:fld>
            <a:endParaRPr lang="en-US" dirty="0"/>
          </a:p>
        </p:txBody>
      </p:sp>
      <p:sp>
        <p:nvSpPr>
          <p:cNvPr id="4" name="Slide Image Placeholder 3"/>
          <p:cNvSpPr>
            <a:spLocks noGrp="1" noRot="1" noChangeAspect="1"/>
          </p:cNvSpPr>
          <p:nvPr>
            <p:ph type="sldImg" idx="2"/>
          </p:nvPr>
        </p:nvSpPr>
        <p:spPr>
          <a:xfrm>
            <a:off x="1106488" y="685800"/>
            <a:ext cx="4645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3099E9-55A5-47F7-81C1-6FD5729DDA2F}" type="slidenum">
              <a:rPr lang="en-US" smtClean="0"/>
              <a:t>‹#›</a:t>
            </a:fld>
            <a:endParaRPr lang="en-US" dirty="0"/>
          </a:p>
        </p:txBody>
      </p:sp>
    </p:spTree>
    <p:extLst>
      <p:ext uri="{BB962C8B-B14F-4D97-AF65-F5344CB8AC3E}">
        <p14:creationId xmlns:p14="http://schemas.microsoft.com/office/powerpoint/2010/main" val="4232135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3099E9-55A5-47F7-81C1-6FD5729DDA2F}" type="slidenum">
              <a:rPr lang="en-US" smtClean="0"/>
              <a:t>1</a:t>
            </a:fld>
            <a:endParaRPr lang="en-US" dirty="0"/>
          </a:p>
        </p:txBody>
      </p:sp>
    </p:spTree>
    <p:extLst>
      <p:ext uri="{BB962C8B-B14F-4D97-AF65-F5344CB8AC3E}">
        <p14:creationId xmlns:p14="http://schemas.microsoft.com/office/powerpoint/2010/main" val="1815915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9725" y="8805863"/>
            <a:ext cx="32645350" cy="6075362"/>
          </a:xfrm>
        </p:spPr>
        <p:txBody>
          <a:bodyPr/>
          <a:lstStyle/>
          <a:p>
            <a:r>
              <a:rPr lang="en-US"/>
              <a:t>Click to edit Master title style</a:t>
            </a:r>
          </a:p>
        </p:txBody>
      </p:sp>
      <p:sp>
        <p:nvSpPr>
          <p:cNvPr id="3" name="Subtitle 2"/>
          <p:cNvSpPr>
            <a:spLocks noGrp="1"/>
          </p:cNvSpPr>
          <p:nvPr>
            <p:ph type="subTitle" idx="1"/>
          </p:nvPr>
        </p:nvSpPr>
        <p:spPr>
          <a:xfrm>
            <a:off x="5761038" y="16062325"/>
            <a:ext cx="26882725" cy="72453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AD47CEC-A31A-44FE-98EB-77DB8027DB3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6BD712A-B63B-49BA-9062-36F8ADCDE413}"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363738" y="2519363"/>
            <a:ext cx="8161337" cy="226774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79725" y="2519363"/>
            <a:ext cx="24331613" cy="22677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93ECEA4-19EE-44A7-A9FE-39824E381DB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321EB48-236C-477F-8F2C-39ACC086AB19}"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8214975"/>
            <a:ext cx="32643762" cy="56308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033713" y="12014200"/>
            <a:ext cx="32643762" cy="6200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9A74F51-D0D3-4B48-B2A1-02CFAEE0AE02}"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79725" y="8188325"/>
            <a:ext cx="16246475" cy="1700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78600" y="8188325"/>
            <a:ext cx="16246475" cy="1700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67303C4-A72A-4085-8D61-57395161C268}"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135063"/>
            <a:ext cx="34563050" cy="4724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875" y="6345238"/>
            <a:ext cx="16968788" cy="2644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875" y="8990013"/>
            <a:ext cx="16968788" cy="163322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8788" y="6345238"/>
            <a:ext cx="16975137" cy="2644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9508788" y="8990013"/>
            <a:ext cx="16975137" cy="163322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2CBDEC22-6EBF-4EF4-A306-151FC30A9F0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D27ED1F8-B7B2-4CDC-AD12-DD354C1DC86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679A52E-FA6F-4BD1-937A-B4B17B477EA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128713"/>
            <a:ext cx="12634913" cy="48037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5014575" y="1128713"/>
            <a:ext cx="21469350" cy="24193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875" y="5932488"/>
            <a:ext cx="12634913" cy="193897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189C86B-56E3-4E71-B2F1-9FAC9CF6FC8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925" y="19842163"/>
            <a:ext cx="23042563" cy="23431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7527925" y="2532063"/>
            <a:ext cx="23042563" cy="170084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7527925" y="22185313"/>
            <a:ext cx="23042563" cy="33258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DAF820C-B8A4-4675-859F-037A85DEFEE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9725" y="2519363"/>
            <a:ext cx="32645350" cy="4724400"/>
          </a:xfrm>
          <a:prstGeom prst="rect">
            <a:avLst/>
          </a:prstGeom>
          <a:noFill/>
          <a:ln w="9525">
            <a:noFill/>
            <a:miter lim="800000"/>
            <a:headEnd/>
            <a:tailEnd/>
          </a:ln>
          <a:effectLst/>
        </p:spPr>
        <p:txBody>
          <a:bodyPr vert="horz" wrap="square" lIns="381433" tIns="190716" rIns="381433" bIns="190716"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879725" y="8188325"/>
            <a:ext cx="32645350" cy="17008475"/>
          </a:xfrm>
          <a:prstGeom prst="rect">
            <a:avLst/>
          </a:prstGeom>
          <a:noFill/>
          <a:ln w="9525">
            <a:noFill/>
            <a:miter lim="800000"/>
            <a:headEnd/>
            <a:tailEnd/>
          </a:ln>
          <a:effectLst/>
        </p:spPr>
        <p:txBody>
          <a:bodyPr vert="horz" wrap="square" lIns="381433" tIns="190716" rIns="381433" bIns="1907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879725" y="25827038"/>
            <a:ext cx="8001000" cy="1889125"/>
          </a:xfrm>
          <a:prstGeom prst="rect">
            <a:avLst/>
          </a:prstGeom>
          <a:noFill/>
          <a:ln w="9525">
            <a:noFill/>
            <a:miter lim="800000"/>
            <a:headEnd/>
            <a:tailEnd/>
          </a:ln>
          <a:effectLst/>
        </p:spPr>
        <p:txBody>
          <a:bodyPr vert="horz" wrap="square" lIns="381433" tIns="190716" rIns="381433" bIns="190716" numCol="1" anchor="t" anchorCtr="0" compatLnSpc="1">
            <a:prstTxWarp prst="textNoShape">
              <a:avLst/>
            </a:prstTxWarp>
          </a:bodyPr>
          <a:lstStyle>
            <a:lvl1pPr defTabSz="3814763">
              <a:defRPr sz="5800"/>
            </a:lvl1pPr>
          </a:lstStyle>
          <a:p>
            <a:endParaRPr lang="en-US" dirty="0"/>
          </a:p>
        </p:txBody>
      </p:sp>
      <p:sp>
        <p:nvSpPr>
          <p:cNvPr id="1029" name="Rectangle 5"/>
          <p:cNvSpPr>
            <a:spLocks noGrp="1" noChangeArrowheads="1"/>
          </p:cNvSpPr>
          <p:nvPr>
            <p:ph type="ftr" sz="quarter" idx="3"/>
          </p:nvPr>
        </p:nvSpPr>
        <p:spPr bwMode="auto">
          <a:xfrm>
            <a:off x="13122275" y="25827038"/>
            <a:ext cx="12160250" cy="1889125"/>
          </a:xfrm>
          <a:prstGeom prst="rect">
            <a:avLst/>
          </a:prstGeom>
          <a:noFill/>
          <a:ln w="9525">
            <a:noFill/>
            <a:miter lim="800000"/>
            <a:headEnd/>
            <a:tailEnd/>
          </a:ln>
          <a:effectLst/>
        </p:spPr>
        <p:txBody>
          <a:bodyPr vert="horz" wrap="square" lIns="381433" tIns="190716" rIns="381433" bIns="190716" numCol="1" anchor="t" anchorCtr="0" compatLnSpc="1">
            <a:prstTxWarp prst="textNoShape">
              <a:avLst/>
            </a:prstTxWarp>
          </a:bodyPr>
          <a:lstStyle>
            <a:lvl1pPr algn="ctr" defTabSz="3814763">
              <a:defRPr sz="5800"/>
            </a:lvl1pPr>
          </a:lstStyle>
          <a:p>
            <a:endParaRPr lang="en-US" dirty="0"/>
          </a:p>
        </p:txBody>
      </p:sp>
      <p:sp>
        <p:nvSpPr>
          <p:cNvPr id="1030" name="Rectangle 6"/>
          <p:cNvSpPr>
            <a:spLocks noGrp="1" noChangeArrowheads="1"/>
          </p:cNvSpPr>
          <p:nvPr>
            <p:ph type="sldNum" sz="quarter" idx="4"/>
          </p:nvPr>
        </p:nvSpPr>
        <p:spPr bwMode="auto">
          <a:xfrm>
            <a:off x="27524075" y="25827038"/>
            <a:ext cx="8001000" cy="1889125"/>
          </a:xfrm>
          <a:prstGeom prst="rect">
            <a:avLst/>
          </a:prstGeom>
          <a:noFill/>
          <a:ln w="9525">
            <a:noFill/>
            <a:miter lim="800000"/>
            <a:headEnd/>
            <a:tailEnd/>
          </a:ln>
          <a:effectLst/>
        </p:spPr>
        <p:txBody>
          <a:bodyPr vert="horz" wrap="square" lIns="381433" tIns="190716" rIns="381433" bIns="190716" numCol="1" anchor="t" anchorCtr="0" compatLnSpc="1">
            <a:prstTxWarp prst="textNoShape">
              <a:avLst/>
            </a:prstTxWarp>
          </a:bodyPr>
          <a:lstStyle>
            <a:lvl1pPr algn="r" defTabSz="3814763">
              <a:defRPr sz="5800"/>
            </a:lvl1pPr>
          </a:lstStyle>
          <a:p>
            <a:fld id="{A26B2162-77ED-49DB-83E4-15F39E9932CD}"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14763" rtl="0" fontAlgn="base">
        <a:spcBef>
          <a:spcPct val="0"/>
        </a:spcBef>
        <a:spcAft>
          <a:spcPct val="0"/>
        </a:spcAft>
        <a:defRPr sz="18400">
          <a:solidFill>
            <a:schemeClr val="tx2"/>
          </a:solidFill>
          <a:latin typeface="+mj-lt"/>
          <a:ea typeface="+mj-ea"/>
          <a:cs typeface="+mj-cs"/>
        </a:defRPr>
      </a:lvl1pPr>
      <a:lvl2pPr algn="ctr" defTabSz="3814763" rtl="0" fontAlgn="base">
        <a:spcBef>
          <a:spcPct val="0"/>
        </a:spcBef>
        <a:spcAft>
          <a:spcPct val="0"/>
        </a:spcAft>
        <a:defRPr sz="18400">
          <a:solidFill>
            <a:schemeClr val="tx2"/>
          </a:solidFill>
          <a:latin typeface="Times New Roman" charset="0"/>
        </a:defRPr>
      </a:lvl2pPr>
      <a:lvl3pPr algn="ctr" defTabSz="3814763" rtl="0" fontAlgn="base">
        <a:spcBef>
          <a:spcPct val="0"/>
        </a:spcBef>
        <a:spcAft>
          <a:spcPct val="0"/>
        </a:spcAft>
        <a:defRPr sz="18400">
          <a:solidFill>
            <a:schemeClr val="tx2"/>
          </a:solidFill>
          <a:latin typeface="Times New Roman" charset="0"/>
        </a:defRPr>
      </a:lvl3pPr>
      <a:lvl4pPr algn="ctr" defTabSz="3814763" rtl="0" fontAlgn="base">
        <a:spcBef>
          <a:spcPct val="0"/>
        </a:spcBef>
        <a:spcAft>
          <a:spcPct val="0"/>
        </a:spcAft>
        <a:defRPr sz="18400">
          <a:solidFill>
            <a:schemeClr val="tx2"/>
          </a:solidFill>
          <a:latin typeface="Times New Roman" charset="0"/>
        </a:defRPr>
      </a:lvl4pPr>
      <a:lvl5pPr algn="ctr" defTabSz="3814763" rtl="0" fontAlgn="base">
        <a:spcBef>
          <a:spcPct val="0"/>
        </a:spcBef>
        <a:spcAft>
          <a:spcPct val="0"/>
        </a:spcAft>
        <a:defRPr sz="18400">
          <a:solidFill>
            <a:schemeClr val="tx2"/>
          </a:solidFill>
          <a:latin typeface="Times New Roman" charset="0"/>
        </a:defRPr>
      </a:lvl5pPr>
      <a:lvl6pPr marL="457200" algn="ctr" defTabSz="3814763" rtl="0" fontAlgn="base">
        <a:spcBef>
          <a:spcPct val="0"/>
        </a:spcBef>
        <a:spcAft>
          <a:spcPct val="0"/>
        </a:spcAft>
        <a:defRPr sz="18400">
          <a:solidFill>
            <a:schemeClr val="tx2"/>
          </a:solidFill>
          <a:latin typeface="Times New Roman" charset="0"/>
        </a:defRPr>
      </a:lvl6pPr>
      <a:lvl7pPr marL="914400" algn="ctr" defTabSz="3814763" rtl="0" fontAlgn="base">
        <a:spcBef>
          <a:spcPct val="0"/>
        </a:spcBef>
        <a:spcAft>
          <a:spcPct val="0"/>
        </a:spcAft>
        <a:defRPr sz="18400">
          <a:solidFill>
            <a:schemeClr val="tx2"/>
          </a:solidFill>
          <a:latin typeface="Times New Roman" charset="0"/>
        </a:defRPr>
      </a:lvl7pPr>
      <a:lvl8pPr marL="1371600" algn="ctr" defTabSz="3814763" rtl="0" fontAlgn="base">
        <a:spcBef>
          <a:spcPct val="0"/>
        </a:spcBef>
        <a:spcAft>
          <a:spcPct val="0"/>
        </a:spcAft>
        <a:defRPr sz="18400">
          <a:solidFill>
            <a:schemeClr val="tx2"/>
          </a:solidFill>
          <a:latin typeface="Times New Roman" charset="0"/>
        </a:defRPr>
      </a:lvl8pPr>
      <a:lvl9pPr marL="1828800" algn="ctr" defTabSz="3814763" rtl="0" fontAlgn="base">
        <a:spcBef>
          <a:spcPct val="0"/>
        </a:spcBef>
        <a:spcAft>
          <a:spcPct val="0"/>
        </a:spcAft>
        <a:defRPr sz="18400">
          <a:solidFill>
            <a:schemeClr val="tx2"/>
          </a:solidFill>
          <a:latin typeface="Times New Roman" charset="0"/>
        </a:defRPr>
      </a:lvl9pPr>
    </p:titleStyle>
    <p:bodyStyle>
      <a:lvl1pPr marL="1430338" indent="-1430338" algn="l" defTabSz="3814763" rtl="0" fontAlgn="base">
        <a:spcBef>
          <a:spcPct val="20000"/>
        </a:spcBef>
        <a:spcAft>
          <a:spcPct val="0"/>
        </a:spcAft>
        <a:buChar char="•"/>
        <a:defRPr sz="13300">
          <a:solidFill>
            <a:schemeClr val="tx1"/>
          </a:solidFill>
          <a:latin typeface="+mn-lt"/>
          <a:ea typeface="+mn-ea"/>
          <a:cs typeface="+mn-cs"/>
        </a:defRPr>
      </a:lvl1pPr>
      <a:lvl2pPr marL="3098800" indent="-1192213" algn="l" defTabSz="3814763" rtl="0" fontAlgn="base">
        <a:spcBef>
          <a:spcPct val="20000"/>
        </a:spcBef>
        <a:spcAft>
          <a:spcPct val="0"/>
        </a:spcAft>
        <a:buChar char="–"/>
        <a:defRPr sz="11700">
          <a:solidFill>
            <a:schemeClr val="tx1"/>
          </a:solidFill>
          <a:latin typeface="+mn-lt"/>
        </a:defRPr>
      </a:lvl2pPr>
      <a:lvl3pPr marL="4767263" indent="-952500" algn="l" defTabSz="3814763" rtl="0" fontAlgn="base">
        <a:spcBef>
          <a:spcPct val="20000"/>
        </a:spcBef>
        <a:spcAft>
          <a:spcPct val="0"/>
        </a:spcAft>
        <a:buChar char="•"/>
        <a:defRPr sz="10000">
          <a:solidFill>
            <a:schemeClr val="tx1"/>
          </a:solidFill>
          <a:latin typeface="+mn-lt"/>
        </a:defRPr>
      </a:lvl3pPr>
      <a:lvl4pPr marL="6675438" indent="-954088" algn="l" defTabSz="3814763" rtl="0" fontAlgn="base">
        <a:spcBef>
          <a:spcPct val="20000"/>
        </a:spcBef>
        <a:spcAft>
          <a:spcPct val="0"/>
        </a:spcAft>
        <a:buChar char="–"/>
        <a:defRPr sz="8300">
          <a:solidFill>
            <a:schemeClr val="tx1"/>
          </a:solidFill>
          <a:latin typeface="+mn-lt"/>
        </a:defRPr>
      </a:lvl4pPr>
      <a:lvl5pPr marL="8582025" indent="-954088" algn="l" defTabSz="3814763" rtl="0" fontAlgn="base">
        <a:spcBef>
          <a:spcPct val="20000"/>
        </a:spcBef>
        <a:spcAft>
          <a:spcPct val="0"/>
        </a:spcAft>
        <a:buChar char="»"/>
        <a:defRPr sz="8300">
          <a:solidFill>
            <a:schemeClr val="tx1"/>
          </a:solidFill>
          <a:latin typeface="+mn-lt"/>
        </a:defRPr>
      </a:lvl5pPr>
      <a:lvl6pPr marL="9039225" indent="-954088" algn="l" defTabSz="3814763" rtl="0" fontAlgn="base">
        <a:spcBef>
          <a:spcPct val="20000"/>
        </a:spcBef>
        <a:spcAft>
          <a:spcPct val="0"/>
        </a:spcAft>
        <a:buChar char="»"/>
        <a:defRPr sz="8300">
          <a:solidFill>
            <a:schemeClr val="tx1"/>
          </a:solidFill>
          <a:latin typeface="+mn-lt"/>
        </a:defRPr>
      </a:lvl6pPr>
      <a:lvl7pPr marL="9496425" indent="-954088" algn="l" defTabSz="3814763" rtl="0" fontAlgn="base">
        <a:spcBef>
          <a:spcPct val="20000"/>
        </a:spcBef>
        <a:spcAft>
          <a:spcPct val="0"/>
        </a:spcAft>
        <a:buChar char="»"/>
        <a:defRPr sz="8300">
          <a:solidFill>
            <a:schemeClr val="tx1"/>
          </a:solidFill>
          <a:latin typeface="+mn-lt"/>
        </a:defRPr>
      </a:lvl7pPr>
      <a:lvl8pPr marL="9953625" indent="-954088" algn="l" defTabSz="3814763" rtl="0" fontAlgn="base">
        <a:spcBef>
          <a:spcPct val="20000"/>
        </a:spcBef>
        <a:spcAft>
          <a:spcPct val="0"/>
        </a:spcAft>
        <a:buChar char="»"/>
        <a:defRPr sz="8300">
          <a:solidFill>
            <a:schemeClr val="tx1"/>
          </a:solidFill>
          <a:latin typeface="+mn-lt"/>
        </a:defRPr>
      </a:lvl8pPr>
      <a:lvl9pPr marL="10410825" indent="-954088" algn="l" defTabSz="3814763" rtl="0" fontAlgn="base">
        <a:spcBef>
          <a:spcPct val="20000"/>
        </a:spcBef>
        <a:spcAft>
          <a:spcPct val="0"/>
        </a:spcAft>
        <a:buChar char="»"/>
        <a:defRPr sz="8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19413" y="142875"/>
            <a:ext cx="32721550" cy="4267200"/>
          </a:xfrm>
        </p:spPr>
        <p:txBody>
          <a:bodyPr/>
          <a:lstStyle/>
          <a:p>
            <a:r>
              <a:rPr lang="en-US" sz="8000" b="1" dirty="0">
                <a:solidFill>
                  <a:schemeClr val="tx1"/>
                </a:solidFill>
              </a:rPr>
              <a:t>Lightshow on GrandMA 3D</a:t>
            </a:r>
            <a:br>
              <a:rPr lang="en-US" sz="9600" dirty="0">
                <a:solidFill>
                  <a:schemeClr val="tx1"/>
                </a:solidFill>
              </a:rPr>
            </a:br>
            <a:r>
              <a:rPr lang="en-US" sz="7200" dirty="0">
                <a:solidFill>
                  <a:schemeClr val="tx1"/>
                </a:solidFill>
              </a:rPr>
              <a:t>David Li</a:t>
            </a:r>
            <a:br>
              <a:rPr lang="en-US" sz="6600" dirty="0">
                <a:solidFill>
                  <a:schemeClr val="tx1"/>
                </a:solidFill>
              </a:rPr>
            </a:br>
            <a:r>
              <a:rPr lang="en-US" sz="6000" dirty="0">
                <a:solidFill>
                  <a:schemeClr val="tx1"/>
                </a:solidFill>
              </a:rPr>
              <a:t>New York City College of Technology, Brooklyn, New York 11201</a:t>
            </a:r>
          </a:p>
        </p:txBody>
      </p:sp>
      <p:sp>
        <p:nvSpPr>
          <p:cNvPr id="6148" name="Line 4"/>
          <p:cNvSpPr>
            <a:spLocks noChangeShapeType="1"/>
          </p:cNvSpPr>
          <p:nvPr/>
        </p:nvSpPr>
        <p:spPr bwMode="auto">
          <a:xfrm>
            <a:off x="2133600" y="4267200"/>
            <a:ext cx="33985200" cy="0"/>
          </a:xfrm>
          <a:prstGeom prst="line">
            <a:avLst/>
          </a:prstGeom>
          <a:noFill/>
          <a:ln w="57150">
            <a:solidFill>
              <a:schemeClr val="tx1"/>
            </a:solidFill>
            <a:round/>
            <a:headEnd/>
            <a:tailEnd/>
          </a:ln>
          <a:effectLst/>
        </p:spPr>
        <p:txBody>
          <a:bodyPr/>
          <a:lstStyle/>
          <a:p>
            <a:endParaRPr lang="en-US" dirty="0"/>
          </a:p>
        </p:txBody>
      </p:sp>
      <p:pic>
        <p:nvPicPr>
          <p:cNvPr id="6150" name="Picture 6" descr="158064_138483227619_2126546364_n"/>
          <p:cNvPicPr>
            <a:picLocks noChangeAspect="1" noChangeArrowheads="1"/>
          </p:cNvPicPr>
          <p:nvPr/>
        </p:nvPicPr>
        <p:blipFill>
          <a:blip r:embed="rId3" cstate="print"/>
          <a:srcRect/>
          <a:stretch>
            <a:fillRect/>
          </a:stretch>
        </p:blipFill>
        <p:spPr bwMode="auto">
          <a:xfrm>
            <a:off x="1647825" y="642938"/>
            <a:ext cx="3000375" cy="3000375"/>
          </a:xfrm>
          <a:prstGeom prst="rect">
            <a:avLst/>
          </a:prstGeom>
          <a:noFill/>
        </p:spPr>
      </p:pic>
      <p:sp>
        <p:nvSpPr>
          <p:cNvPr id="7" name="Text Box 7"/>
          <p:cNvSpPr txBox="1">
            <a:spLocks noChangeArrowheads="1"/>
          </p:cNvSpPr>
          <p:nvPr/>
        </p:nvSpPr>
        <p:spPr bwMode="auto">
          <a:xfrm>
            <a:off x="1066800" y="4800600"/>
            <a:ext cx="8541780" cy="14859000"/>
          </a:xfrm>
          <a:prstGeom prst="rect">
            <a:avLst/>
          </a:prstGeom>
          <a:solidFill>
            <a:schemeClr val="bg1"/>
          </a:solidFill>
          <a:ln w="12700">
            <a:solidFill>
              <a:schemeClr val="hlink"/>
            </a:solidFill>
            <a:miter lim="800000"/>
            <a:headEnd/>
            <a:tailEnd/>
          </a:ln>
        </p:spPr>
        <p:txBody>
          <a:bodyPr lIns="914400" tIns="457200" rIns="914400" bIns="914400"/>
          <a:lstStyle/>
          <a:p>
            <a:pPr algn="just">
              <a:spcBef>
                <a:spcPct val="50000"/>
              </a:spcBef>
              <a:tabLst>
                <a:tab pos="500063" algn="l"/>
              </a:tabLst>
            </a:pPr>
            <a:r>
              <a:rPr lang="en-US" sz="4400" b="1" dirty="0">
                <a:solidFill>
                  <a:srgbClr val="FF8000"/>
                </a:solidFill>
              </a:rPr>
              <a:t>Introduction </a:t>
            </a:r>
          </a:p>
          <a:p>
            <a:pPr algn="just">
              <a:spcBef>
                <a:spcPct val="50000"/>
              </a:spcBef>
              <a:tabLst>
                <a:tab pos="500063" algn="l"/>
              </a:tabLst>
            </a:pPr>
            <a:r>
              <a:rPr lang="en-US" sz="2400" dirty="0"/>
              <a:t>The GrandMA is a device that controls lighting fixtures. This kind of device is called a console or in industry terms a desk. A lighting console has the ability to control all different kinds of lighting fixtures. Lighting fixtures such as conventional, Moving lights and LEDs. For the GrandMA 2 consoles, it contains 4,096 parameters and 15 motorized executor faders along with the feature to control video and media. The GrandMA company also has the GrandMA 3D software. According to actlighting.com, this software is a, “free state of the art visualization program for PC”. 3-D environments can be constructed in the software to enhance the visual ideas of the designer and aid the presentation of the designer.</a:t>
            </a:r>
          </a:p>
          <a:p>
            <a:pPr algn="just">
              <a:spcBef>
                <a:spcPct val="50000"/>
              </a:spcBef>
              <a:tabLst>
                <a:tab pos="500063" algn="l"/>
              </a:tabLst>
            </a:pPr>
            <a:endParaRPr lang="en-US" sz="2400" dirty="0"/>
          </a:p>
          <a:p>
            <a:r>
              <a:rPr lang="en-US" sz="2400" b="1" dirty="0">
                <a:solidFill>
                  <a:srgbClr val="FF8000"/>
                </a:solidFill>
              </a:rPr>
              <a:t>The skills include:</a:t>
            </a:r>
            <a:endParaRPr lang="en-US" sz="2400" dirty="0"/>
          </a:p>
          <a:p>
            <a:r>
              <a:rPr lang="en-US" sz="2400" dirty="0"/>
              <a:t> 1.   Drafting in a 2D and 3D Space.</a:t>
            </a:r>
          </a:p>
          <a:p>
            <a:pPr marL="457200" indent="-457200">
              <a:buAutoNum type="arabicPeriod" startAt="2"/>
            </a:pPr>
            <a:r>
              <a:rPr lang="en-US" sz="2400"/>
              <a:t>Operating on the </a:t>
            </a:r>
            <a:r>
              <a:rPr lang="en-US" sz="2400" dirty="0"/>
              <a:t>lighting console. </a:t>
            </a:r>
          </a:p>
          <a:p>
            <a:r>
              <a:rPr lang="en-US" sz="2400" dirty="0"/>
              <a:t> </a:t>
            </a:r>
          </a:p>
          <a:p>
            <a:r>
              <a:rPr lang="en-US" sz="2400" b="1" dirty="0">
                <a:solidFill>
                  <a:srgbClr val="FF8000"/>
                </a:solidFill>
              </a:rPr>
              <a:t>The Process</a:t>
            </a:r>
            <a:endParaRPr lang="en-US" sz="2400" dirty="0"/>
          </a:p>
          <a:p>
            <a:pPr marL="457200" indent="-457200">
              <a:buAutoNum type="arabicParenR"/>
            </a:pPr>
            <a:r>
              <a:rPr lang="en-US" sz="2400" dirty="0"/>
              <a:t>Decide the environment of the venue.</a:t>
            </a:r>
          </a:p>
          <a:p>
            <a:pPr marL="457200" indent="-457200">
              <a:buAutoNum type="arabicParenR"/>
            </a:pPr>
            <a:r>
              <a:rPr lang="en-US" sz="2400" dirty="0"/>
              <a:t>Draft the venue in </a:t>
            </a:r>
            <a:r>
              <a:rPr lang="en-US" sz="2400" dirty="0" err="1"/>
              <a:t>Vectorworks</a:t>
            </a:r>
            <a:r>
              <a:rPr lang="en-US" sz="2400" dirty="0"/>
              <a:t> and place fixtures in the virtual venue. </a:t>
            </a:r>
          </a:p>
          <a:p>
            <a:pPr marL="457200" indent="-457200">
              <a:buAutoNum type="arabicParenR"/>
            </a:pPr>
            <a:r>
              <a:rPr lang="en-US" sz="2400" dirty="0"/>
              <a:t>This allows the production of both the instrument schedule and channel hook-up. </a:t>
            </a:r>
          </a:p>
          <a:p>
            <a:pPr marL="457200" indent="-457200">
              <a:buAutoNum type="arabicParenR"/>
            </a:pPr>
            <a:r>
              <a:rPr lang="en-US" sz="2400" dirty="0"/>
              <a:t>Start drafting the environment in </a:t>
            </a:r>
            <a:r>
              <a:rPr lang="en-US" sz="2400" dirty="0" err="1"/>
              <a:t>GrandMA</a:t>
            </a:r>
            <a:r>
              <a:rPr lang="en-US" sz="2400" dirty="0"/>
              <a:t> 3D.</a:t>
            </a:r>
          </a:p>
          <a:p>
            <a:pPr marL="457200" indent="-457200">
              <a:buAutoNum type="arabicParenR"/>
            </a:pPr>
            <a:r>
              <a:rPr lang="en-US" sz="2400" dirty="0"/>
              <a:t>With the instrument schedule and channel hook-up, start patching light fixtures into GrandMA 2 </a:t>
            </a:r>
            <a:r>
              <a:rPr lang="en-US" sz="2400" dirty="0" err="1"/>
              <a:t>GrandMA</a:t>
            </a:r>
            <a:r>
              <a:rPr lang="en-US" sz="2400" dirty="0"/>
              <a:t> 3D. </a:t>
            </a:r>
          </a:p>
          <a:p>
            <a:pPr marL="457200" indent="-457200">
              <a:buAutoNum type="arabicParenR"/>
            </a:pPr>
            <a:r>
              <a:rPr lang="en-US" sz="2400" dirty="0"/>
              <a:t>At the same time this is happening, production of the cue list can be done.</a:t>
            </a:r>
          </a:p>
          <a:p>
            <a:pPr marL="457200" indent="-457200">
              <a:buAutoNum type="arabicParenR"/>
            </a:pPr>
            <a:r>
              <a:rPr lang="en-US" sz="2400" dirty="0"/>
              <a:t>After the above procedures are complete, programming of the cue list can begin.</a:t>
            </a:r>
          </a:p>
          <a:p>
            <a:pPr marL="457200" indent="-457200">
              <a:buAutoNum type="arabicParenR"/>
            </a:pPr>
            <a:r>
              <a:rPr lang="en-US" sz="2400" dirty="0"/>
              <a:t>The last and final step of this project is to present the completed product.</a:t>
            </a:r>
          </a:p>
          <a:p>
            <a:pPr>
              <a:spcBef>
                <a:spcPct val="10000"/>
              </a:spcBef>
              <a:tabLst>
                <a:tab pos="500063" algn="l"/>
              </a:tabLst>
            </a:pPr>
            <a:r>
              <a:rPr lang="en-US" sz="2400" dirty="0">
                <a:latin typeface="Times New Roman" charset="0"/>
              </a:rPr>
              <a:t>	</a:t>
            </a:r>
            <a:endParaRPr lang="en-US" sz="2400" i="1" dirty="0">
              <a:solidFill>
                <a:schemeClr val="accent2"/>
              </a:solidFill>
              <a:latin typeface="Times New Roman" charset="0"/>
            </a:endParaRPr>
          </a:p>
          <a:p>
            <a:pPr>
              <a:spcBef>
                <a:spcPct val="10000"/>
              </a:spcBef>
              <a:tabLst>
                <a:tab pos="500063" algn="l"/>
              </a:tabLst>
            </a:pPr>
            <a:endParaRPr lang="en-US" sz="2400" dirty="0">
              <a:latin typeface="Times New Roman" charset="0"/>
            </a:endParaRPr>
          </a:p>
        </p:txBody>
      </p:sp>
      <p:sp>
        <p:nvSpPr>
          <p:cNvPr id="9" name="Text Box 13"/>
          <p:cNvSpPr txBox="1">
            <a:spLocks noChangeArrowheads="1"/>
          </p:cNvSpPr>
          <p:nvPr/>
        </p:nvSpPr>
        <p:spPr bwMode="auto">
          <a:xfrm>
            <a:off x="28804265" y="4898015"/>
            <a:ext cx="8458200" cy="7400925"/>
          </a:xfrm>
          <a:prstGeom prst="rect">
            <a:avLst/>
          </a:prstGeom>
          <a:solidFill>
            <a:schemeClr val="bg1"/>
          </a:solidFill>
          <a:ln w="12700">
            <a:solidFill>
              <a:schemeClr val="hlink"/>
            </a:solidFill>
            <a:miter lim="800000"/>
            <a:headEnd/>
            <a:tailEnd/>
          </a:ln>
        </p:spPr>
        <p:txBody>
          <a:bodyPr lIns="914400" tIns="457200" rIns="914400" bIns="914400"/>
          <a:lstStyle/>
          <a:p>
            <a:pPr>
              <a:spcBef>
                <a:spcPct val="50000"/>
              </a:spcBef>
              <a:tabLst>
                <a:tab pos="635000" algn="l"/>
              </a:tabLst>
            </a:pPr>
            <a:r>
              <a:rPr lang="en-US" sz="4400" b="1" dirty="0">
                <a:solidFill>
                  <a:srgbClr val="FF8000"/>
                </a:solidFill>
              </a:rPr>
              <a:t>Conclusion</a:t>
            </a:r>
          </a:p>
          <a:p>
            <a:pPr>
              <a:spcBef>
                <a:spcPct val="50000"/>
              </a:spcBef>
              <a:tabLst>
                <a:tab pos="635000" algn="l"/>
              </a:tabLst>
            </a:pPr>
            <a:r>
              <a:rPr lang="en-US" sz="2400" dirty="0"/>
              <a:t>This project is a success in creating a lightshow. While creating the lightshow, there were a lot of obstacles I had to face in terms of programming on the </a:t>
            </a:r>
            <a:r>
              <a:rPr lang="en-US" sz="2400" dirty="0" err="1"/>
              <a:t>GrandMA</a:t>
            </a:r>
            <a:r>
              <a:rPr lang="en-US" sz="2400" dirty="0"/>
              <a:t> console making it hard to fit the same number of cues from my cue list onto my executor. So, I needed more cues then I had on </a:t>
            </a:r>
            <a:r>
              <a:rPr lang="en-US" sz="2400"/>
              <a:t>my cue list. </a:t>
            </a:r>
            <a:r>
              <a:rPr lang="en-US" sz="2400" dirty="0"/>
              <a:t>I also ran into problems where I had to meet deadlines spontaneously. I think planning ahead is a key part of this project. In this project, I applied most of my knowledge on the GrandMA 2 console, drafting skills, and my knowledge of lighting. I got to express my creativity in creating this light show. I got to learn more about the GrandMA 2 lighting console. I am more comfortable programming on the console and am comfortable drafting in the GrandMA 3D software. </a:t>
            </a:r>
          </a:p>
          <a:p>
            <a:pPr>
              <a:spcBef>
                <a:spcPct val="50000"/>
              </a:spcBef>
              <a:tabLst>
                <a:tab pos="635000" algn="l"/>
              </a:tabLst>
            </a:pPr>
            <a:endParaRPr lang="en-US" sz="2400" dirty="0"/>
          </a:p>
          <a:p>
            <a:pPr>
              <a:spcBef>
                <a:spcPct val="50000"/>
              </a:spcBef>
              <a:tabLst>
                <a:tab pos="635000" algn="l"/>
              </a:tabLst>
            </a:pPr>
            <a:endParaRPr lang="en-US" sz="4400" b="1" dirty="0"/>
          </a:p>
        </p:txBody>
      </p:sp>
      <p:sp>
        <p:nvSpPr>
          <p:cNvPr id="11" name="Text Box 15"/>
          <p:cNvSpPr txBox="1">
            <a:spLocks noChangeArrowheads="1"/>
          </p:cNvSpPr>
          <p:nvPr/>
        </p:nvSpPr>
        <p:spPr bwMode="auto">
          <a:xfrm>
            <a:off x="28804265" y="12530070"/>
            <a:ext cx="8534400" cy="4843530"/>
          </a:xfrm>
          <a:prstGeom prst="rect">
            <a:avLst/>
          </a:prstGeom>
          <a:solidFill>
            <a:schemeClr val="bg1"/>
          </a:solidFill>
          <a:ln w="12700">
            <a:solidFill>
              <a:schemeClr val="hlink"/>
            </a:solidFill>
            <a:miter lim="800000"/>
            <a:headEnd/>
            <a:tailEnd/>
          </a:ln>
        </p:spPr>
        <p:txBody>
          <a:bodyPr lIns="914400" tIns="457200" rIns="914400" bIns="914400"/>
          <a:lstStyle/>
          <a:p>
            <a:pPr marL="500063" indent="-500063">
              <a:spcBef>
                <a:spcPct val="50000"/>
              </a:spcBef>
            </a:pPr>
            <a:r>
              <a:rPr lang="en-US" sz="4400" b="1" dirty="0">
                <a:solidFill>
                  <a:srgbClr val="FF8000"/>
                </a:solidFill>
              </a:rPr>
              <a:t>Literature cited</a:t>
            </a:r>
            <a:endParaRPr lang="en-US" sz="4400" b="1" dirty="0"/>
          </a:p>
          <a:p>
            <a:pPr marL="342900" indent="-342900">
              <a:buFont typeface="Arial" panose="020B0604020202020204" pitchFamily="34" charset="0"/>
              <a:buChar char="•"/>
            </a:pPr>
            <a:r>
              <a:rPr lang="en-US" sz="2400" dirty="0"/>
              <a:t>“grandMA2 User Manual.” </a:t>
            </a:r>
            <a:r>
              <a:rPr lang="en-US" sz="2400" i="1" dirty="0"/>
              <a:t>grandMA2 User Manual - grandMA2 User Manual - Help Pages of MA Lighting International GmbH</a:t>
            </a:r>
            <a:r>
              <a:rPr lang="en-US" sz="2400" dirty="0"/>
              <a:t>, help2.malighting.com/Page/grandMA2/grandma2/</a:t>
            </a:r>
            <a:r>
              <a:rPr lang="en-US" sz="2400" dirty="0" err="1"/>
              <a:t>en</a:t>
            </a:r>
            <a:r>
              <a:rPr lang="en-US" sz="2400" dirty="0"/>
              <a:t>/3.4. </a:t>
            </a:r>
          </a:p>
          <a:p>
            <a:pPr marL="342900" indent="-342900">
              <a:buFont typeface="Arial" panose="020B0604020202020204" pitchFamily="34" charset="0"/>
              <a:buChar char="•"/>
            </a:pPr>
            <a:r>
              <a:rPr lang="en-US" sz="2400" dirty="0"/>
              <a:t>“MA 3D User Manual.” </a:t>
            </a:r>
            <a:r>
              <a:rPr lang="en-US" sz="2400" i="1" dirty="0"/>
              <a:t>MA 3D User Manual - MA 3D - Help Pages of MA Lighting International GmbH</a:t>
            </a:r>
            <a:r>
              <a:rPr lang="en-US" sz="2400" dirty="0"/>
              <a:t>, help2.malighting.com/Page/grandMA2/MA_3D/</a:t>
            </a:r>
            <a:r>
              <a:rPr lang="en-US" sz="2400" dirty="0" err="1"/>
              <a:t>en</a:t>
            </a:r>
            <a:r>
              <a:rPr lang="en-US" sz="2400" dirty="0"/>
              <a:t>/3.3.</a:t>
            </a:r>
          </a:p>
          <a:p>
            <a:pPr marL="342900" indent="-342900">
              <a:buFont typeface="Arial" panose="020B0604020202020204" pitchFamily="34" charset="0"/>
              <a:buChar char="•"/>
            </a:pPr>
            <a:endParaRPr lang="en-US" sz="2400" dirty="0">
              <a:latin typeface="Times New Roman" charset="0"/>
            </a:endParaRPr>
          </a:p>
        </p:txBody>
      </p:sp>
      <p:sp>
        <p:nvSpPr>
          <p:cNvPr id="12" name="Text Box 12"/>
          <p:cNvSpPr txBox="1">
            <a:spLocks noChangeArrowheads="1"/>
          </p:cNvSpPr>
          <p:nvPr/>
        </p:nvSpPr>
        <p:spPr bwMode="auto">
          <a:xfrm>
            <a:off x="9880898" y="4800600"/>
            <a:ext cx="8838160" cy="7391400"/>
          </a:xfrm>
          <a:prstGeom prst="rect">
            <a:avLst/>
          </a:prstGeom>
          <a:solidFill>
            <a:schemeClr val="bg1"/>
          </a:solidFill>
          <a:ln w="12700">
            <a:solidFill>
              <a:schemeClr val="hlink"/>
            </a:solidFill>
            <a:miter lim="800000"/>
            <a:headEnd/>
            <a:tailEnd/>
          </a:ln>
        </p:spPr>
        <p:txBody>
          <a:bodyPr lIns="914400" tIns="457200" rIns="914400" bIns="914400"/>
          <a:lstStyle/>
          <a:p>
            <a:pPr algn="just">
              <a:tabLst>
                <a:tab pos="500063" algn="l"/>
              </a:tabLst>
            </a:pPr>
            <a:r>
              <a:rPr lang="en-US" sz="4400" b="1" dirty="0">
                <a:solidFill>
                  <a:srgbClr val="FF8000"/>
                </a:solidFill>
              </a:rPr>
              <a:t>Method:</a:t>
            </a:r>
            <a:endParaRPr lang="en-US" sz="4400" b="1" dirty="0"/>
          </a:p>
          <a:p>
            <a:pPr algn="just">
              <a:tabLst>
                <a:tab pos="500063" algn="l"/>
              </a:tabLst>
            </a:pPr>
            <a:r>
              <a:rPr lang="en-US" sz="2800" b="1" dirty="0"/>
              <a:t>1. Schedule; timeline</a:t>
            </a:r>
          </a:p>
          <a:p>
            <a:pPr>
              <a:buFont typeface="Arial" pitchFamily="34" charset="0"/>
              <a:buChar char="•"/>
            </a:pPr>
            <a:r>
              <a:rPr lang="en-US" sz="2800" dirty="0"/>
              <a:t>Week 1: Light Plot and GrandMA 3D drafting.</a:t>
            </a:r>
          </a:p>
          <a:p>
            <a:pPr>
              <a:buFont typeface="Arial" pitchFamily="34" charset="0"/>
              <a:buChar char="•"/>
            </a:pPr>
            <a:r>
              <a:rPr lang="en-US" sz="2800" dirty="0"/>
              <a:t>Week 2: Patching Fixtures in GrandMA software.</a:t>
            </a:r>
          </a:p>
          <a:p>
            <a:pPr>
              <a:buFont typeface="Arial" pitchFamily="34" charset="0"/>
              <a:buChar char="•"/>
            </a:pPr>
            <a:r>
              <a:rPr lang="en-US" sz="2800" dirty="0"/>
              <a:t>Week 3: Construction of cue list.</a:t>
            </a:r>
          </a:p>
          <a:p>
            <a:pPr>
              <a:buFont typeface="Arial" pitchFamily="34" charset="0"/>
              <a:buChar char="•"/>
            </a:pPr>
            <a:r>
              <a:rPr lang="en-US" sz="2800" dirty="0"/>
              <a:t>Week 4-9: Programming effects into GrandMA software.</a:t>
            </a:r>
          </a:p>
          <a:p>
            <a:pPr>
              <a:buFont typeface="Arial" pitchFamily="34" charset="0"/>
              <a:buChar char="•"/>
            </a:pPr>
            <a:r>
              <a:rPr lang="en-US" sz="2800" dirty="0"/>
              <a:t>Week 10: Presentation</a:t>
            </a:r>
          </a:p>
          <a:p>
            <a:pPr marL="624078" indent="-514350"/>
            <a:endParaRPr lang="en-US" sz="2800" dirty="0"/>
          </a:p>
          <a:p>
            <a:pPr marL="624078" indent="-514350"/>
            <a:r>
              <a:rPr lang="en-US" sz="2800" b="1" dirty="0"/>
              <a:t>2. Procedural system of communication</a:t>
            </a:r>
          </a:p>
          <a:p>
            <a:pPr marL="624078" indent="-514350"/>
            <a:r>
              <a:rPr lang="en-US" sz="2800" b="1" dirty="0"/>
              <a:t>and documentation</a:t>
            </a:r>
          </a:p>
          <a:p>
            <a:pPr>
              <a:buFont typeface="Arial" pitchFamily="34" charset="0"/>
              <a:buChar char="•"/>
            </a:pPr>
            <a:r>
              <a:rPr lang="en-US" sz="2800" dirty="0"/>
              <a:t>Face to face meeting with technical advisor</a:t>
            </a:r>
          </a:p>
          <a:p>
            <a:pPr>
              <a:buFont typeface="Arial" pitchFamily="34" charset="0"/>
              <a:buChar char="•"/>
            </a:pPr>
            <a:r>
              <a:rPr lang="en-US" sz="2800" dirty="0"/>
              <a:t>Email</a:t>
            </a:r>
          </a:p>
          <a:p>
            <a:pPr>
              <a:buFont typeface="Arial" pitchFamily="34" charset="0"/>
              <a:buChar char="•"/>
            </a:pPr>
            <a:r>
              <a:rPr lang="en-US" sz="2800" dirty="0"/>
              <a:t>YouTube Videos</a:t>
            </a:r>
          </a:p>
          <a:p>
            <a:pPr marL="624078" indent="-514350"/>
            <a:endParaRPr lang="en-US" dirty="0"/>
          </a:p>
          <a:p>
            <a:pPr marL="624078" indent="-514350"/>
            <a:endParaRPr lang="en-US" dirty="0"/>
          </a:p>
          <a:p>
            <a:pPr marL="624078" indent="-514350"/>
            <a:endParaRPr lang="en-US" b="1" dirty="0"/>
          </a:p>
          <a:p>
            <a:pPr marL="1385888" lvl="1" indent="-346075">
              <a:spcBef>
                <a:spcPct val="10000"/>
              </a:spcBef>
              <a:buFont typeface="Times New Roman" charset="0"/>
              <a:buChar char="•"/>
              <a:tabLst>
                <a:tab pos="500063" algn="l"/>
              </a:tabLst>
            </a:pPr>
            <a:endParaRPr lang="en-US" sz="2400" dirty="0"/>
          </a:p>
          <a:p>
            <a:pPr>
              <a:spcBef>
                <a:spcPct val="10000"/>
              </a:spcBef>
              <a:tabLst>
                <a:tab pos="500063" algn="l"/>
              </a:tabLst>
            </a:pPr>
            <a:r>
              <a:rPr lang="en-US" sz="2400" dirty="0">
                <a:latin typeface="Times New Roman" charset="0"/>
              </a:rPr>
              <a:t>	</a:t>
            </a:r>
          </a:p>
        </p:txBody>
      </p:sp>
      <p:sp>
        <p:nvSpPr>
          <p:cNvPr id="19" name="Text Box 114"/>
          <p:cNvSpPr txBox="1">
            <a:spLocks noChangeArrowheads="1"/>
          </p:cNvSpPr>
          <p:nvPr/>
        </p:nvSpPr>
        <p:spPr bwMode="auto">
          <a:xfrm>
            <a:off x="9982200" y="18669000"/>
            <a:ext cx="7892083" cy="5367592"/>
          </a:xfrm>
          <a:prstGeom prst="rect">
            <a:avLst/>
          </a:prstGeom>
          <a:solidFill>
            <a:schemeClr val="bg1"/>
          </a:solidFill>
          <a:ln w="12700">
            <a:solidFill>
              <a:schemeClr val="hlink"/>
            </a:solidFill>
            <a:miter lim="800000"/>
            <a:headEnd/>
            <a:tailEnd/>
          </a:ln>
        </p:spPr>
        <p:txBody>
          <a:bodyPr lIns="914400" tIns="914400" rIns="914400" bIns="914400"/>
          <a:lstStyle/>
          <a:p>
            <a:pPr algn="just">
              <a:tabLst>
                <a:tab pos="500063" algn="l"/>
              </a:tabLst>
            </a:pPr>
            <a:r>
              <a:rPr lang="en-US" sz="4400" b="1" dirty="0">
                <a:solidFill>
                  <a:srgbClr val="FF8000"/>
                </a:solidFill>
              </a:rPr>
              <a:t>Deliverables:</a:t>
            </a:r>
          </a:p>
          <a:p>
            <a:pPr algn="just">
              <a:tabLst>
                <a:tab pos="500063" algn="l"/>
              </a:tabLst>
            </a:pPr>
            <a:endParaRPr lang="en-US" sz="2400" b="1" dirty="0">
              <a:solidFill>
                <a:srgbClr val="FF8000"/>
              </a:solidFill>
            </a:endParaRPr>
          </a:p>
          <a:p>
            <a:pPr marL="457200" lvl="0" indent="-457200">
              <a:buFont typeface="Arial" panose="020B0604020202020204" pitchFamily="34" charset="0"/>
              <a:buChar char="•"/>
            </a:pPr>
            <a:r>
              <a:rPr lang="en-US" sz="2400" dirty="0"/>
              <a:t>Culmination Poster</a:t>
            </a:r>
          </a:p>
          <a:p>
            <a:pPr marL="457200" lvl="0" indent="-457200">
              <a:buFont typeface="Arial" panose="020B0604020202020204" pitchFamily="34" charset="0"/>
              <a:buChar char="•"/>
            </a:pPr>
            <a:r>
              <a:rPr lang="en-US" sz="2400" dirty="0"/>
              <a:t>OpenLab Portfolio</a:t>
            </a:r>
          </a:p>
          <a:p>
            <a:pPr marL="457200" lvl="0" indent="-457200">
              <a:buFont typeface="Arial" panose="020B0604020202020204" pitchFamily="34" charset="0"/>
              <a:buChar char="•"/>
            </a:pPr>
            <a:r>
              <a:rPr lang="en-US" sz="2400" dirty="0"/>
              <a:t>Production Meeting Notes</a:t>
            </a:r>
          </a:p>
          <a:p>
            <a:pPr marL="457200" lvl="0" indent="-457200">
              <a:buFont typeface="Arial" panose="020B0604020202020204" pitchFamily="34" charset="0"/>
              <a:buChar char="•"/>
            </a:pPr>
            <a:r>
              <a:rPr lang="en-US" sz="2400" dirty="0"/>
              <a:t>Image of Progress</a:t>
            </a:r>
          </a:p>
          <a:p>
            <a:pPr marL="457200" lvl="0" indent="-457200">
              <a:buFont typeface="Arial" panose="020B0604020202020204" pitchFamily="34" charset="0"/>
              <a:buChar char="•"/>
            </a:pPr>
            <a:r>
              <a:rPr lang="en-US" sz="2400" dirty="0"/>
              <a:t>Light Plot</a:t>
            </a:r>
          </a:p>
          <a:p>
            <a:pPr marL="457200" lvl="0" indent="-457200">
              <a:buFont typeface="Arial" panose="020B0604020202020204" pitchFamily="34" charset="0"/>
              <a:buChar char="•"/>
            </a:pPr>
            <a:r>
              <a:rPr lang="en-US" sz="2400" dirty="0"/>
              <a:t>Channel hook-up/Instrument Schedule</a:t>
            </a:r>
          </a:p>
          <a:p>
            <a:pPr marL="457200" lvl="0" indent="-457200">
              <a:buFont typeface="Arial" panose="020B0604020202020204" pitchFamily="34" charset="0"/>
              <a:buChar char="•"/>
            </a:pPr>
            <a:r>
              <a:rPr lang="en-US" sz="2400" dirty="0"/>
              <a:t>Presentation of the programming in GrandMA 3D</a:t>
            </a:r>
          </a:p>
          <a:p>
            <a:pPr marL="457200" lvl="0" indent="-457200">
              <a:buFont typeface="Arial" panose="020B0604020202020204" pitchFamily="34" charset="0"/>
              <a:buChar char="•"/>
            </a:pPr>
            <a:endParaRPr lang="en-US" sz="2400" dirty="0"/>
          </a:p>
        </p:txBody>
      </p:sp>
      <p:sp>
        <p:nvSpPr>
          <p:cNvPr id="2" name="Rectangle 1"/>
          <p:cNvSpPr/>
          <p:nvPr/>
        </p:nvSpPr>
        <p:spPr>
          <a:xfrm>
            <a:off x="28727400" y="17830800"/>
            <a:ext cx="8458200" cy="2492990"/>
          </a:xfrm>
          <a:prstGeom prst="rect">
            <a:avLst/>
          </a:prstGeom>
        </p:spPr>
        <p:txBody>
          <a:bodyPr wrap="square">
            <a:spAutoFit/>
          </a:bodyPr>
          <a:lstStyle/>
          <a:p>
            <a:pPr algn="just">
              <a:tabLst>
                <a:tab pos="500063" algn="l"/>
              </a:tabLst>
            </a:pPr>
            <a:r>
              <a:rPr lang="en-US" sz="4400" b="1" dirty="0">
                <a:solidFill>
                  <a:srgbClr val="FF8000"/>
                </a:solidFill>
              </a:rPr>
              <a:t>Acknowledgements</a:t>
            </a:r>
          </a:p>
          <a:p>
            <a:pPr algn="just">
              <a:tabLst>
                <a:tab pos="500063" algn="l"/>
              </a:tabLst>
            </a:pPr>
            <a:r>
              <a:rPr lang="en-US" sz="2800" b="1" dirty="0"/>
              <a:t>Special thanks to Professor Robinson for guidance and Professor Scott for being available for questions about the GrandMA2 console and GrandMA 3D software.</a:t>
            </a:r>
            <a:endParaRPr lang="en-US" sz="9600" b="1"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33538" y="21183600"/>
            <a:ext cx="9279078" cy="6700659"/>
          </a:xfrm>
          <a:prstGeom prst="rect">
            <a:avLst/>
          </a:prstGeom>
        </p:spPr>
      </p:pic>
      <p:sp>
        <p:nvSpPr>
          <p:cNvPr id="18" name="Text Box 15">
            <a:extLst>
              <a:ext uri="{FF2B5EF4-FFF2-40B4-BE49-F238E27FC236}">
                <a16:creationId xmlns:a16="http://schemas.microsoft.com/office/drawing/2014/main" id="{EBF18E59-6E99-E542-B6F5-77E04EF7BA4E}"/>
              </a:ext>
            </a:extLst>
          </p:cNvPr>
          <p:cNvSpPr txBox="1">
            <a:spLocks noChangeArrowheads="1"/>
          </p:cNvSpPr>
          <p:nvPr/>
        </p:nvSpPr>
        <p:spPr bwMode="auto">
          <a:xfrm>
            <a:off x="18941351" y="20464207"/>
            <a:ext cx="8534400" cy="6334125"/>
          </a:xfrm>
          <a:prstGeom prst="rect">
            <a:avLst/>
          </a:prstGeom>
          <a:solidFill>
            <a:schemeClr val="bg1"/>
          </a:solidFill>
          <a:ln w="12700">
            <a:solidFill>
              <a:schemeClr val="hlink"/>
            </a:solidFill>
            <a:miter lim="800000"/>
            <a:headEnd/>
            <a:tailEnd/>
          </a:ln>
        </p:spPr>
        <p:txBody>
          <a:bodyPr lIns="914400" tIns="457200" rIns="914400" bIns="914400"/>
          <a:lstStyle/>
          <a:p>
            <a:pPr marL="500063" indent="-500063">
              <a:spcBef>
                <a:spcPct val="50000"/>
              </a:spcBef>
            </a:pPr>
            <a:r>
              <a:rPr lang="en-US" sz="4400" b="1" dirty="0">
                <a:solidFill>
                  <a:srgbClr val="FF8000"/>
                </a:solidFill>
              </a:rPr>
              <a:t>Results</a:t>
            </a:r>
          </a:p>
          <a:p>
            <a:r>
              <a:rPr lang="en-US" sz="2400" dirty="0"/>
              <a:t>A successful lightshow is created on GrandMA 3D.</a:t>
            </a:r>
          </a:p>
        </p:txBody>
      </p:sp>
      <p:sp>
        <p:nvSpPr>
          <p:cNvPr id="21" name="Text Box 15">
            <a:extLst>
              <a:ext uri="{FF2B5EF4-FFF2-40B4-BE49-F238E27FC236}">
                <a16:creationId xmlns:a16="http://schemas.microsoft.com/office/drawing/2014/main" id="{8D2B3CE2-C4BB-FE48-9E29-C58C73BF5C95}"/>
              </a:ext>
            </a:extLst>
          </p:cNvPr>
          <p:cNvSpPr txBox="1">
            <a:spLocks noChangeArrowheads="1"/>
          </p:cNvSpPr>
          <p:nvPr/>
        </p:nvSpPr>
        <p:spPr bwMode="auto">
          <a:xfrm>
            <a:off x="1066800" y="20193001"/>
            <a:ext cx="8534400" cy="2819400"/>
          </a:xfrm>
          <a:prstGeom prst="rect">
            <a:avLst/>
          </a:prstGeom>
          <a:solidFill>
            <a:schemeClr val="bg1"/>
          </a:solidFill>
          <a:ln w="12700">
            <a:solidFill>
              <a:schemeClr val="hlink"/>
            </a:solidFill>
            <a:miter lim="800000"/>
            <a:headEnd/>
            <a:tailEnd/>
          </a:ln>
        </p:spPr>
        <p:txBody>
          <a:bodyPr lIns="914400" tIns="457200" rIns="914400" bIns="914400"/>
          <a:lstStyle/>
          <a:p>
            <a:pPr marL="500063" indent="-500063">
              <a:spcBef>
                <a:spcPct val="50000"/>
              </a:spcBef>
            </a:pPr>
            <a:r>
              <a:rPr lang="en-US" sz="4400" b="1" dirty="0">
                <a:solidFill>
                  <a:srgbClr val="FF8000"/>
                </a:solidFill>
              </a:rPr>
              <a:t>Hypothesis</a:t>
            </a:r>
          </a:p>
          <a:p>
            <a:pPr marL="500063" indent="-500063">
              <a:spcBef>
                <a:spcPct val="50000"/>
              </a:spcBef>
              <a:buFont typeface="Arial" panose="020B0604020202020204" pitchFamily="34" charset="0"/>
              <a:buChar char="•"/>
            </a:pPr>
            <a:r>
              <a:rPr lang="en-US" sz="2400" dirty="0"/>
              <a:t>I predict that the cue list would dictate the number of cues I would have on the executor. </a:t>
            </a:r>
          </a:p>
        </p:txBody>
      </p:sp>
      <p:sp>
        <p:nvSpPr>
          <p:cNvPr id="22" name="Text Box 15">
            <a:extLst>
              <a:ext uri="{FF2B5EF4-FFF2-40B4-BE49-F238E27FC236}">
                <a16:creationId xmlns:a16="http://schemas.microsoft.com/office/drawing/2014/main" id="{9EA65E12-F769-0349-89F2-DF8C086D7C1C}"/>
              </a:ext>
            </a:extLst>
          </p:cNvPr>
          <p:cNvSpPr txBox="1">
            <a:spLocks noChangeArrowheads="1"/>
          </p:cNvSpPr>
          <p:nvPr/>
        </p:nvSpPr>
        <p:spPr bwMode="auto">
          <a:xfrm>
            <a:off x="9982200" y="12649200"/>
            <a:ext cx="8534400" cy="5548443"/>
          </a:xfrm>
          <a:prstGeom prst="rect">
            <a:avLst/>
          </a:prstGeom>
          <a:solidFill>
            <a:schemeClr val="bg1"/>
          </a:solidFill>
          <a:ln w="12700">
            <a:solidFill>
              <a:schemeClr val="hlink"/>
            </a:solidFill>
            <a:miter lim="800000"/>
            <a:headEnd/>
            <a:tailEnd/>
          </a:ln>
        </p:spPr>
        <p:txBody>
          <a:bodyPr lIns="914400" tIns="457200" rIns="914400" bIns="914400"/>
          <a:lstStyle/>
          <a:p>
            <a:pPr marL="500063" indent="-500063">
              <a:spcBef>
                <a:spcPct val="50000"/>
              </a:spcBef>
            </a:pPr>
            <a:r>
              <a:rPr lang="en-US" sz="4400" b="1" dirty="0">
                <a:solidFill>
                  <a:srgbClr val="FF8000"/>
                </a:solidFill>
              </a:rPr>
              <a:t>Budget:</a:t>
            </a:r>
          </a:p>
          <a:p>
            <a:pPr marL="500063" indent="-500063">
              <a:spcBef>
                <a:spcPct val="50000"/>
              </a:spcBef>
            </a:pPr>
            <a:endParaRPr lang="en-US" sz="1800" b="1" dirty="0">
              <a:solidFill>
                <a:srgbClr val="FF8000"/>
              </a:solidFill>
            </a:endParaRPr>
          </a:p>
        </p:txBody>
      </p:sp>
      <p:graphicFrame>
        <p:nvGraphicFramePr>
          <p:cNvPr id="4" name="Table 3">
            <a:extLst>
              <a:ext uri="{FF2B5EF4-FFF2-40B4-BE49-F238E27FC236}">
                <a16:creationId xmlns:a16="http://schemas.microsoft.com/office/drawing/2014/main" id="{024A819E-0DE0-014B-B3AF-4E667D93B933}"/>
              </a:ext>
            </a:extLst>
          </p:cNvPr>
          <p:cNvGraphicFramePr>
            <a:graphicFrameLocks noGrp="1"/>
          </p:cNvGraphicFramePr>
          <p:nvPr>
            <p:extLst>
              <p:ext uri="{D42A27DB-BD31-4B8C-83A1-F6EECF244321}">
                <p14:modId xmlns:p14="http://schemas.microsoft.com/office/powerpoint/2010/main" val="1701718904"/>
              </p:ext>
            </p:extLst>
          </p:nvPr>
        </p:nvGraphicFramePr>
        <p:xfrm>
          <a:off x="19278600" y="11963400"/>
          <a:ext cx="8921059" cy="7912621"/>
        </p:xfrm>
        <a:graphic>
          <a:graphicData uri="http://schemas.openxmlformats.org/drawingml/2006/table">
            <a:tbl>
              <a:tblPr>
                <a:tableStyleId>{5C22544A-7EE6-4342-B048-85BDC9FD1C3A}</a:tableStyleId>
              </a:tblPr>
              <a:tblGrid>
                <a:gridCol w="992074">
                  <a:extLst>
                    <a:ext uri="{9D8B030D-6E8A-4147-A177-3AD203B41FA5}">
                      <a16:colId xmlns:a16="http://schemas.microsoft.com/office/drawing/2014/main" val="3280084565"/>
                    </a:ext>
                  </a:extLst>
                </a:gridCol>
                <a:gridCol w="3956890">
                  <a:extLst>
                    <a:ext uri="{9D8B030D-6E8A-4147-A177-3AD203B41FA5}">
                      <a16:colId xmlns:a16="http://schemas.microsoft.com/office/drawing/2014/main" val="4224310148"/>
                    </a:ext>
                  </a:extLst>
                </a:gridCol>
                <a:gridCol w="1976545">
                  <a:extLst>
                    <a:ext uri="{9D8B030D-6E8A-4147-A177-3AD203B41FA5}">
                      <a16:colId xmlns:a16="http://schemas.microsoft.com/office/drawing/2014/main" val="3281897108"/>
                    </a:ext>
                  </a:extLst>
                </a:gridCol>
                <a:gridCol w="1995550">
                  <a:extLst>
                    <a:ext uri="{9D8B030D-6E8A-4147-A177-3AD203B41FA5}">
                      <a16:colId xmlns:a16="http://schemas.microsoft.com/office/drawing/2014/main" val="1039674152"/>
                    </a:ext>
                  </a:extLst>
                </a:gridCol>
              </a:tblGrid>
              <a:tr h="1056530">
                <a:tc>
                  <a:txBody>
                    <a:bodyPr/>
                    <a:lstStyle/>
                    <a:p>
                      <a:pPr algn="ctr" fontAlgn="ctr"/>
                      <a:r>
                        <a:rPr lang="en-US" sz="2800" u="none" strike="noStrike" dirty="0">
                          <a:effectLst/>
                        </a:rPr>
                        <a:t>Task</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Description</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Estimated Duration (</a:t>
                      </a:r>
                      <a:r>
                        <a:rPr lang="en-US" sz="2800" u="none" strike="noStrike" dirty="0" err="1">
                          <a:effectLst/>
                        </a:rPr>
                        <a:t>hrs</a:t>
                      </a:r>
                      <a:r>
                        <a:rPr lang="en-US" sz="2800" u="none" strike="noStrike" dirty="0">
                          <a:effectLst/>
                        </a:rPr>
                        <a:t>)</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Dependency</a:t>
                      </a:r>
                      <a:endParaRPr lang="en-US" sz="2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31564519"/>
                  </a:ext>
                </a:extLst>
              </a:tr>
              <a:tr h="780207">
                <a:tc>
                  <a:txBody>
                    <a:bodyPr/>
                    <a:lstStyle/>
                    <a:p>
                      <a:pPr algn="ctr" fontAlgn="ctr"/>
                      <a:r>
                        <a:rPr lang="en-US" sz="2800" u="none" strike="noStrike">
                          <a:effectLst/>
                        </a:rPr>
                        <a:t>1</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Draft the environment in </a:t>
                      </a:r>
                      <a:r>
                        <a:rPr lang="en-US" sz="2800" u="none" strike="noStrike" dirty="0" err="1">
                          <a:effectLst/>
                        </a:rPr>
                        <a:t>GrandMA</a:t>
                      </a:r>
                      <a:r>
                        <a:rPr lang="en-US" sz="2800" u="none" strike="noStrike" dirty="0">
                          <a:effectLst/>
                        </a:rPr>
                        <a:t> 3D</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3</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a:t>
                      </a:r>
                      <a:endParaRPr lang="en-US" sz="2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80043713"/>
                  </a:ext>
                </a:extLst>
              </a:tr>
              <a:tr h="796461">
                <a:tc>
                  <a:txBody>
                    <a:bodyPr/>
                    <a:lstStyle/>
                    <a:p>
                      <a:pPr algn="ctr" fontAlgn="ctr"/>
                      <a:r>
                        <a:rPr lang="en-US" sz="2800" u="none" strike="noStrike">
                          <a:effectLst/>
                        </a:rPr>
                        <a:t>2</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Draft the light plot in Vectorworks</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3</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1</a:t>
                      </a:r>
                      <a:endParaRPr lang="en-US" sz="2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6253318"/>
                  </a:ext>
                </a:extLst>
              </a:tr>
              <a:tr h="796461">
                <a:tc>
                  <a:txBody>
                    <a:bodyPr/>
                    <a:lstStyle/>
                    <a:p>
                      <a:pPr algn="ctr" fontAlgn="ctr"/>
                      <a:r>
                        <a:rPr lang="en-US" sz="2800" u="none" strike="noStrike">
                          <a:effectLst/>
                        </a:rPr>
                        <a:t>3</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Produce Instrument Schedule </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1</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2</a:t>
                      </a:r>
                      <a:endParaRPr lang="en-US" sz="2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32529395"/>
                  </a:ext>
                </a:extLst>
              </a:tr>
              <a:tr h="763952">
                <a:tc>
                  <a:txBody>
                    <a:bodyPr/>
                    <a:lstStyle/>
                    <a:p>
                      <a:pPr algn="ctr" fontAlgn="ctr"/>
                      <a:r>
                        <a:rPr lang="en-US" sz="2800" u="none" strike="noStrike">
                          <a:effectLst/>
                        </a:rPr>
                        <a:t>4</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Produce Channel Hook-Up</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1</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2</a:t>
                      </a:r>
                      <a:endParaRPr lang="en-US" sz="2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00373801"/>
                  </a:ext>
                </a:extLst>
              </a:tr>
              <a:tr h="780207">
                <a:tc>
                  <a:txBody>
                    <a:bodyPr/>
                    <a:lstStyle/>
                    <a:p>
                      <a:pPr algn="ctr" fontAlgn="ctr"/>
                      <a:r>
                        <a:rPr lang="en-US" sz="2800" u="none" strike="noStrike">
                          <a:effectLst/>
                        </a:rPr>
                        <a:t>5</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Patch Fixtures in GrandMA2 on PC</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1</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3,4</a:t>
                      </a:r>
                      <a:endParaRPr lang="en-US" sz="2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07313540"/>
                  </a:ext>
                </a:extLst>
              </a:tr>
              <a:tr h="763952">
                <a:tc>
                  <a:txBody>
                    <a:bodyPr/>
                    <a:lstStyle/>
                    <a:p>
                      <a:pPr algn="ctr" fontAlgn="ctr"/>
                      <a:r>
                        <a:rPr lang="en-US" sz="2800" u="none" strike="noStrike">
                          <a:effectLst/>
                        </a:rPr>
                        <a:t>6</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Cue List</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2</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5</a:t>
                      </a:r>
                      <a:endParaRPr lang="en-US" sz="2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55669483"/>
                  </a:ext>
                </a:extLst>
              </a:tr>
              <a:tr h="763952">
                <a:tc>
                  <a:txBody>
                    <a:bodyPr/>
                    <a:lstStyle/>
                    <a:p>
                      <a:pPr algn="ctr" fontAlgn="ctr"/>
                      <a:r>
                        <a:rPr lang="en-US" sz="2800" u="none" strike="noStrike">
                          <a:effectLst/>
                        </a:rPr>
                        <a:t>7</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Start Programming on the GrandMA2 software</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24</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6</a:t>
                      </a:r>
                      <a:endParaRPr lang="en-US" sz="2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78120719"/>
                  </a:ext>
                </a:extLst>
              </a:tr>
              <a:tr h="780207">
                <a:tc>
                  <a:txBody>
                    <a:bodyPr/>
                    <a:lstStyle/>
                    <a:p>
                      <a:pPr algn="ctr" fontAlgn="ctr"/>
                      <a:r>
                        <a:rPr lang="en-US" sz="2800" u="none" strike="noStrike">
                          <a:effectLst/>
                        </a:rPr>
                        <a:t>8</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Presentation</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1</a:t>
                      </a:r>
                      <a:endParaRPr lang="en-US" sz="2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7</a:t>
                      </a:r>
                      <a:endParaRPr lang="en-US" sz="2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11671479"/>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288082968"/>
              </p:ext>
            </p:extLst>
          </p:nvPr>
        </p:nvGraphicFramePr>
        <p:xfrm>
          <a:off x="10591800" y="13944600"/>
          <a:ext cx="7391400" cy="3886200"/>
        </p:xfrm>
        <a:graphic>
          <a:graphicData uri="http://schemas.openxmlformats.org/drawingml/2006/table">
            <a:tbl>
              <a:tblPr/>
              <a:tblGrid>
                <a:gridCol w="4914901">
                  <a:extLst>
                    <a:ext uri="{9D8B030D-6E8A-4147-A177-3AD203B41FA5}">
                      <a16:colId xmlns:a16="http://schemas.microsoft.com/office/drawing/2014/main" val="20000"/>
                    </a:ext>
                  </a:extLst>
                </a:gridCol>
                <a:gridCol w="2476499">
                  <a:extLst>
                    <a:ext uri="{9D8B030D-6E8A-4147-A177-3AD203B41FA5}">
                      <a16:colId xmlns:a16="http://schemas.microsoft.com/office/drawing/2014/main" val="20001"/>
                    </a:ext>
                  </a:extLst>
                </a:gridCol>
              </a:tblGrid>
              <a:tr h="485775">
                <a:tc>
                  <a:txBody>
                    <a:bodyPr/>
                    <a:lstStyle/>
                    <a:p>
                      <a:pPr algn="ctr" fontAlgn="ctr"/>
                      <a:r>
                        <a:rPr lang="en-US" sz="2800" b="0" i="0" u="none" strike="noStrike" dirty="0">
                          <a:solidFill>
                            <a:srgbClr val="000000"/>
                          </a:solidFill>
                          <a:effectLst/>
                          <a:latin typeface="Calibri"/>
                        </a:rPr>
                        <a:t>Product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Price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85775">
                <a:tc>
                  <a:txBody>
                    <a:bodyPr/>
                    <a:lstStyle/>
                    <a:p>
                      <a:pPr algn="l" fontAlgn="b"/>
                      <a:r>
                        <a:rPr lang="fi-FI" sz="2800" b="0" i="0" u="none" strike="noStrike" dirty="0">
                          <a:solidFill>
                            <a:srgbClr val="000000"/>
                          </a:solidFill>
                          <a:effectLst/>
                          <a:latin typeface="Calibri"/>
                        </a:rPr>
                        <a:t>GrandMA2 on PC</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FREE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85775">
                <a:tc>
                  <a:txBody>
                    <a:bodyPr/>
                    <a:lstStyle/>
                    <a:p>
                      <a:pPr algn="l" fontAlgn="b"/>
                      <a:r>
                        <a:rPr lang="en-US" sz="2800" b="0" i="0" u="none" strike="noStrike" dirty="0" err="1">
                          <a:solidFill>
                            <a:srgbClr val="000000"/>
                          </a:solidFill>
                          <a:effectLst/>
                          <a:latin typeface="Calibri"/>
                        </a:rPr>
                        <a:t>GrandMA</a:t>
                      </a:r>
                      <a:r>
                        <a:rPr lang="en-US" sz="2800" b="0" i="0" u="none" strike="noStrike" dirty="0">
                          <a:solidFill>
                            <a:srgbClr val="000000"/>
                          </a:solidFill>
                          <a:effectLst/>
                          <a:latin typeface="Calibri"/>
                        </a:rPr>
                        <a:t> 3D</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FREE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85775">
                <a:tc>
                  <a:txBody>
                    <a:bodyPr/>
                    <a:lstStyle/>
                    <a:p>
                      <a:pPr algn="l" fontAlgn="b"/>
                      <a:r>
                        <a:rPr lang="en-US" sz="2800" b="0" i="0" u="none" strike="noStrike" dirty="0" err="1">
                          <a:solidFill>
                            <a:srgbClr val="000000"/>
                          </a:solidFill>
                          <a:effectLst/>
                          <a:latin typeface="Calibri"/>
                        </a:rPr>
                        <a:t>Vectorworks</a:t>
                      </a:r>
                      <a:endParaRPr lang="en-US" sz="2800" b="0" i="0" u="none" strike="noStrike" dirty="0">
                        <a:solidFill>
                          <a:srgbClr val="000000"/>
                        </a:solidFill>
                        <a:effectLst/>
                        <a:latin typeface="Calibri"/>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$3,045</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85775">
                <a:tc>
                  <a:txBody>
                    <a:bodyPr/>
                    <a:lstStyle/>
                    <a:p>
                      <a:pPr algn="l" fontAlgn="b"/>
                      <a:r>
                        <a:rPr lang="en-US" sz="2800" b="0" i="0" u="none" strike="noStrike" dirty="0" err="1">
                          <a:solidFill>
                            <a:srgbClr val="000000"/>
                          </a:solidFill>
                          <a:effectLst/>
                          <a:latin typeface="Calibri"/>
                        </a:rPr>
                        <a:t>Lightwright</a:t>
                      </a:r>
                      <a:r>
                        <a:rPr lang="en-US" sz="2800" b="0" i="0" u="none" strike="noStrike" dirty="0">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$586.50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85775">
                <a:tc>
                  <a:txBody>
                    <a:bodyPr/>
                    <a:lstStyle/>
                    <a:p>
                      <a:pPr algn="l" fontAlgn="b"/>
                      <a:r>
                        <a:rPr lang="nl-NL" sz="2800" b="0" i="0" u="none" strike="noStrike" dirty="0">
                          <a:solidFill>
                            <a:srgbClr val="000000"/>
                          </a:solidFill>
                          <a:effectLst/>
                          <a:latin typeface="Calibri"/>
                        </a:rPr>
                        <a:t>Google Spreadsheets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a:solidFill>
                            <a:srgbClr val="000000"/>
                          </a:solidFill>
                          <a:effectLst/>
                          <a:latin typeface="Calibri"/>
                        </a:rPr>
                        <a:t>FREE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85775">
                <a:tc>
                  <a:txBody>
                    <a:bodyPr/>
                    <a:lstStyle/>
                    <a:p>
                      <a:pPr algn="l" fontAlgn="b"/>
                      <a:r>
                        <a:rPr lang="en-US" sz="1200" b="0" i="0" u="none" strike="noStrike" dirty="0">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85775">
                <a:tc>
                  <a:txBody>
                    <a:bodyPr/>
                    <a:lstStyle/>
                    <a:p>
                      <a:pPr algn="ctr" fontAlgn="ctr"/>
                      <a:r>
                        <a:rPr lang="en-US" sz="2800" b="0" i="0" u="none" strike="noStrike" dirty="0">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$3,631.50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pic>
        <p:nvPicPr>
          <p:cNvPr id="10" name="Picture 9" descr="Slide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126200" y="5181600"/>
            <a:ext cx="9296400" cy="6553200"/>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554341" y="21945600"/>
            <a:ext cx="7493000" cy="4533900"/>
          </a:xfrm>
          <a:prstGeom prst="rect">
            <a:avLst/>
          </a:prstGeom>
        </p:spPr>
      </p:pic>
      <p:sp>
        <p:nvSpPr>
          <p:cNvPr id="20" name="TextBox 19">
            <a:extLst>
              <a:ext uri="{FF2B5EF4-FFF2-40B4-BE49-F238E27FC236}">
                <a16:creationId xmlns:a16="http://schemas.microsoft.com/office/drawing/2014/main" id="{8F1B66C0-8D94-EB45-A395-5ADF05307FF5}"/>
              </a:ext>
            </a:extLst>
          </p:cNvPr>
          <p:cNvSpPr txBox="1"/>
          <p:nvPr/>
        </p:nvSpPr>
        <p:spPr>
          <a:xfrm>
            <a:off x="19246151" y="5249148"/>
            <a:ext cx="8229600" cy="646331"/>
          </a:xfrm>
          <a:prstGeom prst="rect">
            <a:avLst/>
          </a:prstGeom>
          <a:noFill/>
        </p:spPr>
        <p:txBody>
          <a:bodyPr wrap="square" rtlCol="0">
            <a:spAutoFit/>
          </a:bodyPr>
          <a:lstStyle/>
          <a:p>
            <a:pPr algn="ctr"/>
            <a:r>
              <a:rPr lang="en-US" sz="3600" b="1" dirty="0">
                <a:solidFill>
                  <a:srgbClr val="FF8000"/>
                </a:solidFill>
              </a:rPr>
              <a:t>PERT Chart Planning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814763" rtl="0" eaLnBrk="1" fontAlgn="base" latinLnBrk="0" hangingPunct="1">
          <a:lnSpc>
            <a:spcPct val="100000"/>
          </a:lnSpc>
          <a:spcBef>
            <a:spcPct val="0"/>
          </a:spcBef>
          <a:spcAft>
            <a:spcPct val="0"/>
          </a:spcAft>
          <a:buClrTx/>
          <a:buSzTx/>
          <a:buFontTx/>
          <a:buNone/>
          <a:tabLst/>
          <a:defRPr kumimoji="0" lang="en-US" sz="100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814763" rtl="0" eaLnBrk="1" fontAlgn="base" latinLnBrk="0" hangingPunct="1">
          <a:lnSpc>
            <a:spcPct val="100000"/>
          </a:lnSpc>
          <a:spcBef>
            <a:spcPct val="0"/>
          </a:spcBef>
          <a:spcAft>
            <a:spcPct val="0"/>
          </a:spcAft>
          <a:buClrTx/>
          <a:buSzTx/>
          <a:buFontTx/>
          <a:buNone/>
          <a:tabLst/>
          <a:defRPr kumimoji="0" lang="en-US" sz="100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598</TotalTime>
  <Words>562</Words>
  <Application>Microsoft Macintosh PowerPoint</Application>
  <PresentationFormat>Custom</PresentationFormat>
  <Paragraphs>111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Lightshow on GrandMA 3D David Li New York City College of Technology, Brooklyn, New York 11201</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Brandt</dc:creator>
  <cp:lastModifiedBy>Microsoft Office User</cp:lastModifiedBy>
  <cp:revision>68</cp:revision>
  <dcterms:created xsi:type="dcterms:W3CDTF">1601-01-01T00:00:00Z</dcterms:created>
  <dcterms:modified xsi:type="dcterms:W3CDTF">2018-12-06T15:18:54Z</dcterms:modified>
</cp:coreProperties>
</file>