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4" r:id="rId1"/>
  </p:sldMasterIdLst>
  <p:sldIdLst>
    <p:sldId id="256" r:id="rId2"/>
    <p:sldId id="257" r:id="rId3"/>
    <p:sldId id="263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36"/>
    <p:restoredTop sz="94693"/>
  </p:normalViewPr>
  <p:slideViewPr>
    <p:cSldViewPr snapToGrid="0" snapToObjects="1">
      <p:cViewPr varScale="1">
        <p:scale>
          <a:sx n="80" d="100"/>
          <a:sy n="80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7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303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78629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442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3359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868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7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4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0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6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5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6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0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9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1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28" y="2481254"/>
            <a:ext cx="8774229" cy="1373070"/>
          </a:xfrm>
        </p:spPr>
        <p:txBody>
          <a:bodyPr>
            <a:normAutofit fontScale="90000"/>
          </a:bodyPr>
          <a:lstStyle/>
          <a:p>
            <a:r>
              <a:rPr lang="en-US" smtClean="0"/>
              <a:t>Torus Mandibular/ Palatine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5695" y="4161559"/>
            <a:ext cx="2505301" cy="1126283"/>
          </a:xfrm>
        </p:spPr>
        <p:txBody>
          <a:bodyPr/>
          <a:lstStyle/>
          <a:p>
            <a:r>
              <a:rPr lang="en-US" dirty="0" smtClean="0"/>
              <a:t>Danielle Kim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6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5985" y="724618"/>
            <a:ext cx="9613861" cy="1178558"/>
          </a:xfrm>
        </p:spPr>
        <p:txBody>
          <a:bodyPr/>
          <a:lstStyle/>
          <a:p>
            <a:r>
              <a:rPr lang="en-US" dirty="0" smtClean="0"/>
              <a:t>Torus Mandibular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009" y="2805851"/>
            <a:ext cx="5271906" cy="203196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Torus </a:t>
            </a:r>
            <a:r>
              <a:rPr lang="en-US" sz="2400" b="1" dirty="0" err="1" smtClean="0"/>
              <a:t>Mandibularis</a:t>
            </a:r>
            <a:r>
              <a:rPr lang="en-US" sz="2400" dirty="0" smtClean="0"/>
              <a:t>: A bony growt</a:t>
            </a:r>
            <a:r>
              <a:rPr lang="en-US" sz="2400" dirty="0" smtClean="0"/>
              <a:t>h that develops on the lower jaw, beneath, and on the side of the tongue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67155" y="44684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mage result for torus mandibula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71" y="4048986"/>
            <a:ext cx="4112257" cy="264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ge result for torus mandibular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71" y="1127800"/>
            <a:ext cx="4112257" cy="261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eft Arrow 9"/>
          <p:cNvSpPr/>
          <p:nvPr/>
        </p:nvSpPr>
        <p:spPr>
          <a:xfrm rot="8261616">
            <a:off x="8510493" y="2673984"/>
            <a:ext cx="550052" cy="33875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Torus Mandibular: Etiology and Impacts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According to the National Institutes of Health (NIH), </a:t>
            </a:r>
            <a:r>
              <a:rPr lang="en-US" sz="2400" b="1" dirty="0" smtClean="0"/>
              <a:t>Torus </a:t>
            </a:r>
            <a:r>
              <a:rPr lang="en-US" sz="2400" b="1" dirty="0" err="1" smtClean="0"/>
              <a:t>Mandibularis</a:t>
            </a:r>
            <a:r>
              <a:rPr lang="en-US" sz="2400" b="1" dirty="0" smtClean="0"/>
              <a:t> </a:t>
            </a:r>
            <a:r>
              <a:rPr lang="en-US" sz="2400" dirty="0" smtClean="0"/>
              <a:t>development is thought to be mostly driven by genetics.</a:t>
            </a:r>
          </a:p>
          <a:p>
            <a:r>
              <a:rPr lang="en-US" sz="2400" dirty="0" smtClean="0"/>
              <a:t>These bony growths generally don</a:t>
            </a:r>
            <a:r>
              <a:rPr lang="mr-IN" sz="2400" dirty="0" smtClean="0"/>
              <a:t>’</a:t>
            </a:r>
            <a:r>
              <a:rPr lang="en-US" sz="2400" dirty="0" smtClean="0"/>
              <a:t>t pose a problem on a patient</a:t>
            </a:r>
            <a:r>
              <a:rPr lang="en-US" sz="2400" dirty="0"/>
              <a:t>;</a:t>
            </a:r>
            <a:r>
              <a:rPr lang="en-US" sz="2400" dirty="0" smtClean="0"/>
              <a:t> however, sometimes it can interfere with the fit of a patient’s lower denture. </a:t>
            </a:r>
          </a:p>
          <a:p>
            <a:r>
              <a:rPr lang="en-US" sz="2400" dirty="0" smtClean="0"/>
              <a:t>Soft tissues that cover the growth can also become ulcerated in some cases.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682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Torus Palatine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6244"/>
            <a:ext cx="5682344" cy="388232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Torus </a:t>
            </a:r>
            <a:r>
              <a:rPr lang="en-US" sz="2400" b="1" dirty="0" err="1" smtClean="0"/>
              <a:t>Palatinus</a:t>
            </a:r>
            <a:r>
              <a:rPr lang="en-US" sz="2400" b="1" dirty="0" smtClean="0"/>
              <a:t>: </a:t>
            </a:r>
            <a:r>
              <a:rPr lang="en-US" sz="2400" dirty="0" smtClean="0"/>
              <a:t>A bony growth that develops on the roof of the mouth</a:t>
            </a:r>
          </a:p>
          <a:p>
            <a:r>
              <a:rPr lang="en-US" sz="2400" dirty="0" smtClean="0"/>
              <a:t>Single or multiple nodules in a range of shapes may appear</a:t>
            </a:r>
          </a:p>
          <a:p>
            <a:r>
              <a:rPr lang="en-US" sz="2400" dirty="0" smtClean="0"/>
              <a:t>Growths can be regular or irregular, flat, spindle-shaped or nodular </a:t>
            </a:r>
            <a:endParaRPr lang="en-US" sz="2400" b="1" dirty="0"/>
          </a:p>
        </p:txBody>
      </p:sp>
      <p:pic>
        <p:nvPicPr>
          <p:cNvPr id="2050" name="Picture 2" descr="mage result for torus mandibula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57" y="1207498"/>
            <a:ext cx="3769566" cy="254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 rot="12743939" flipV="1">
            <a:off x="8548953" y="1626554"/>
            <a:ext cx="498344" cy="320503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8" name="Picture 10" descr="mage result for torus palatin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391" y="4005903"/>
            <a:ext cx="3491457" cy="257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 Arrow 6"/>
          <p:cNvSpPr/>
          <p:nvPr/>
        </p:nvSpPr>
        <p:spPr>
          <a:xfrm rot="2851974">
            <a:off x="9797145" y="5749576"/>
            <a:ext cx="634481" cy="40862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8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Torus Palatine: Etiology and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Torus Palatine </a:t>
            </a:r>
            <a:r>
              <a:rPr lang="en-US" sz="2400" dirty="0" smtClean="0"/>
              <a:t>causes are unclear, but heredity and trauma seem to play a role.</a:t>
            </a:r>
          </a:p>
          <a:p>
            <a:r>
              <a:rPr lang="en-US" sz="2400" dirty="0" smtClean="0"/>
              <a:t>According to Colgate, research suggests diet has an influence, such as vitamin deficiencies, fish consumption, and a calcium-rich diet.</a:t>
            </a:r>
          </a:p>
          <a:p>
            <a:r>
              <a:rPr lang="en-US" sz="2400" dirty="0" smtClean="0"/>
              <a:t>These growths generally don</a:t>
            </a:r>
            <a:r>
              <a:rPr lang="mr-IN" sz="2400" dirty="0" smtClean="0"/>
              <a:t>’</a:t>
            </a:r>
            <a:r>
              <a:rPr lang="en-US" sz="2400" dirty="0" smtClean="0"/>
              <a:t>t cause any complications for a patient.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4570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dental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Dental professionals should generally monitor the size and shape of the tori.</a:t>
            </a:r>
          </a:p>
          <a:p>
            <a:r>
              <a:rPr lang="en-US" sz="2400" dirty="0" smtClean="0"/>
              <a:t>The team does not need to recommend treatment of area, unless the tori begin to interfere with the patients routine oral home care, or basic daily functions.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610964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510</TotalTime>
  <Words>246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Mangal</vt:lpstr>
      <vt:lpstr>Wingdings 3</vt:lpstr>
      <vt:lpstr>Arial</vt:lpstr>
      <vt:lpstr>Wisp</vt:lpstr>
      <vt:lpstr>Torus Mandibular/ Palatine</vt:lpstr>
      <vt:lpstr>Torus Mandibular</vt:lpstr>
      <vt:lpstr>Torus Mandibular: Etiology and Impacts </vt:lpstr>
      <vt:lpstr>Torus Palatine </vt:lpstr>
      <vt:lpstr>Torus Palatine: Etiology and Impacts</vt:lpstr>
      <vt:lpstr>Role of dental team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Torus Mandibular/ Palatine</dc:title>
  <dc:creator>Microsoft Office User</dc:creator>
  <cp:lastModifiedBy>Microsoft Office User</cp:lastModifiedBy>
  <cp:revision>3</cp:revision>
  <dcterms:created xsi:type="dcterms:W3CDTF">2019-01-07T15:59:22Z</dcterms:created>
  <dcterms:modified xsi:type="dcterms:W3CDTF">2019-01-08T17:22:21Z</dcterms:modified>
</cp:coreProperties>
</file>