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8" r:id="rId1"/>
  </p:sldMasterIdLst>
  <p:sldIdLst>
    <p:sldId id="256" r:id="rId2"/>
    <p:sldId id="257" r:id="rId3"/>
    <p:sldId id="258" r:id="rId4"/>
    <p:sldId id="259" r:id="rId5"/>
    <p:sldId id="260" r:id="rId6"/>
    <p:sldId id="261" r:id="rId7"/>
    <p:sldId id="262" r:id="rId8"/>
    <p:sldId id="263" r:id="rId9"/>
    <p:sldId id="279"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80" r:id="rId23"/>
    <p:sldId id="276" r:id="rId24"/>
    <p:sldId id="277" r:id="rId25"/>
    <p:sldId id="278"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40"/>
  </p:normalViewPr>
  <p:slideViewPr>
    <p:cSldViewPr snapToGrid="0" snapToObjects="1">
      <p:cViewPr>
        <p:scale>
          <a:sx n="94" d="100"/>
          <a:sy n="94" d="100"/>
        </p:scale>
        <p:origin x="736" y="1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12/13/19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750264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3ED0CC-082F-4160-86E5-0D6041F12778}" type="datetime1">
              <a:rPr lang="en-US" smtClean="0"/>
              <a:t>12/13/19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2620239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3ED0CC-082F-4160-86E5-0D6041F12778}" type="datetime1">
              <a:rPr lang="en-US" smtClean="0"/>
              <a:t>12/13/19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0852472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3ED0CC-082F-4160-86E5-0D6041F12778}" type="datetime1">
              <a:rPr lang="en-US" smtClean="0"/>
              <a:t>12/13/19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8701082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3ED0CC-082F-4160-86E5-0D6041F12778}" type="datetime1">
              <a:rPr lang="en-US" smtClean="0"/>
              <a:t>12/13/19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40845674"/>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3ED0CC-082F-4160-86E5-0D6041F12778}" type="datetime1">
              <a:rPr lang="en-US" smtClean="0"/>
              <a:t>12/13/19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9919564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12/13/19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641204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12/13/19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57496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12/13/19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55980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12/13/19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52866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12/13/19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10722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12/13/19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01473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12/13/19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4770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12/13/19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27302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12/13/19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451858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12/13/19</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5301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73ED0CC-082F-4160-86E5-0D6041F12778}" type="datetime1">
              <a:rPr lang="en-US" smtClean="0"/>
              <a:t>12/13/19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086230447"/>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 id="2147483813" r:id="rId15"/>
    <p:sldLayoutId id="2147483814"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nhlbi.nih.gov/health-topics/asthma" TargetMode="External"/><Relationship Id="rId2" Type="http://schemas.openxmlformats.org/officeDocument/2006/relationships/hyperlink" Target="https://www.lung.org/lung-health-and-diseases/lung-disease-lookup/asthma/asthma-symptoms-causes-risk-factors/what-causes-asthma.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nhlbi.nih.gov/health-topics/asthma" TargetMode="External"/><Relationship Id="rId2" Type="http://schemas.openxmlformats.org/officeDocument/2006/relationships/hyperlink" Target="https://www.lung.org/lung-health-and-diseases/lung-disease-lookup/asthma/asthma-symptoms-causes-risk-factors/what-causes-asthma.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2CFC8-0A30-F342-AEE1-281773F889F1}"/>
              </a:ext>
            </a:extLst>
          </p:cNvPr>
          <p:cNvSpPr>
            <a:spLocks noGrp="1"/>
          </p:cNvSpPr>
          <p:nvPr>
            <p:ph type="ctrTitle"/>
          </p:nvPr>
        </p:nvSpPr>
        <p:spPr>
          <a:xfrm>
            <a:off x="748144" y="1385454"/>
            <a:ext cx="8451273" cy="3064933"/>
          </a:xfrm>
        </p:spPr>
        <p:txBody>
          <a:bodyPr>
            <a:normAutofit/>
          </a:bodyPr>
          <a:lstStyle/>
          <a:p>
            <a:r>
              <a:rPr lang="en-US" sz="4000" dirty="0"/>
              <a:t>New York City College of Technology</a:t>
            </a:r>
            <a:br>
              <a:rPr lang="en-US" sz="4000" dirty="0"/>
            </a:br>
            <a:r>
              <a:rPr lang="en-US" sz="4000" dirty="0"/>
              <a:t>Department of Dental Hygiene</a:t>
            </a:r>
            <a:br>
              <a:rPr lang="en-US" sz="4000" dirty="0"/>
            </a:br>
            <a:r>
              <a:rPr lang="en-US" sz="4000" dirty="0"/>
              <a:t>DEN 2300 Case Presentation</a:t>
            </a:r>
          </a:p>
        </p:txBody>
      </p:sp>
      <p:sp>
        <p:nvSpPr>
          <p:cNvPr id="3" name="Subtitle 2">
            <a:extLst>
              <a:ext uri="{FF2B5EF4-FFF2-40B4-BE49-F238E27FC236}">
                <a16:creationId xmlns:a16="http://schemas.microsoft.com/office/drawing/2014/main" id="{09A7EBB1-2ADF-4F4D-BE75-C8E5AF0778D2}"/>
              </a:ext>
            </a:extLst>
          </p:cNvPr>
          <p:cNvSpPr>
            <a:spLocks noGrp="1"/>
          </p:cNvSpPr>
          <p:nvPr>
            <p:ph type="subTitle" idx="1"/>
          </p:nvPr>
        </p:nvSpPr>
        <p:spPr>
          <a:xfrm>
            <a:off x="7308272" y="4730556"/>
            <a:ext cx="1891145" cy="1096899"/>
          </a:xfrm>
        </p:spPr>
        <p:txBody>
          <a:bodyPr>
            <a:normAutofit/>
          </a:bodyPr>
          <a:lstStyle/>
          <a:p>
            <a:r>
              <a:rPr lang="en-US" dirty="0"/>
              <a:t> Danielle Kim</a:t>
            </a:r>
          </a:p>
          <a:p>
            <a:r>
              <a:rPr lang="en-US" dirty="0"/>
              <a:t>Fall 2019</a:t>
            </a:r>
          </a:p>
        </p:txBody>
      </p:sp>
    </p:spTree>
    <p:extLst>
      <p:ext uri="{BB962C8B-B14F-4D97-AF65-F5344CB8AC3E}">
        <p14:creationId xmlns:p14="http://schemas.microsoft.com/office/powerpoint/2010/main" val="2897894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FFD4C-B832-9F41-8EAB-D6F35326D5E9}"/>
              </a:ext>
            </a:extLst>
          </p:cNvPr>
          <p:cNvSpPr>
            <a:spLocks noGrp="1"/>
          </p:cNvSpPr>
          <p:nvPr>
            <p:ph type="title"/>
          </p:nvPr>
        </p:nvSpPr>
        <p:spPr/>
        <p:txBody>
          <a:bodyPr/>
          <a:lstStyle/>
          <a:p>
            <a:r>
              <a:rPr lang="en-US" dirty="0"/>
              <a:t>Summary of Clinical Findings:</a:t>
            </a:r>
          </a:p>
        </p:txBody>
      </p:sp>
      <p:sp>
        <p:nvSpPr>
          <p:cNvPr id="3" name="Content Placeholder 2">
            <a:extLst>
              <a:ext uri="{FF2B5EF4-FFF2-40B4-BE49-F238E27FC236}">
                <a16:creationId xmlns:a16="http://schemas.microsoft.com/office/drawing/2014/main" id="{44D0EC8A-F6A9-6A44-9114-93AC80461886}"/>
              </a:ext>
            </a:extLst>
          </p:cNvPr>
          <p:cNvSpPr>
            <a:spLocks noGrp="1"/>
          </p:cNvSpPr>
          <p:nvPr>
            <p:ph idx="1"/>
          </p:nvPr>
        </p:nvSpPr>
        <p:spPr/>
        <p:txBody>
          <a:bodyPr/>
          <a:lstStyle/>
          <a:p>
            <a:r>
              <a:rPr lang="en-US" b="1" dirty="0"/>
              <a:t>EO: </a:t>
            </a:r>
            <a:r>
              <a:rPr lang="en-US" dirty="0"/>
              <a:t>Asymptomatic, movable, swollen, bilateral submandibular lymph nodes</a:t>
            </a:r>
          </a:p>
          <a:p>
            <a:r>
              <a:rPr lang="en-US" b="1" dirty="0"/>
              <a:t>IO: </a:t>
            </a:r>
            <a:r>
              <a:rPr lang="en-US" dirty="0"/>
              <a:t>Coated tongue, slight erythema and enlargement of tonsils. Slight fluorosis on anterior teeth numbers 7-10, 23-26, and mild anterior crowding. </a:t>
            </a:r>
          </a:p>
          <a:p>
            <a:r>
              <a:rPr lang="en-US" b="1" dirty="0"/>
              <a:t>Class of Occlusion: </a:t>
            </a:r>
            <a:r>
              <a:rPr lang="en-US" dirty="0"/>
              <a:t>I Bilaterally</a:t>
            </a:r>
          </a:p>
          <a:p>
            <a:r>
              <a:rPr lang="en-US" b="1" dirty="0"/>
              <a:t>Overjet: </a:t>
            </a:r>
            <a:r>
              <a:rPr lang="en-US" dirty="0"/>
              <a:t>3mm</a:t>
            </a:r>
          </a:p>
          <a:p>
            <a:r>
              <a:rPr lang="en-US" b="1" dirty="0"/>
              <a:t>Overbite: </a:t>
            </a:r>
            <a:r>
              <a:rPr lang="en-US" dirty="0"/>
              <a:t>40%</a:t>
            </a:r>
          </a:p>
          <a:p>
            <a:r>
              <a:rPr lang="en-US" b="1" dirty="0"/>
              <a:t>Attrition: </a:t>
            </a:r>
            <a:r>
              <a:rPr lang="en-US" dirty="0"/>
              <a:t>Slight attrition present on teeth</a:t>
            </a:r>
            <a:r>
              <a:rPr lang="en-US" b="1" dirty="0"/>
              <a:t> </a:t>
            </a:r>
            <a:r>
              <a:rPr lang="en-US" dirty="0"/>
              <a:t>#6-11 and 22-27</a:t>
            </a:r>
          </a:p>
          <a:p>
            <a:pPr marL="0" indent="0">
              <a:buNone/>
            </a:pPr>
            <a:endParaRPr lang="en-US" dirty="0"/>
          </a:p>
          <a:p>
            <a:endParaRPr lang="en-US" dirty="0"/>
          </a:p>
        </p:txBody>
      </p:sp>
    </p:spTree>
    <p:extLst>
      <p:ext uri="{BB962C8B-B14F-4D97-AF65-F5344CB8AC3E}">
        <p14:creationId xmlns:p14="http://schemas.microsoft.com/office/powerpoint/2010/main" val="2976707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34034-09BB-884F-B4A1-F4EDE6DB149A}"/>
              </a:ext>
            </a:extLst>
          </p:cNvPr>
          <p:cNvSpPr>
            <a:spLocks noGrp="1"/>
          </p:cNvSpPr>
          <p:nvPr>
            <p:ph type="title"/>
          </p:nvPr>
        </p:nvSpPr>
        <p:spPr/>
        <p:txBody>
          <a:bodyPr/>
          <a:lstStyle/>
          <a:p>
            <a:r>
              <a:rPr lang="en-US" dirty="0"/>
              <a:t>Dental Charting</a:t>
            </a:r>
          </a:p>
        </p:txBody>
      </p:sp>
      <p:sp>
        <p:nvSpPr>
          <p:cNvPr id="3" name="Content Placeholder 2">
            <a:extLst>
              <a:ext uri="{FF2B5EF4-FFF2-40B4-BE49-F238E27FC236}">
                <a16:creationId xmlns:a16="http://schemas.microsoft.com/office/drawing/2014/main" id="{510D597A-26BC-0445-A842-91E740325DC6}"/>
              </a:ext>
            </a:extLst>
          </p:cNvPr>
          <p:cNvSpPr>
            <a:spLocks noGrp="1"/>
          </p:cNvSpPr>
          <p:nvPr>
            <p:ph idx="1"/>
          </p:nvPr>
        </p:nvSpPr>
        <p:spPr>
          <a:xfrm>
            <a:off x="802024" y="5069983"/>
            <a:ext cx="9519611" cy="1788017"/>
          </a:xfrm>
        </p:spPr>
        <p:txBody>
          <a:bodyPr/>
          <a:lstStyle/>
          <a:p>
            <a:r>
              <a:rPr lang="en-US" b="1" dirty="0"/>
              <a:t>Sealants: </a:t>
            </a:r>
            <a:r>
              <a:rPr lang="en-US" dirty="0"/>
              <a:t>#3,14,19</a:t>
            </a:r>
          </a:p>
          <a:p>
            <a:r>
              <a:rPr lang="en-US" b="1" dirty="0"/>
              <a:t>Amalgams: </a:t>
            </a:r>
            <a:r>
              <a:rPr lang="en-US" dirty="0"/>
              <a:t>#30(OB)</a:t>
            </a:r>
          </a:p>
          <a:p>
            <a:r>
              <a:rPr lang="en-US" b="1" dirty="0"/>
              <a:t>Missing restoration: </a:t>
            </a:r>
            <a:r>
              <a:rPr lang="en-US" dirty="0"/>
              <a:t>#31(B)</a:t>
            </a:r>
          </a:p>
          <a:p>
            <a:r>
              <a:rPr lang="en-US" dirty="0"/>
              <a:t>No caries found</a:t>
            </a:r>
          </a:p>
          <a:p>
            <a:endParaRPr lang="en-US" dirty="0"/>
          </a:p>
          <a:p>
            <a:endParaRPr lang="en-US" dirty="0"/>
          </a:p>
          <a:p>
            <a:endParaRPr lang="en-US" dirty="0"/>
          </a:p>
        </p:txBody>
      </p:sp>
      <p:pic>
        <p:nvPicPr>
          <p:cNvPr id="5" name="Picture 4" descr="A close up of a logo&#10;&#10;Description automatically generated">
            <a:extLst>
              <a:ext uri="{FF2B5EF4-FFF2-40B4-BE49-F238E27FC236}">
                <a16:creationId xmlns:a16="http://schemas.microsoft.com/office/drawing/2014/main" id="{10FA7BAC-44EE-C943-B730-7FFD4CF732D2}"/>
              </a:ext>
            </a:extLst>
          </p:cNvPr>
          <p:cNvPicPr>
            <a:picLocks noChangeAspect="1"/>
          </p:cNvPicPr>
          <p:nvPr/>
        </p:nvPicPr>
        <p:blipFill>
          <a:blip r:embed="rId2"/>
          <a:stretch>
            <a:fillRect/>
          </a:stretch>
        </p:blipFill>
        <p:spPr>
          <a:xfrm>
            <a:off x="677334" y="1385061"/>
            <a:ext cx="8596668" cy="3542540"/>
          </a:xfrm>
          <a:prstGeom prst="rect">
            <a:avLst/>
          </a:prstGeom>
        </p:spPr>
      </p:pic>
    </p:spTree>
    <p:extLst>
      <p:ext uri="{BB962C8B-B14F-4D97-AF65-F5344CB8AC3E}">
        <p14:creationId xmlns:p14="http://schemas.microsoft.com/office/powerpoint/2010/main" val="2393040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8C79A-B6B8-9448-981C-AF2DBBD15900}"/>
              </a:ext>
            </a:extLst>
          </p:cNvPr>
          <p:cNvSpPr>
            <a:spLocks noGrp="1"/>
          </p:cNvSpPr>
          <p:nvPr>
            <p:ph type="title"/>
          </p:nvPr>
        </p:nvSpPr>
        <p:spPr/>
        <p:txBody>
          <a:bodyPr/>
          <a:lstStyle/>
          <a:p>
            <a:r>
              <a:rPr lang="en-US" dirty="0"/>
              <a:t>Caries Risk Assessment: </a:t>
            </a:r>
          </a:p>
        </p:txBody>
      </p:sp>
      <p:sp>
        <p:nvSpPr>
          <p:cNvPr id="3" name="Content Placeholder 2">
            <a:extLst>
              <a:ext uri="{FF2B5EF4-FFF2-40B4-BE49-F238E27FC236}">
                <a16:creationId xmlns:a16="http://schemas.microsoft.com/office/drawing/2014/main" id="{F32DE1B4-5E50-EA4C-A138-447DDA105DB0}"/>
              </a:ext>
            </a:extLst>
          </p:cNvPr>
          <p:cNvSpPr>
            <a:spLocks noGrp="1"/>
          </p:cNvSpPr>
          <p:nvPr>
            <p:ph idx="1"/>
          </p:nvPr>
        </p:nvSpPr>
        <p:spPr/>
        <p:txBody>
          <a:bodyPr/>
          <a:lstStyle/>
          <a:p>
            <a:r>
              <a:rPr lang="en-US" dirty="0"/>
              <a:t>Patient had no active caries radiographically or clinically </a:t>
            </a:r>
          </a:p>
          <a:p>
            <a:r>
              <a:rPr lang="en-US" dirty="0"/>
              <a:t>No CAMBRA assessment was done.</a:t>
            </a:r>
          </a:p>
        </p:txBody>
      </p:sp>
    </p:spTree>
    <p:extLst>
      <p:ext uri="{BB962C8B-B14F-4D97-AF65-F5344CB8AC3E}">
        <p14:creationId xmlns:p14="http://schemas.microsoft.com/office/powerpoint/2010/main" val="4167431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3F46A-4202-264D-BCD9-2989D7849C09}"/>
              </a:ext>
            </a:extLst>
          </p:cNvPr>
          <p:cNvSpPr>
            <a:spLocks noGrp="1"/>
          </p:cNvSpPr>
          <p:nvPr>
            <p:ph type="title"/>
          </p:nvPr>
        </p:nvSpPr>
        <p:spPr>
          <a:xfrm>
            <a:off x="677334" y="609600"/>
            <a:ext cx="9381066" cy="1320800"/>
          </a:xfrm>
        </p:spPr>
        <p:txBody>
          <a:bodyPr/>
          <a:lstStyle/>
          <a:p>
            <a:r>
              <a:rPr lang="en-US" dirty="0"/>
              <a:t>Gingival Description &amp; Periodontal Status:</a:t>
            </a:r>
          </a:p>
        </p:txBody>
      </p:sp>
      <p:sp>
        <p:nvSpPr>
          <p:cNvPr id="3" name="Content Placeholder 2">
            <a:extLst>
              <a:ext uri="{FF2B5EF4-FFF2-40B4-BE49-F238E27FC236}">
                <a16:creationId xmlns:a16="http://schemas.microsoft.com/office/drawing/2014/main" id="{AAD9FF85-663B-CF4F-B3DB-C82F56117709}"/>
              </a:ext>
            </a:extLst>
          </p:cNvPr>
          <p:cNvSpPr>
            <a:spLocks noGrp="1"/>
          </p:cNvSpPr>
          <p:nvPr>
            <p:ph idx="1"/>
          </p:nvPr>
        </p:nvSpPr>
        <p:spPr>
          <a:xfrm>
            <a:off x="677334" y="2104788"/>
            <a:ext cx="8596668" cy="4143612"/>
          </a:xfrm>
        </p:spPr>
        <p:txBody>
          <a:bodyPr>
            <a:normAutofit/>
          </a:bodyPr>
          <a:lstStyle/>
          <a:p>
            <a:r>
              <a:rPr lang="en-US" sz="2000" b="1" dirty="0"/>
              <a:t>Gingival assessment: </a:t>
            </a:r>
            <a:r>
              <a:rPr lang="en-US" sz="2000" dirty="0"/>
              <a:t>Generalized moderate marginal gingival inflammation with bulbous red papillae. Patient had moderate bleeding upon probing and exploring.</a:t>
            </a:r>
          </a:p>
          <a:p>
            <a:endParaRPr lang="en-US" sz="2000" dirty="0"/>
          </a:p>
          <a:p>
            <a:r>
              <a:rPr lang="en-US" sz="2000" b="1" dirty="0"/>
              <a:t>Periodontal Status:</a:t>
            </a:r>
            <a:r>
              <a:rPr lang="en-US" sz="2000" dirty="0"/>
              <a:t> H/I active gingivitis. Radiographs revealed bone levels consistent with periodontal classification I. Localized slight horizontal bone loss (&gt;10%) on lower anterior teeth. No furcation involvement, mobility, or gingival recession were present.</a:t>
            </a:r>
            <a:endParaRPr lang="en-US" sz="2400" dirty="0"/>
          </a:p>
          <a:p>
            <a:endParaRPr lang="en-US" sz="2400" dirty="0"/>
          </a:p>
          <a:p>
            <a:endParaRPr lang="en-US" sz="2400" dirty="0"/>
          </a:p>
        </p:txBody>
      </p:sp>
    </p:spTree>
    <p:extLst>
      <p:ext uri="{BB962C8B-B14F-4D97-AF65-F5344CB8AC3E}">
        <p14:creationId xmlns:p14="http://schemas.microsoft.com/office/powerpoint/2010/main" val="3608677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47FDA-A877-0A47-AD00-AFEBCEF1FFD1}"/>
              </a:ext>
            </a:extLst>
          </p:cNvPr>
          <p:cNvSpPr>
            <a:spLocks noGrp="1"/>
          </p:cNvSpPr>
          <p:nvPr>
            <p:ph type="title"/>
          </p:nvPr>
        </p:nvSpPr>
        <p:spPr/>
        <p:txBody>
          <a:bodyPr/>
          <a:lstStyle/>
          <a:p>
            <a:r>
              <a:rPr lang="en-US" dirty="0"/>
              <a:t>Periodontal Charting:</a:t>
            </a:r>
          </a:p>
        </p:txBody>
      </p:sp>
      <p:pic>
        <p:nvPicPr>
          <p:cNvPr id="6" name="Content Placeholder 5" descr="A screenshot of a cell phone&#10;&#10;Description automatically generated">
            <a:extLst>
              <a:ext uri="{FF2B5EF4-FFF2-40B4-BE49-F238E27FC236}">
                <a16:creationId xmlns:a16="http://schemas.microsoft.com/office/drawing/2014/main" id="{77274383-E9CF-F249-A7B1-72AAF549C7D9}"/>
              </a:ext>
            </a:extLst>
          </p:cNvPr>
          <p:cNvPicPr>
            <a:picLocks noGrp="1" noChangeAspect="1"/>
          </p:cNvPicPr>
          <p:nvPr>
            <p:ph idx="1"/>
          </p:nvPr>
        </p:nvPicPr>
        <p:blipFill>
          <a:blip r:embed="rId2"/>
          <a:stretch>
            <a:fillRect/>
          </a:stretch>
        </p:blipFill>
        <p:spPr>
          <a:xfrm>
            <a:off x="889318" y="1447212"/>
            <a:ext cx="6657893" cy="4676699"/>
          </a:xfrm>
        </p:spPr>
      </p:pic>
    </p:spTree>
    <p:extLst>
      <p:ext uri="{BB962C8B-B14F-4D97-AF65-F5344CB8AC3E}">
        <p14:creationId xmlns:p14="http://schemas.microsoft.com/office/powerpoint/2010/main" val="2960060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2D35A-4939-1049-90E9-3C80EA067CB9}"/>
              </a:ext>
            </a:extLst>
          </p:cNvPr>
          <p:cNvSpPr>
            <a:spLocks noGrp="1"/>
          </p:cNvSpPr>
          <p:nvPr>
            <p:ph type="title"/>
          </p:nvPr>
        </p:nvSpPr>
        <p:spPr/>
        <p:txBody>
          <a:bodyPr/>
          <a:lstStyle/>
          <a:p>
            <a:r>
              <a:rPr lang="en-US" dirty="0"/>
              <a:t>Dental Hygiene Diagnosis: </a:t>
            </a:r>
          </a:p>
        </p:txBody>
      </p:sp>
      <p:sp>
        <p:nvSpPr>
          <p:cNvPr id="3" name="Content Placeholder 2">
            <a:extLst>
              <a:ext uri="{FF2B5EF4-FFF2-40B4-BE49-F238E27FC236}">
                <a16:creationId xmlns:a16="http://schemas.microsoft.com/office/drawing/2014/main" id="{69A6C96C-2FAC-634E-8858-B8DB482E44F4}"/>
              </a:ext>
            </a:extLst>
          </p:cNvPr>
          <p:cNvSpPr>
            <a:spLocks noGrp="1"/>
          </p:cNvSpPr>
          <p:nvPr>
            <p:ph idx="1"/>
          </p:nvPr>
        </p:nvSpPr>
        <p:spPr>
          <a:xfrm>
            <a:off x="677334" y="1833043"/>
            <a:ext cx="8596668" cy="3880773"/>
          </a:xfrm>
        </p:spPr>
        <p:txBody>
          <a:bodyPr/>
          <a:lstStyle/>
          <a:p>
            <a:pPr marL="0" indent="0">
              <a:buNone/>
            </a:pPr>
            <a:endParaRPr lang="en-US" dirty="0"/>
          </a:p>
          <a:p>
            <a:r>
              <a:rPr lang="en-US" dirty="0"/>
              <a:t>Patient has minimal risk for caries due to no evidence decay. </a:t>
            </a:r>
          </a:p>
          <a:p>
            <a:r>
              <a:rPr lang="en-US" dirty="0"/>
              <a:t>Patient has no signs of oral candidiasis.</a:t>
            </a:r>
          </a:p>
          <a:p>
            <a:r>
              <a:rPr lang="en-US" dirty="0"/>
              <a:t>Patient had heavy supra and sub-gingival calculus deposits which contributed to gingival irritation.</a:t>
            </a:r>
          </a:p>
          <a:p>
            <a:r>
              <a:rPr lang="en-US" dirty="0"/>
              <a:t>Biofilm build up was present sub-gingivally contributing to inflammation of tissue. Patient had no preventative measures such as flossing.</a:t>
            </a:r>
          </a:p>
          <a:p>
            <a:r>
              <a:rPr lang="en-US" b="1" dirty="0"/>
              <a:t>Periodontal diagnosis: </a:t>
            </a:r>
            <a:r>
              <a:rPr lang="en-US" dirty="0"/>
              <a:t>Type I – Gingivitis, active due to generalized moderate marginal and papillary inflammation and localized severe inflammation on all </a:t>
            </a:r>
            <a:r>
              <a:rPr lang="en-US" dirty="0" err="1"/>
              <a:t>anteriors</a:t>
            </a:r>
            <a:r>
              <a:rPr lang="en-US" dirty="0"/>
              <a:t>. Moderate BOP, and minimal bone loss supported by radiographs. </a:t>
            </a:r>
          </a:p>
          <a:p>
            <a:endParaRPr lang="en-US" dirty="0"/>
          </a:p>
        </p:txBody>
      </p:sp>
    </p:spTree>
    <p:extLst>
      <p:ext uri="{BB962C8B-B14F-4D97-AF65-F5344CB8AC3E}">
        <p14:creationId xmlns:p14="http://schemas.microsoft.com/office/powerpoint/2010/main" val="3381441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91C41-5277-3F43-9577-D5FC87330A38}"/>
              </a:ext>
            </a:extLst>
          </p:cNvPr>
          <p:cNvSpPr>
            <a:spLocks noGrp="1"/>
          </p:cNvSpPr>
          <p:nvPr>
            <p:ph type="title"/>
          </p:nvPr>
        </p:nvSpPr>
        <p:spPr/>
        <p:txBody>
          <a:bodyPr/>
          <a:lstStyle/>
          <a:p>
            <a:r>
              <a:rPr lang="en-US" dirty="0"/>
              <a:t>Dental Hygiene Care Plan:</a:t>
            </a:r>
          </a:p>
        </p:txBody>
      </p:sp>
      <p:sp>
        <p:nvSpPr>
          <p:cNvPr id="3" name="Content Placeholder 2">
            <a:extLst>
              <a:ext uri="{FF2B5EF4-FFF2-40B4-BE49-F238E27FC236}">
                <a16:creationId xmlns:a16="http://schemas.microsoft.com/office/drawing/2014/main" id="{9AED95D8-196A-AD49-A9E6-1CC824D7983B}"/>
              </a:ext>
            </a:extLst>
          </p:cNvPr>
          <p:cNvSpPr>
            <a:spLocks noGrp="1"/>
          </p:cNvSpPr>
          <p:nvPr>
            <p:ph idx="1"/>
          </p:nvPr>
        </p:nvSpPr>
        <p:spPr/>
        <p:txBody>
          <a:bodyPr/>
          <a:lstStyle/>
          <a:p>
            <a:r>
              <a:rPr lang="en-US" b="1" dirty="0"/>
              <a:t>Visit 1: </a:t>
            </a:r>
            <a:r>
              <a:rPr lang="en-US" dirty="0"/>
              <a:t>Review treatment plan with patient and obtain consent. Expose FMS. OHI: Modified Bass toothbrushing method. Begin scaling Quadrant I using hand and ultra sonic instruments. </a:t>
            </a:r>
          </a:p>
          <a:p>
            <a:r>
              <a:rPr lang="en-US" b="1" dirty="0"/>
              <a:t>Visit 2: </a:t>
            </a:r>
            <a:r>
              <a:rPr lang="en-US" dirty="0"/>
              <a:t>Re-evaluate quadrant I. Take impressions. OHI: Introduce floss. Continue scaling quadrant I and IV using hand and ultra sonic instruments.</a:t>
            </a:r>
          </a:p>
          <a:p>
            <a:r>
              <a:rPr lang="en-US" b="1" dirty="0"/>
              <a:t>Visit 3: </a:t>
            </a:r>
            <a:r>
              <a:rPr lang="en-US" dirty="0"/>
              <a:t>Re-evaluate quadrants I and IV. OHI: Review toothbrushing with patient and discuss oral rinses.  Scale quadrants II and III using hand an ultra sonic instrument. Engine polish with fine grit. 2% Neutral Sodium Fluoride trays. </a:t>
            </a:r>
          </a:p>
          <a:p>
            <a:r>
              <a:rPr lang="en-US" dirty="0"/>
              <a:t>Local anesthesia was discussed with patient due to discomfort during probing and calculus detection.</a:t>
            </a:r>
          </a:p>
        </p:txBody>
      </p:sp>
    </p:spTree>
    <p:extLst>
      <p:ext uri="{BB962C8B-B14F-4D97-AF65-F5344CB8AC3E}">
        <p14:creationId xmlns:p14="http://schemas.microsoft.com/office/powerpoint/2010/main" val="26764277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27030-45AB-E14D-A30F-A8962037A94A}"/>
              </a:ext>
            </a:extLst>
          </p:cNvPr>
          <p:cNvSpPr>
            <a:spLocks noGrp="1"/>
          </p:cNvSpPr>
          <p:nvPr>
            <p:ph type="title"/>
          </p:nvPr>
        </p:nvSpPr>
        <p:spPr/>
        <p:txBody>
          <a:bodyPr/>
          <a:lstStyle/>
          <a:p>
            <a:r>
              <a:rPr lang="en-US" dirty="0"/>
              <a:t>Consent for Treatment:</a:t>
            </a:r>
          </a:p>
        </p:txBody>
      </p:sp>
      <p:pic>
        <p:nvPicPr>
          <p:cNvPr id="8" name="Content Placeholder 7" descr="A close up of text on a white background&#10;&#10;Description automatically generated">
            <a:extLst>
              <a:ext uri="{FF2B5EF4-FFF2-40B4-BE49-F238E27FC236}">
                <a16:creationId xmlns:a16="http://schemas.microsoft.com/office/drawing/2014/main" id="{2BA9BDEF-AD13-464B-B421-D8DB902086D0}"/>
              </a:ext>
            </a:extLst>
          </p:cNvPr>
          <p:cNvPicPr>
            <a:picLocks noGrp="1" noChangeAspect="1"/>
          </p:cNvPicPr>
          <p:nvPr>
            <p:ph idx="1"/>
          </p:nvPr>
        </p:nvPicPr>
        <p:blipFill>
          <a:blip r:embed="rId2"/>
          <a:stretch>
            <a:fillRect/>
          </a:stretch>
        </p:blipFill>
        <p:spPr>
          <a:xfrm>
            <a:off x="859809" y="1379111"/>
            <a:ext cx="6892119" cy="5193358"/>
          </a:xfrm>
        </p:spPr>
      </p:pic>
    </p:spTree>
    <p:extLst>
      <p:ext uri="{BB962C8B-B14F-4D97-AF65-F5344CB8AC3E}">
        <p14:creationId xmlns:p14="http://schemas.microsoft.com/office/powerpoint/2010/main" val="21653437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3F718-C249-B149-B18E-327EF8AD3170}"/>
              </a:ext>
            </a:extLst>
          </p:cNvPr>
          <p:cNvSpPr>
            <a:spLocks noGrp="1"/>
          </p:cNvSpPr>
          <p:nvPr>
            <p:ph type="title"/>
          </p:nvPr>
        </p:nvSpPr>
        <p:spPr/>
        <p:txBody>
          <a:bodyPr/>
          <a:lstStyle/>
          <a:p>
            <a:r>
              <a:rPr lang="en-US" dirty="0"/>
              <a:t>Implementation:</a:t>
            </a:r>
          </a:p>
        </p:txBody>
      </p:sp>
      <p:sp>
        <p:nvSpPr>
          <p:cNvPr id="3" name="Content Placeholder 2">
            <a:extLst>
              <a:ext uri="{FF2B5EF4-FFF2-40B4-BE49-F238E27FC236}">
                <a16:creationId xmlns:a16="http://schemas.microsoft.com/office/drawing/2014/main" id="{4889D665-081C-964C-9326-6AE612C5D6B7}"/>
              </a:ext>
            </a:extLst>
          </p:cNvPr>
          <p:cNvSpPr>
            <a:spLocks noGrp="1"/>
          </p:cNvSpPr>
          <p:nvPr>
            <p:ph idx="1"/>
          </p:nvPr>
        </p:nvSpPr>
        <p:spPr>
          <a:xfrm>
            <a:off x="677334" y="1488613"/>
            <a:ext cx="8596668" cy="4229799"/>
          </a:xfrm>
        </p:spPr>
        <p:txBody>
          <a:bodyPr/>
          <a:lstStyle/>
          <a:p>
            <a:r>
              <a:rPr lang="en-US" b="1" dirty="0"/>
              <a:t>Visit 1: </a:t>
            </a:r>
          </a:p>
          <a:p>
            <a:r>
              <a:rPr lang="en-US" dirty="0"/>
              <a:t>Since Ms. P’s last dental radiographs were over 6 years ago, an FMS was recommended and taken during the first visit. However, due to the patients gag reflex, the posterior periapical radiographs had placement errors. </a:t>
            </a:r>
          </a:p>
          <a:p>
            <a:r>
              <a:rPr lang="en-US" dirty="0"/>
              <a:t>Plaque score: 0.7 (Poor) Patient mostly had staining on facial and lingual anterior aspects of the  cervical 3</a:t>
            </a:r>
            <a:r>
              <a:rPr lang="en-US" baseline="30000" dirty="0"/>
              <a:t>rd</a:t>
            </a:r>
            <a:r>
              <a:rPr lang="en-US" dirty="0"/>
              <a:t> region</a:t>
            </a:r>
          </a:p>
          <a:p>
            <a:r>
              <a:rPr lang="en-US" dirty="0"/>
              <a:t>OHI: Modified bass toothbrushing method was shown on the typodont. Patient  reciprocated technique in her mouth successfully. </a:t>
            </a:r>
          </a:p>
          <a:p>
            <a:r>
              <a:rPr lang="en-US" dirty="0"/>
              <a:t>Due to shortage of time, treatment plan was modified, and no scaling was done at this visit. </a:t>
            </a:r>
          </a:p>
        </p:txBody>
      </p:sp>
    </p:spTree>
    <p:extLst>
      <p:ext uri="{BB962C8B-B14F-4D97-AF65-F5344CB8AC3E}">
        <p14:creationId xmlns:p14="http://schemas.microsoft.com/office/powerpoint/2010/main" val="33768320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97E01-134C-054C-A9A9-6EB284CD2F6E}"/>
              </a:ext>
            </a:extLst>
          </p:cNvPr>
          <p:cNvSpPr>
            <a:spLocks noGrp="1"/>
          </p:cNvSpPr>
          <p:nvPr>
            <p:ph type="title"/>
          </p:nvPr>
        </p:nvSpPr>
        <p:spPr>
          <a:xfrm>
            <a:off x="677334" y="552023"/>
            <a:ext cx="8596668" cy="1320800"/>
          </a:xfrm>
        </p:spPr>
        <p:txBody>
          <a:bodyPr/>
          <a:lstStyle/>
          <a:p>
            <a:r>
              <a:rPr lang="en-US" dirty="0"/>
              <a:t>Implementation:</a:t>
            </a:r>
          </a:p>
        </p:txBody>
      </p:sp>
      <p:sp>
        <p:nvSpPr>
          <p:cNvPr id="3" name="Content Placeholder 2">
            <a:extLst>
              <a:ext uri="{FF2B5EF4-FFF2-40B4-BE49-F238E27FC236}">
                <a16:creationId xmlns:a16="http://schemas.microsoft.com/office/drawing/2014/main" id="{B640CFBF-5FE8-D941-8B13-35AA8257665A}"/>
              </a:ext>
            </a:extLst>
          </p:cNvPr>
          <p:cNvSpPr>
            <a:spLocks noGrp="1"/>
          </p:cNvSpPr>
          <p:nvPr>
            <p:ph idx="1"/>
          </p:nvPr>
        </p:nvSpPr>
        <p:spPr>
          <a:xfrm>
            <a:off x="677334" y="1641974"/>
            <a:ext cx="8596668" cy="4335745"/>
          </a:xfrm>
        </p:spPr>
        <p:txBody>
          <a:bodyPr>
            <a:normAutofit lnSpcReduction="10000"/>
          </a:bodyPr>
          <a:lstStyle/>
          <a:p>
            <a:r>
              <a:rPr lang="en-US" b="1" dirty="0"/>
              <a:t>Visit 2:</a:t>
            </a:r>
          </a:p>
          <a:p>
            <a:r>
              <a:rPr lang="en-US" dirty="0"/>
              <a:t>Asked patient about OHI implementation for toothbrushing, and patient reported using the technique daily and found it less intrusive on her gingiva. </a:t>
            </a:r>
          </a:p>
          <a:p>
            <a:r>
              <a:rPr lang="en-US" dirty="0"/>
              <a:t>Plaque score: 0.5 (Fair) There was slightly less biofilm on the </a:t>
            </a:r>
            <a:r>
              <a:rPr lang="en-US" dirty="0" err="1"/>
              <a:t>anteriors</a:t>
            </a:r>
            <a:r>
              <a:rPr lang="en-US" dirty="0"/>
              <a:t> compared to previous visit, however there was no visible change in gingival tissue. OHI: Introduced “C” shape flossing technique to patient. Patient initially snapped floss into the embrasures, but then was able to reciprocate technique successfully on the 2</a:t>
            </a:r>
            <a:r>
              <a:rPr lang="en-US" baseline="30000" dirty="0"/>
              <a:t>nd</a:t>
            </a:r>
            <a:r>
              <a:rPr lang="en-US" dirty="0"/>
              <a:t> try. </a:t>
            </a:r>
          </a:p>
          <a:p>
            <a:r>
              <a:rPr lang="en-US" dirty="0"/>
              <a:t>Topical Benzocaine 20% was applied, and 1 </a:t>
            </a:r>
            <a:r>
              <a:rPr lang="en-US" dirty="0" err="1"/>
              <a:t>carpule</a:t>
            </a:r>
            <a:r>
              <a:rPr lang="en-US" dirty="0"/>
              <a:t> Lidocaine 2% w/Epi. 1:100,000, IAB was administered in the LRQ by a dentist. </a:t>
            </a:r>
          </a:p>
          <a:p>
            <a:r>
              <a:rPr lang="en-US" dirty="0"/>
              <a:t>Scaled quadrant IV to completion using hand and ultra sonic instruments. Post anesthesia instructions were given to patient, instructed patient to not eat until the anesthesia wore off. Treatment plan was modified, impressions were moved to next visit, and an additional visit was added to complete the patient’s treatment.</a:t>
            </a:r>
          </a:p>
        </p:txBody>
      </p:sp>
    </p:spTree>
    <p:extLst>
      <p:ext uri="{BB962C8B-B14F-4D97-AF65-F5344CB8AC3E}">
        <p14:creationId xmlns:p14="http://schemas.microsoft.com/office/powerpoint/2010/main" val="226228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408BE-89F8-6047-9F8E-891A705BFBC9}"/>
              </a:ext>
            </a:extLst>
          </p:cNvPr>
          <p:cNvSpPr>
            <a:spLocks noGrp="1"/>
          </p:cNvSpPr>
          <p:nvPr>
            <p:ph type="title"/>
          </p:nvPr>
        </p:nvSpPr>
        <p:spPr/>
        <p:txBody>
          <a:bodyPr/>
          <a:lstStyle/>
          <a:p>
            <a:r>
              <a:rPr lang="en-US" dirty="0"/>
              <a:t>Patient Profile </a:t>
            </a:r>
          </a:p>
        </p:txBody>
      </p:sp>
      <p:sp>
        <p:nvSpPr>
          <p:cNvPr id="3" name="Content Placeholder 2">
            <a:extLst>
              <a:ext uri="{FF2B5EF4-FFF2-40B4-BE49-F238E27FC236}">
                <a16:creationId xmlns:a16="http://schemas.microsoft.com/office/drawing/2014/main" id="{55DD21C0-056E-3D41-8C8B-0AC0E332E366}"/>
              </a:ext>
            </a:extLst>
          </p:cNvPr>
          <p:cNvSpPr>
            <a:spLocks noGrp="1"/>
          </p:cNvSpPr>
          <p:nvPr>
            <p:ph idx="1"/>
          </p:nvPr>
        </p:nvSpPr>
        <p:spPr>
          <a:xfrm>
            <a:off x="677333" y="1930400"/>
            <a:ext cx="9505757" cy="4110962"/>
          </a:xfrm>
        </p:spPr>
        <p:txBody>
          <a:bodyPr/>
          <a:lstStyle/>
          <a:p>
            <a:r>
              <a:rPr lang="en-US" dirty="0"/>
              <a:t>Ms. P is a 24 year old Korean Female.</a:t>
            </a:r>
          </a:p>
          <a:p>
            <a:r>
              <a:rPr lang="en-US" b="1" dirty="0"/>
              <a:t>Marital status: </a:t>
            </a:r>
            <a:r>
              <a:rPr lang="en-US" dirty="0"/>
              <a:t>Single</a:t>
            </a:r>
          </a:p>
          <a:p>
            <a:r>
              <a:rPr lang="en-US" dirty="0"/>
              <a:t>She is a college student that lives in the suburbs with her parents and siblings.</a:t>
            </a:r>
          </a:p>
          <a:p>
            <a:r>
              <a:rPr lang="en-US" dirty="0"/>
              <a:t>She currently has Medicaid insurance. </a:t>
            </a:r>
          </a:p>
          <a:p>
            <a:r>
              <a:rPr lang="en-US" dirty="0"/>
              <a:t>Patient reports avoiding going to the dentist due to dental phobia. Patient recalls her last dental visit was over 6 years ago, she could not recall the month or year. Last radiographic history was over 6 years.</a:t>
            </a:r>
          </a:p>
          <a:p>
            <a:r>
              <a:rPr lang="en-US" dirty="0"/>
              <a:t>Patient’s oral hygiene regimen included using a manual medium bristled toothbrush 2x a day using Colgate Sodium fluoride toothpaste, and Listerine antiseptic oral rinse 1x a day. Patient reported no usage of any type of interdental aid, or tongue cleaner. </a:t>
            </a:r>
          </a:p>
          <a:p>
            <a:endParaRPr lang="en-US" dirty="0"/>
          </a:p>
        </p:txBody>
      </p:sp>
    </p:spTree>
    <p:extLst>
      <p:ext uri="{BB962C8B-B14F-4D97-AF65-F5344CB8AC3E}">
        <p14:creationId xmlns:p14="http://schemas.microsoft.com/office/powerpoint/2010/main" val="34133581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CFFA2-FAC1-6046-9A80-13293A4655E1}"/>
              </a:ext>
            </a:extLst>
          </p:cNvPr>
          <p:cNvSpPr>
            <a:spLocks noGrp="1"/>
          </p:cNvSpPr>
          <p:nvPr>
            <p:ph type="title"/>
          </p:nvPr>
        </p:nvSpPr>
        <p:spPr/>
        <p:txBody>
          <a:bodyPr/>
          <a:lstStyle/>
          <a:p>
            <a:r>
              <a:rPr lang="en-US" dirty="0"/>
              <a:t>Implementation:</a:t>
            </a:r>
          </a:p>
        </p:txBody>
      </p:sp>
      <p:sp>
        <p:nvSpPr>
          <p:cNvPr id="3" name="Content Placeholder 2">
            <a:extLst>
              <a:ext uri="{FF2B5EF4-FFF2-40B4-BE49-F238E27FC236}">
                <a16:creationId xmlns:a16="http://schemas.microsoft.com/office/drawing/2014/main" id="{06BA73B2-85C2-D143-859D-9D77828B21BB}"/>
              </a:ext>
            </a:extLst>
          </p:cNvPr>
          <p:cNvSpPr>
            <a:spLocks noGrp="1"/>
          </p:cNvSpPr>
          <p:nvPr>
            <p:ph idx="1"/>
          </p:nvPr>
        </p:nvSpPr>
        <p:spPr>
          <a:xfrm>
            <a:off x="677334" y="1473959"/>
            <a:ext cx="9135406" cy="4567404"/>
          </a:xfrm>
        </p:spPr>
        <p:txBody>
          <a:bodyPr/>
          <a:lstStyle/>
          <a:p>
            <a:r>
              <a:rPr lang="en-US" b="1" dirty="0"/>
              <a:t>Visit 3:</a:t>
            </a:r>
          </a:p>
          <a:p>
            <a:r>
              <a:rPr lang="en-US" dirty="0"/>
              <a:t>There was a significant difference in previously scaled tissue. The gingiva in quadrant IV looked healthier, pinker in color, with reduced inflammation and bleeding. No residual calculus was found. </a:t>
            </a:r>
          </a:p>
          <a:p>
            <a:r>
              <a:rPr lang="en-US" dirty="0"/>
              <a:t>Patient was compliant with flossing daily initially; however, reduced frequency a few days after. </a:t>
            </a:r>
          </a:p>
          <a:p>
            <a:r>
              <a:rPr lang="en-US" dirty="0"/>
              <a:t>Patient still agreed to taking impressions, so maxillary and mandibular impressions were taken. </a:t>
            </a:r>
          </a:p>
          <a:p>
            <a:r>
              <a:rPr lang="en-US" dirty="0"/>
              <a:t>Plaque score: 0.4 (Fair) OHI: Reviewed toothbrushing with patient again and  discussed alcohol free rinses by Colgate. </a:t>
            </a:r>
          </a:p>
          <a:p>
            <a:r>
              <a:rPr lang="en-US" dirty="0"/>
              <a:t>Topical Benzocaine 20%, 1.8cc Lidocaine 2% w/Epi. 1:100,000 was administered in the URQ by a dentist.</a:t>
            </a:r>
          </a:p>
          <a:p>
            <a:r>
              <a:rPr lang="en-US" dirty="0"/>
              <a:t>Scaled quadrant I to completion using hand and ultra sonic instruments. </a:t>
            </a:r>
          </a:p>
        </p:txBody>
      </p:sp>
    </p:spTree>
    <p:extLst>
      <p:ext uri="{BB962C8B-B14F-4D97-AF65-F5344CB8AC3E}">
        <p14:creationId xmlns:p14="http://schemas.microsoft.com/office/powerpoint/2010/main" val="14998908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5DA15-BEE5-DC4B-AED1-02CDCCA60198}"/>
              </a:ext>
            </a:extLst>
          </p:cNvPr>
          <p:cNvSpPr>
            <a:spLocks noGrp="1"/>
          </p:cNvSpPr>
          <p:nvPr>
            <p:ph type="title"/>
          </p:nvPr>
        </p:nvSpPr>
        <p:spPr/>
        <p:txBody>
          <a:bodyPr/>
          <a:lstStyle/>
          <a:p>
            <a:r>
              <a:rPr lang="en-US" dirty="0"/>
              <a:t>Implementation:</a:t>
            </a:r>
          </a:p>
        </p:txBody>
      </p:sp>
      <p:sp>
        <p:nvSpPr>
          <p:cNvPr id="3" name="Content Placeholder 2">
            <a:extLst>
              <a:ext uri="{FF2B5EF4-FFF2-40B4-BE49-F238E27FC236}">
                <a16:creationId xmlns:a16="http://schemas.microsoft.com/office/drawing/2014/main" id="{959E1A2E-4692-034F-B84C-55029CB0B7DD}"/>
              </a:ext>
            </a:extLst>
          </p:cNvPr>
          <p:cNvSpPr>
            <a:spLocks noGrp="1"/>
          </p:cNvSpPr>
          <p:nvPr>
            <p:ph idx="1"/>
          </p:nvPr>
        </p:nvSpPr>
        <p:spPr>
          <a:xfrm>
            <a:off x="677334" y="1628328"/>
            <a:ext cx="8596668" cy="5031780"/>
          </a:xfrm>
        </p:spPr>
        <p:txBody>
          <a:bodyPr/>
          <a:lstStyle/>
          <a:p>
            <a:r>
              <a:rPr lang="en-US" b="1" dirty="0"/>
              <a:t>Visit 4:</a:t>
            </a:r>
          </a:p>
          <a:p>
            <a:r>
              <a:rPr lang="en-US" dirty="0"/>
              <a:t>UR quadrant had reduced inflammation and bleeding. Gingiva was more tapered to the teeth, and less erythematous.</a:t>
            </a:r>
          </a:p>
          <a:p>
            <a:r>
              <a:rPr lang="en-US" dirty="0"/>
              <a:t>Patient reported getting an electric toothbrush to help with brushing. </a:t>
            </a:r>
          </a:p>
          <a:p>
            <a:r>
              <a:rPr lang="en-US" dirty="0"/>
              <a:t>Plaque score: 0.4 (Fair) OHI: Review flossing with patient, and asked if patient had any questions regarding any of the OHI or electric toothbrush.</a:t>
            </a:r>
          </a:p>
          <a:p>
            <a:r>
              <a:rPr lang="en-US" dirty="0"/>
              <a:t>Topical Benzocaine 20%, 1.7cc Lidocaine 2% w/Epi. 1:100,000 was administered in the ULQ and 1.7 cc 3% </a:t>
            </a:r>
            <a:r>
              <a:rPr lang="en-US" dirty="0" err="1"/>
              <a:t>Carbocaine</a:t>
            </a:r>
            <a:r>
              <a:rPr lang="en-US" dirty="0"/>
              <a:t> was administered to the LLQ by a dentist.</a:t>
            </a:r>
          </a:p>
          <a:p>
            <a:r>
              <a:rPr lang="en-US" dirty="0"/>
              <a:t>Scaled Quadrants II and III using hand and ultra sonic instruments. Engine polished with fine grit. No fluoride treatment was done as per patient since she wanted to eat immediately after. </a:t>
            </a:r>
          </a:p>
          <a:p>
            <a:r>
              <a:rPr lang="en-US" dirty="0"/>
              <a:t>A 6 month </a:t>
            </a:r>
            <a:r>
              <a:rPr lang="en-US" dirty="0" err="1"/>
              <a:t>recare</a:t>
            </a:r>
            <a:r>
              <a:rPr lang="en-US" dirty="0"/>
              <a:t> was given to the patient since the patient had no active caries or periodontitis. </a:t>
            </a:r>
          </a:p>
          <a:p>
            <a:endParaRPr lang="en-US" dirty="0"/>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14736628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2689A-A686-EB41-947E-345482DF9A59}"/>
              </a:ext>
            </a:extLst>
          </p:cNvPr>
          <p:cNvSpPr>
            <a:spLocks noGrp="1"/>
          </p:cNvSpPr>
          <p:nvPr>
            <p:ph type="title"/>
          </p:nvPr>
        </p:nvSpPr>
        <p:spPr/>
        <p:txBody>
          <a:bodyPr/>
          <a:lstStyle/>
          <a:p>
            <a:r>
              <a:rPr lang="en-US" dirty="0"/>
              <a:t>Evaluation of Care:</a:t>
            </a:r>
          </a:p>
        </p:txBody>
      </p:sp>
      <p:sp>
        <p:nvSpPr>
          <p:cNvPr id="3" name="Content Placeholder 2">
            <a:extLst>
              <a:ext uri="{FF2B5EF4-FFF2-40B4-BE49-F238E27FC236}">
                <a16:creationId xmlns:a16="http://schemas.microsoft.com/office/drawing/2014/main" id="{8F6DBDBA-9FCF-2D4F-8705-08D5C46EE245}"/>
              </a:ext>
            </a:extLst>
          </p:cNvPr>
          <p:cNvSpPr>
            <a:spLocks noGrp="1"/>
          </p:cNvSpPr>
          <p:nvPr>
            <p:ph idx="1"/>
          </p:nvPr>
        </p:nvSpPr>
        <p:spPr/>
        <p:txBody>
          <a:bodyPr/>
          <a:lstStyle/>
          <a:p>
            <a:r>
              <a:rPr lang="en-US" b="1" dirty="0"/>
              <a:t>Patient outcome: </a:t>
            </a:r>
            <a:r>
              <a:rPr lang="en-US" dirty="0"/>
              <a:t>Patient was on top of her oral hygiene regimen with brushing, and her plaque score seemed to steadily decrease with each visit. Ms. P needs to still work on her usage of interdental aids, however the patient seemed driven and excited to notably see the changes in her tissue. If the patient continues to be on top of her home care, and makes sure to follow up with regular check ups, I can see the patient having her Type I gingivitis state slowly revert back to being healthy.</a:t>
            </a:r>
          </a:p>
        </p:txBody>
      </p:sp>
    </p:spTree>
    <p:extLst>
      <p:ext uri="{BB962C8B-B14F-4D97-AF65-F5344CB8AC3E}">
        <p14:creationId xmlns:p14="http://schemas.microsoft.com/office/powerpoint/2010/main" val="3462927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190D9-D8B0-AC4F-860E-954BBB593F8E}"/>
              </a:ext>
            </a:extLst>
          </p:cNvPr>
          <p:cNvSpPr>
            <a:spLocks noGrp="1"/>
          </p:cNvSpPr>
          <p:nvPr>
            <p:ph type="title"/>
          </p:nvPr>
        </p:nvSpPr>
        <p:spPr/>
        <p:txBody>
          <a:bodyPr/>
          <a:lstStyle/>
          <a:p>
            <a:r>
              <a:rPr lang="en-US" dirty="0"/>
              <a:t>Referral:</a:t>
            </a:r>
          </a:p>
        </p:txBody>
      </p:sp>
      <p:sp>
        <p:nvSpPr>
          <p:cNvPr id="3" name="Content Placeholder 2">
            <a:extLst>
              <a:ext uri="{FF2B5EF4-FFF2-40B4-BE49-F238E27FC236}">
                <a16:creationId xmlns:a16="http://schemas.microsoft.com/office/drawing/2014/main" id="{BF138B01-9055-7547-98DB-90FA172C47B9}"/>
              </a:ext>
            </a:extLst>
          </p:cNvPr>
          <p:cNvSpPr>
            <a:spLocks noGrp="1"/>
          </p:cNvSpPr>
          <p:nvPr>
            <p:ph idx="1"/>
          </p:nvPr>
        </p:nvSpPr>
        <p:spPr/>
        <p:txBody>
          <a:bodyPr/>
          <a:lstStyle/>
          <a:p>
            <a:r>
              <a:rPr lang="en-US" dirty="0"/>
              <a:t>No referral was given to the patient since there was no evidence of intra-oral pathology or caries. </a:t>
            </a:r>
          </a:p>
          <a:p>
            <a:endParaRPr lang="en-US" dirty="0"/>
          </a:p>
        </p:txBody>
      </p:sp>
    </p:spTree>
    <p:extLst>
      <p:ext uri="{BB962C8B-B14F-4D97-AF65-F5344CB8AC3E}">
        <p14:creationId xmlns:p14="http://schemas.microsoft.com/office/powerpoint/2010/main" val="30649646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41931-DBD7-1546-807F-1BD2A4F2F45F}"/>
              </a:ext>
            </a:extLst>
          </p:cNvPr>
          <p:cNvSpPr>
            <a:spLocks noGrp="1"/>
          </p:cNvSpPr>
          <p:nvPr>
            <p:ph type="title"/>
          </p:nvPr>
        </p:nvSpPr>
        <p:spPr/>
        <p:txBody>
          <a:bodyPr/>
          <a:lstStyle/>
          <a:p>
            <a:r>
              <a:rPr lang="en-US" dirty="0"/>
              <a:t>Continued Care Recommendations:</a:t>
            </a:r>
          </a:p>
        </p:txBody>
      </p:sp>
      <p:sp>
        <p:nvSpPr>
          <p:cNvPr id="3" name="Content Placeholder 2">
            <a:extLst>
              <a:ext uri="{FF2B5EF4-FFF2-40B4-BE49-F238E27FC236}">
                <a16:creationId xmlns:a16="http://schemas.microsoft.com/office/drawing/2014/main" id="{E8083643-2FA9-1A4B-B76A-EE66BFB1868A}"/>
              </a:ext>
            </a:extLst>
          </p:cNvPr>
          <p:cNvSpPr>
            <a:spLocks noGrp="1"/>
          </p:cNvSpPr>
          <p:nvPr>
            <p:ph idx="1"/>
          </p:nvPr>
        </p:nvSpPr>
        <p:spPr/>
        <p:txBody>
          <a:bodyPr/>
          <a:lstStyle/>
          <a:p>
            <a:r>
              <a:rPr lang="en-US" dirty="0"/>
              <a:t>Patient was determined to having a recall of 6 months due to having no active caries, or PAP. Patient also had minimal bone loss, No active periodontitis was diagnosed, and given that the patient had not gotten a cleaning in over 6 years</a:t>
            </a:r>
            <a:r>
              <a:rPr lang="en-US"/>
              <a:t>, it </a:t>
            </a:r>
            <a:r>
              <a:rPr lang="en-US" dirty="0"/>
              <a:t>supports the heavy build up of sub and supra-gingival calculus. </a:t>
            </a:r>
          </a:p>
        </p:txBody>
      </p:sp>
    </p:spTree>
    <p:extLst>
      <p:ext uri="{BB962C8B-B14F-4D97-AF65-F5344CB8AC3E}">
        <p14:creationId xmlns:p14="http://schemas.microsoft.com/office/powerpoint/2010/main" val="27592621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BC4D9-DABE-8B4B-BF17-F4E2AA48C027}"/>
              </a:ext>
            </a:extLst>
          </p:cNvPr>
          <p:cNvSpPr>
            <a:spLocks noGrp="1"/>
          </p:cNvSpPr>
          <p:nvPr>
            <p:ph type="title"/>
          </p:nvPr>
        </p:nvSpPr>
        <p:spPr/>
        <p:txBody>
          <a:bodyPr/>
          <a:lstStyle/>
          <a:p>
            <a:r>
              <a:rPr lang="en-US" dirty="0"/>
              <a:t>Final Reflection:</a:t>
            </a:r>
          </a:p>
        </p:txBody>
      </p:sp>
      <p:sp>
        <p:nvSpPr>
          <p:cNvPr id="3" name="Content Placeholder 2">
            <a:extLst>
              <a:ext uri="{FF2B5EF4-FFF2-40B4-BE49-F238E27FC236}">
                <a16:creationId xmlns:a16="http://schemas.microsoft.com/office/drawing/2014/main" id="{13373474-F1ED-A04D-95E7-EA46546F6617}"/>
              </a:ext>
            </a:extLst>
          </p:cNvPr>
          <p:cNvSpPr>
            <a:spLocks noGrp="1"/>
          </p:cNvSpPr>
          <p:nvPr>
            <p:ph idx="1"/>
          </p:nvPr>
        </p:nvSpPr>
        <p:spPr>
          <a:xfrm>
            <a:off x="677334" y="1364775"/>
            <a:ext cx="8596668" cy="5322627"/>
          </a:xfrm>
        </p:spPr>
        <p:txBody>
          <a:bodyPr>
            <a:normAutofit lnSpcReduction="10000"/>
          </a:bodyPr>
          <a:lstStyle/>
          <a:p>
            <a:r>
              <a:rPr lang="en-US" dirty="0"/>
              <a:t>Overall, Ms. P was quite tolerant throughout all the procedures. Each day before the treatment I would explain to her in detail what I was going to do for that session, and it seemed to ease her mind, reassuring her that there was nothing to be nervous about. When I asked Ms. P what her past experiences were like at a dental office, she said she recalled getting a cleaning done without any kind of topical or anesthesia, and distinctively remembering the dentist just reprimanding her for her poor oral hygiene upkeep. When she expressed discomfort during the dental procedure, the dentist shrugged it off. Due to the severe pain and her over all experience she was reluctant of going to dental offices at all. </a:t>
            </a:r>
          </a:p>
          <a:p>
            <a:r>
              <a:rPr lang="en-US" dirty="0"/>
              <a:t>I enjoyed working with Ms. P, her experience with dental offices is a striking reminder that as a clinician, I have to be mindful of how I express my words with patients, and how things shouldn’t not be rushed especially when it comes to patient discomfort. Ms. P was one of the few patients that I had that had easily detectable/ removable calculus. I had a pleasant experience with her. </a:t>
            </a:r>
          </a:p>
          <a:p>
            <a:r>
              <a:rPr lang="en-US" dirty="0"/>
              <a:t>One thing I would changed is increasing the </a:t>
            </a:r>
            <a:r>
              <a:rPr lang="en-US" dirty="0" err="1"/>
              <a:t>recare</a:t>
            </a:r>
            <a:r>
              <a:rPr lang="en-US" dirty="0"/>
              <a:t> frequency to 3 months, until the patients home care improves. Additionally, I should have given this patient a referral to see a dentist for a comprehensive exam, so she can establish a dental home.</a:t>
            </a:r>
          </a:p>
          <a:p>
            <a:endParaRPr lang="en-US" dirty="0"/>
          </a:p>
          <a:p>
            <a:endParaRPr lang="en-US" dirty="0"/>
          </a:p>
        </p:txBody>
      </p:sp>
    </p:spTree>
    <p:extLst>
      <p:ext uri="{BB962C8B-B14F-4D97-AF65-F5344CB8AC3E}">
        <p14:creationId xmlns:p14="http://schemas.microsoft.com/office/powerpoint/2010/main" val="1933805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2E46C-829A-3A44-86D4-D85FC432D3A3}"/>
              </a:ext>
            </a:extLst>
          </p:cNvPr>
          <p:cNvSpPr>
            <a:spLocks noGrp="1"/>
          </p:cNvSpPr>
          <p:nvPr>
            <p:ph type="title"/>
          </p:nvPr>
        </p:nvSpPr>
        <p:spPr/>
        <p:txBody>
          <a:bodyPr/>
          <a:lstStyle/>
          <a:p>
            <a:r>
              <a:rPr lang="en-US" dirty="0"/>
              <a:t>Chief complaints: </a:t>
            </a:r>
          </a:p>
        </p:txBody>
      </p:sp>
      <p:sp>
        <p:nvSpPr>
          <p:cNvPr id="3" name="Content Placeholder 2">
            <a:extLst>
              <a:ext uri="{FF2B5EF4-FFF2-40B4-BE49-F238E27FC236}">
                <a16:creationId xmlns:a16="http://schemas.microsoft.com/office/drawing/2014/main" id="{DD2579A1-24AE-F44D-9A48-8270F86B7225}"/>
              </a:ext>
            </a:extLst>
          </p:cNvPr>
          <p:cNvSpPr>
            <a:spLocks noGrp="1"/>
          </p:cNvSpPr>
          <p:nvPr>
            <p:ph idx="1"/>
          </p:nvPr>
        </p:nvSpPr>
        <p:spPr/>
        <p:txBody>
          <a:bodyPr>
            <a:normAutofit/>
          </a:bodyPr>
          <a:lstStyle/>
          <a:p>
            <a:r>
              <a:rPr lang="en-US" sz="2000" b="1" dirty="0"/>
              <a:t>CC: </a:t>
            </a:r>
            <a:r>
              <a:rPr lang="en-US" sz="2000" dirty="0"/>
              <a:t>Patient states she’s </a:t>
            </a:r>
            <a:r>
              <a:rPr lang="en-US" sz="2000" b="1" dirty="0"/>
              <a:t>“Here for a cleaning.”</a:t>
            </a:r>
          </a:p>
          <a:p>
            <a:r>
              <a:rPr lang="en-US" sz="2000" dirty="0"/>
              <a:t>Ms. P reported feeling </a:t>
            </a:r>
            <a:r>
              <a:rPr lang="en-US" sz="2000" b="1" dirty="0"/>
              <a:t>“a little under the weather starting two nights ago”</a:t>
            </a:r>
            <a:r>
              <a:rPr lang="en-US" sz="2000" dirty="0"/>
              <a:t> during her initial visit.</a:t>
            </a:r>
          </a:p>
          <a:p>
            <a:r>
              <a:rPr lang="en-US" sz="2000" dirty="0"/>
              <a:t>Patient complained about having </a:t>
            </a:r>
            <a:r>
              <a:rPr lang="en-US" sz="2000" b="1" dirty="0"/>
              <a:t>“sensitive gums that are tender to the touch”. </a:t>
            </a:r>
          </a:p>
          <a:p>
            <a:r>
              <a:rPr lang="en-US" sz="2000" dirty="0"/>
              <a:t>Patient also complained about bleeding every other day when brushing her teeth.</a:t>
            </a:r>
          </a:p>
        </p:txBody>
      </p:sp>
    </p:spTree>
    <p:extLst>
      <p:ext uri="{BB962C8B-B14F-4D97-AF65-F5344CB8AC3E}">
        <p14:creationId xmlns:p14="http://schemas.microsoft.com/office/powerpoint/2010/main" val="1478340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6902E-F5AE-D84E-975C-02102CA844F5}"/>
              </a:ext>
            </a:extLst>
          </p:cNvPr>
          <p:cNvSpPr>
            <a:spLocks noGrp="1"/>
          </p:cNvSpPr>
          <p:nvPr>
            <p:ph type="title"/>
          </p:nvPr>
        </p:nvSpPr>
        <p:spPr/>
        <p:txBody>
          <a:bodyPr/>
          <a:lstStyle/>
          <a:p>
            <a:r>
              <a:rPr lang="en-US" dirty="0"/>
              <a:t>Health History Overview:</a:t>
            </a:r>
          </a:p>
        </p:txBody>
      </p:sp>
      <p:sp>
        <p:nvSpPr>
          <p:cNvPr id="3" name="Content Placeholder 2">
            <a:extLst>
              <a:ext uri="{FF2B5EF4-FFF2-40B4-BE49-F238E27FC236}">
                <a16:creationId xmlns:a16="http://schemas.microsoft.com/office/drawing/2014/main" id="{75D0C06A-73DE-0C45-84F8-BAC2156824E9}"/>
              </a:ext>
            </a:extLst>
          </p:cNvPr>
          <p:cNvSpPr>
            <a:spLocks noGrp="1"/>
          </p:cNvSpPr>
          <p:nvPr>
            <p:ph idx="1"/>
          </p:nvPr>
        </p:nvSpPr>
        <p:spPr>
          <a:xfrm>
            <a:off x="677334" y="1593273"/>
            <a:ext cx="8596668" cy="4448089"/>
          </a:xfrm>
        </p:spPr>
        <p:txBody>
          <a:bodyPr/>
          <a:lstStyle/>
          <a:p>
            <a:r>
              <a:rPr lang="en-US" b="1" dirty="0"/>
              <a:t>Blood Pressure: </a:t>
            </a:r>
            <a:r>
              <a:rPr lang="en-US" dirty="0"/>
              <a:t>103/73</a:t>
            </a:r>
          </a:p>
          <a:p>
            <a:r>
              <a:rPr lang="en-US" b="1" dirty="0"/>
              <a:t>Pulse:</a:t>
            </a:r>
            <a:r>
              <a:rPr lang="en-US" dirty="0"/>
              <a:t>77</a:t>
            </a:r>
          </a:p>
          <a:p>
            <a:r>
              <a:rPr lang="en-US" b="1" dirty="0"/>
              <a:t>ASA: </a:t>
            </a:r>
            <a:r>
              <a:rPr lang="en-US" dirty="0"/>
              <a:t>II</a:t>
            </a:r>
          </a:p>
          <a:p>
            <a:r>
              <a:rPr lang="en-US" b="1" dirty="0"/>
              <a:t>Health Conditions: </a:t>
            </a:r>
            <a:r>
              <a:rPr lang="en-US" dirty="0"/>
              <a:t>Patient is a non-smoker and non-drinker. </a:t>
            </a:r>
          </a:p>
          <a:p>
            <a:r>
              <a:rPr lang="en-US" b="1" dirty="0"/>
              <a:t>Systemic Conditions:</a:t>
            </a:r>
            <a:r>
              <a:rPr lang="en-US" dirty="0"/>
              <a:t> Patient has Asthma. </a:t>
            </a:r>
          </a:p>
          <a:p>
            <a:r>
              <a:rPr lang="en-US" b="1" dirty="0"/>
              <a:t>Allergies: </a:t>
            </a:r>
            <a:r>
              <a:rPr lang="en-US" dirty="0"/>
              <a:t>Patient is allergic to Peaches, Apples which cause her to break out in hives. Ms. P is allergic to dust and pet dander which causes her Asthma to flare up.</a:t>
            </a:r>
          </a:p>
          <a:p>
            <a:r>
              <a:rPr lang="en-US" b="1" dirty="0"/>
              <a:t>Current Medications: </a:t>
            </a:r>
            <a:r>
              <a:rPr lang="en-US" dirty="0"/>
              <a:t>Patient takes Albuterol sulfate 90mcg during acute attacks, and Fluticasone 110mcg 2x a day. Last severe Asthma flare up was over two years ago. Patient has been on Albuterol sulfate for 9 years, and Fluticasone for 1 year. </a:t>
            </a:r>
          </a:p>
          <a:p>
            <a:endParaRPr lang="en-US" dirty="0"/>
          </a:p>
          <a:p>
            <a:endParaRPr lang="en-US" dirty="0"/>
          </a:p>
        </p:txBody>
      </p:sp>
    </p:spTree>
    <p:extLst>
      <p:ext uri="{BB962C8B-B14F-4D97-AF65-F5344CB8AC3E}">
        <p14:creationId xmlns:p14="http://schemas.microsoft.com/office/powerpoint/2010/main" val="3742973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AA4F0-64D7-EF4B-94AB-6AD670FCAB7B}"/>
              </a:ext>
            </a:extLst>
          </p:cNvPr>
          <p:cNvSpPr>
            <a:spLocks noGrp="1"/>
          </p:cNvSpPr>
          <p:nvPr>
            <p:ph type="title"/>
          </p:nvPr>
        </p:nvSpPr>
        <p:spPr/>
        <p:txBody>
          <a:bodyPr/>
          <a:lstStyle/>
          <a:p>
            <a:r>
              <a:rPr lang="en-US" dirty="0"/>
              <a:t>Asthma</a:t>
            </a:r>
          </a:p>
        </p:txBody>
      </p:sp>
      <p:sp>
        <p:nvSpPr>
          <p:cNvPr id="3" name="Content Placeholder 2">
            <a:extLst>
              <a:ext uri="{FF2B5EF4-FFF2-40B4-BE49-F238E27FC236}">
                <a16:creationId xmlns:a16="http://schemas.microsoft.com/office/drawing/2014/main" id="{4A4A2006-7113-3A49-AC04-FF5C10A69020}"/>
              </a:ext>
            </a:extLst>
          </p:cNvPr>
          <p:cNvSpPr>
            <a:spLocks noGrp="1"/>
          </p:cNvSpPr>
          <p:nvPr>
            <p:ph idx="1"/>
          </p:nvPr>
        </p:nvSpPr>
        <p:spPr>
          <a:xfrm>
            <a:off x="677334" y="1801091"/>
            <a:ext cx="8596668" cy="4738254"/>
          </a:xfrm>
        </p:spPr>
        <p:txBody>
          <a:bodyPr/>
          <a:lstStyle/>
          <a:p>
            <a:r>
              <a:rPr lang="en-US" b="1" dirty="0"/>
              <a:t>What is Asthma: </a:t>
            </a:r>
            <a:r>
              <a:rPr lang="en-US" dirty="0"/>
              <a:t>Asthma is a chronic condition that inflames and narrows the airways in the lungs. This systemic condition can have symptoms that range from mild to severe. When symptoms get worse, it is called an asthma attack. Asthma affects people of all ages and often starts during childhood. </a:t>
            </a:r>
            <a:br>
              <a:rPr lang="en-US" dirty="0"/>
            </a:br>
            <a:r>
              <a:rPr lang="en-US" dirty="0"/>
              <a:t> </a:t>
            </a:r>
          </a:p>
          <a:p>
            <a:r>
              <a:rPr lang="en-US" b="1" dirty="0"/>
              <a:t>Etiology: </a:t>
            </a:r>
            <a:r>
              <a:rPr lang="en-US" dirty="0"/>
              <a:t>Varies person to person. Common triggers include: Dust, grass, weed pollen, animal dander, smoke, chemical fumes, and heavy perfume. </a:t>
            </a:r>
          </a:p>
          <a:p>
            <a:r>
              <a:rPr lang="en-US" b="1" dirty="0"/>
              <a:t>Signs: </a:t>
            </a:r>
            <a:r>
              <a:rPr lang="en-US" dirty="0"/>
              <a:t>Wheezing, shortness of breath, and coughing.</a:t>
            </a:r>
          </a:p>
          <a:p>
            <a:r>
              <a:rPr lang="en-US" b="1" dirty="0"/>
              <a:t>Symptoms: </a:t>
            </a:r>
            <a:r>
              <a:rPr lang="en-US" dirty="0"/>
              <a:t>Chest tightness, anxiety, fast heart rate, and throat irritation.</a:t>
            </a:r>
          </a:p>
          <a:p>
            <a:endParaRPr lang="en-US" dirty="0"/>
          </a:p>
          <a:p>
            <a:pPr marL="0" indent="0">
              <a:buNone/>
            </a:pPr>
            <a:r>
              <a:rPr lang="en-US" sz="1200" dirty="0"/>
              <a:t>References: </a:t>
            </a:r>
          </a:p>
          <a:p>
            <a:pPr marL="0" indent="0">
              <a:buNone/>
            </a:pPr>
            <a:r>
              <a:rPr lang="en-US" sz="1200" dirty="0">
                <a:hlinkClick r:id="rId2"/>
              </a:rPr>
              <a:t>https://www.lung.org/lung-health-and-diseases/lung-disease-lookup/asthma/asthma-symptoms-causes-risk-factors/what-causes-asthma.html</a:t>
            </a:r>
            <a:endParaRPr lang="en-US" sz="1200" dirty="0"/>
          </a:p>
          <a:p>
            <a:pPr marL="0" indent="0">
              <a:buNone/>
            </a:pPr>
            <a:r>
              <a:rPr lang="en-US" sz="1200" dirty="0">
                <a:hlinkClick r:id="rId3"/>
              </a:rPr>
              <a:t>https://www.nhlbi.nih.gov/health-topics/asthma</a:t>
            </a:r>
            <a:endParaRPr lang="en-US" sz="1200" dirty="0"/>
          </a:p>
        </p:txBody>
      </p:sp>
    </p:spTree>
    <p:extLst>
      <p:ext uri="{BB962C8B-B14F-4D97-AF65-F5344CB8AC3E}">
        <p14:creationId xmlns:p14="http://schemas.microsoft.com/office/powerpoint/2010/main" val="1268186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09EFD-DBF1-E548-A3A0-5016D51BC3B8}"/>
              </a:ext>
            </a:extLst>
          </p:cNvPr>
          <p:cNvSpPr>
            <a:spLocks noGrp="1"/>
          </p:cNvSpPr>
          <p:nvPr>
            <p:ph type="title"/>
          </p:nvPr>
        </p:nvSpPr>
        <p:spPr/>
        <p:txBody>
          <a:bodyPr/>
          <a:lstStyle/>
          <a:p>
            <a:r>
              <a:rPr lang="en-US" dirty="0"/>
              <a:t>Management of Asthma:</a:t>
            </a:r>
          </a:p>
        </p:txBody>
      </p:sp>
      <p:sp>
        <p:nvSpPr>
          <p:cNvPr id="3" name="Content Placeholder 2">
            <a:extLst>
              <a:ext uri="{FF2B5EF4-FFF2-40B4-BE49-F238E27FC236}">
                <a16:creationId xmlns:a16="http://schemas.microsoft.com/office/drawing/2014/main" id="{31BF9D11-3CA6-A544-91B8-4F0804880302}"/>
              </a:ext>
            </a:extLst>
          </p:cNvPr>
          <p:cNvSpPr>
            <a:spLocks noGrp="1"/>
          </p:cNvSpPr>
          <p:nvPr>
            <p:ph idx="1"/>
          </p:nvPr>
        </p:nvSpPr>
        <p:spPr>
          <a:xfrm>
            <a:off x="677334" y="1607128"/>
            <a:ext cx="8596668" cy="3643746"/>
          </a:xfrm>
        </p:spPr>
        <p:txBody>
          <a:bodyPr>
            <a:noAutofit/>
          </a:bodyPr>
          <a:lstStyle/>
          <a:p>
            <a:r>
              <a:rPr lang="en-US" b="1" dirty="0"/>
              <a:t>Suggested treatment for the management of Asthma: </a:t>
            </a:r>
            <a:r>
              <a:rPr lang="en-US" dirty="0"/>
              <a:t>Working closely with a healthcare provider to find the appropriate medication that works quickly and efficiently to help reduce flare ups. </a:t>
            </a:r>
            <a:endParaRPr lang="en-US" b="1" dirty="0"/>
          </a:p>
          <a:p>
            <a:r>
              <a:rPr lang="en-US" b="1" dirty="0"/>
              <a:t>Types of Asthma medications include: </a:t>
            </a:r>
          </a:p>
          <a:p>
            <a:r>
              <a:rPr lang="en-US" dirty="0"/>
              <a:t>Inhaled short-acting beta2-agonists (SABAs) </a:t>
            </a:r>
          </a:p>
          <a:p>
            <a:r>
              <a:rPr lang="en-US" dirty="0"/>
              <a:t>Oral and intravenous (IV) corticosteroids </a:t>
            </a:r>
          </a:p>
          <a:p>
            <a:r>
              <a:rPr lang="en-US" dirty="0"/>
              <a:t>Short-acting anticholinergics </a:t>
            </a:r>
          </a:p>
          <a:p>
            <a:endParaRPr lang="en-US" dirty="0"/>
          </a:p>
          <a:p>
            <a:r>
              <a:rPr lang="en-US" dirty="0"/>
              <a:t>Patient reports managing her Asthma by using her Albuterol sulfate for acute Asthma attacks and Fluticasone 2x a day.</a:t>
            </a:r>
          </a:p>
        </p:txBody>
      </p:sp>
      <p:sp>
        <p:nvSpPr>
          <p:cNvPr id="4" name="TextBox 3">
            <a:extLst>
              <a:ext uri="{FF2B5EF4-FFF2-40B4-BE49-F238E27FC236}">
                <a16:creationId xmlns:a16="http://schemas.microsoft.com/office/drawing/2014/main" id="{4106329C-07D3-AF40-8F3D-5CC1712255F9}"/>
              </a:ext>
            </a:extLst>
          </p:cNvPr>
          <p:cNvSpPr txBox="1"/>
          <p:nvPr/>
        </p:nvSpPr>
        <p:spPr>
          <a:xfrm>
            <a:off x="831272" y="5541818"/>
            <a:ext cx="7888547" cy="1015663"/>
          </a:xfrm>
          <a:prstGeom prst="rect">
            <a:avLst/>
          </a:prstGeom>
          <a:noFill/>
        </p:spPr>
        <p:txBody>
          <a:bodyPr wrap="square" rtlCol="0">
            <a:spAutoFit/>
          </a:bodyPr>
          <a:lstStyle/>
          <a:p>
            <a:r>
              <a:rPr lang="en-US" sz="1200" dirty="0"/>
              <a:t>References: </a:t>
            </a:r>
          </a:p>
          <a:p>
            <a:r>
              <a:rPr lang="en-US" sz="1200" dirty="0">
                <a:hlinkClick r:id="rId2"/>
              </a:rPr>
              <a:t>https://www.lung.org/lung-health-and-diseases/lung-disease-lookup/asthma/asthma-symptoms-causes-risk-factors/what-causes-asthma.html</a:t>
            </a:r>
            <a:endParaRPr lang="en-US" sz="1200" dirty="0"/>
          </a:p>
          <a:p>
            <a:endParaRPr lang="en-US" sz="1200" dirty="0"/>
          </a:p>
          <a:p>
            <a:r>
              <a:rPr lang="en-US" sz="1200" dirty="0">
                <a:hlinkClick r:id="rId3"/>
              </a:rPr>
              <a:t>https://www.nhlbi.nih.gov/health-topics/asthma</a:t>
            </a:r>
            <a:endParaRPr lang="en-US" sz="1200" dirty="0"/>
          </a:p>
        </p:txBody>
      </p:sp>
    </p:spTree>
    <p:extLst>
      <p:ext uri="{BB962C8B-B14F-4D97-AF65-F5344CB8AC3E}">
        <p14:creationId xmlns:p14="http://schemas.microsoft.com/office/powerpoint/2010/main" val="3182903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E5C5E-CA9D-FA44-8E5E-B14624C3889F}"/>
              </a:ext>
            </a:extLst>
          </p:cNvPr>
          <p:cNvSpPr>
            <a:spLocks noGrp="1"/>
          </p:cNvSpPr>
          <p:nvPr>
            <p:ph type="title"/>
          </p:nvPr>
        </p:nvSpPr>
        <p:spPr/>
        <p:txBody>
          <a:bodyPr/>
          <a:lstStyle/>
          <a:p>
            <a:r>
              <a:rPr lang="en-US" dirty="0"/>
              <a:t>DH management of Asthma:</a:t>
            </a:r>
          </a:p>
        </p:txBody>
      </p:sp>
      <p:sp>
        <p:nvSpPr>
          <p:cNvPr id="3" name="Content Placeholder 2">
            <a:extLst>
              <a:ext uri="{FF2B5EF4-FFF2-40B4-BE49-F238E27FC236}">
                <a16:creationId xmlns:a16="http://schemas.microsoft.com/office/drawing/2014/main" id="{BAD93AC7-0FFD-3B48-9A64-FCB005A25AAC}"/>
              </a:ext>
            </a:extLst>
          </p:cNvPr>
          <p:cNvSpPr>
            <a:spLocks noGrp="1"/>
          </p:cNvSpPr>
          <p:nvPr>
            <p:ph idx="1"/>
          </p:nvPr>
        </p:nvSpPr>
        <p:spPr>
          <a:xfrm>
            <a:off x="566705" y="1584380"/>
            <a:ext cx="8596668" cy="3874723"/>
          </a:xfrm>
        </p:spPr>
        <p:txBody>
          <a:bodyPr>
            <a:normAutofit fontScale="92500" lnSpcReduction="20000"/>
          </a:bodyPr>
          <a:lstStyle/>
          <a:p>
            <a:r>
              <a:rPr lang="en-US" b="1" dirty="0"/>
              <a:t>Contraindications for Albuterol:</a:t>
            </a:r>
            <a:r>
              <a:rPr lang="en-US" dirty="0"/>
              <a:t> Xerostomia </a:t>
            </a:r>
          </a:p>
          <a:p>
            <a:r>
              <a:rPr lang="en-US" b="1" dirty="0"/>
              <a:t>Contraindications for Fluticasone: </a:t>
            </a:r>
            <a:r>
              <a:rPr lang="en-US" dirty="0"/>
              <a:t>Candida albicans and aspergillus </a:t>
            </a:r>
            <a:r>
              <a:rPr lang="en-US" dirty="0" err="1"/>
              <a:t>niger</a:t>
            </a:r>
            <a:r>
              <a:rPr lang="en-US" dirty="0"/>
              <a:t> in the oral cavity</a:t>
            </a:r>
          </a:p>
          <a:p>
            <a:r>
              <a:rPr lang="en-US" b="1" dirty="0"/>
              <a:t>Patient management: </a:t>
            </a:r>
            <a:r>
              <a:rPr lang="en-US" dirty="0"/>
              <a:t>Discuss alcohol free oral rinses and oral gels with patient, ask about frequency in water consumption, and exposure to fluoride since xerostomia increases the patient’s risk in caries. </a:t>
            </a:r>
          </a:p>
          <a:p>
            <a:r>
              <a:rPr lang="en-US" dirty="0"/>
              <a:t>Introduce patient to xylitol gum products to increase salivary production. </a:t>
            </a:r>
          </a:p>
          <a:p>
            <a:r>
              <a:rPr lang="en-US" dirty="0"/>
              <a:t>If the patient has Candida albicans refer them to a HCP for evaluation for possible antifungal medication. </a:t>
            </a:r>
          </a:p>
          <a:p>
            <a:r>
              <a:rPr lang="en-US" dirty="0"/>
              <a:t>Maintain proper upkeep of dental facility free of dust.</a:t>
            </a:r>
          </a:p>
          <a:p>
            <a:r>
              <a:rPr lang="en-US" dirty="0"/>
              <a:t>Abstain from wearing any heavy perfume of any sort.</a:t>
            </a:r>
          </a:p>
          <a:p>
            <a:r>
              <a:rPr lang="en-US" dirty="0"/>
              <a:t>Make sure patient has their inhaler with them, if not, be aware of the location of the emergency rescue inhaler.</a:t>
            </a:r>
          </a:p>
          <a:p>
            <a:endParaRPr lang="en-US" dirty="0"/>
          </a:p>
          <a:p>
            <a:endParaRPr lang="en-US" dirty="0"/>
          </a:p>
        </p:txBody>
      </p:sp>
      <p:sp>
        <p:nvSpPr>
          <p:cNvPr id="4" name="TextBox 3">
            <a:extLst>
              <a:ext uri="{FF2B5EF4-FFF2-40B4-BE49-F238E27FC236}">
                <a16:creationId xmlns:a16="http://schemas.microsoft.com/office/drawing/2014/main" id="{04AEE580-64F3-E74B-A84C-9AE28AD4119E}"/>
              </a:ext>
            </a:extLst>
          </p:cNvPr>
          <p:cNvSpPr txBox="1"/>
          <p:nvPr/>
        </p:nvSpPr>
        <p:spPr>
          <a:xfrm>
            <a:off x="566705" y="5588275"/>
            <a:ext cx="8917042" cy="1015663"/>
          </a:xfrm>
          <a:prstGeom prst="rect">
            <a:avLst/>
          </a:prstGeom>
          <a:noFill/>
        </p:spPr>
        <p:txBody>
          <a:bodyPr wrap="square" rtlCol="0">
            <a:spAutoFit/>
          </a:bodyPr>
          <a:lstStyle/>
          <a:p>
            <a:r>
              <a:rPr lang="en-US" sz="1200" dirty="0"/>
              <a:t>References: </a:t>
            </a:r>
          </a:p>
          <a:p>
            <a:r>
              <a:rPr lang="en-US" sz="1200" dirty="0" err="1"/>
              <a:t>Claramunt</a:t>
            </a:r>
            <a:r>
              <a:rPr lang="en-US" sz="1200" dirty="0"/>
              <a:t> Lozano, </a:t>
            </a:r>
            <a:r>
              <a:rPr lang="en-US" sz="1200" dirty="0" err="1"/>
              <a:t>Ariadna</a:t>
            </a:r>
            <a:r>
              <a:rPr lang="en-US" sz="1200" dirty="0"/>
              <a:t>, María </a:t>
            </a:r>
            <a:r>
              <a:rPr lang="en-US" sz="1200" dirty="0" err="1"/>
              <a:t>Gracia</a:t>
            </a:r>
            <a:r>
              <a:rPr lang="en-US" sz="1200" dirty="0"/>
              <a:t> </a:t>
            </a:r>
            <a:r>
              <a:rPr lang="en-US" sz="1200" dirty="0" err="1"/>
              <a:t>Sarrión</a:t>
            </a:r>
            <a:r>
              <a:rPr lang="en-US" sz="1200" dirty="0"/>
              <a:t> Pérez, and Carmen </a:t>
            </a:r>
            <a:r>
              <a:rPr lang="en-US" sz="1200" dirty="0" err="1"/>
              <a:t>Gavaldá</a:t>
            </a:r>
            <a:r>
              <a:rPr lang="en-US" sz="1200" dirty="0"/>
              <a:t> </a:t>
            </a:r>
            <a:r>
              <a:rPr lang="en-US" sz="1200" dirty="0" err="1"/>
              <a:t>Esteve</a:t>
            </a:r>
            <a:r>
              <a:rPr lang="en-US" sz="1200" dirty="0"/>
              <a:t>. "Dental considerations in patients with respiratory problems." (2011).</a:t>
            </a:r>
          </a:p>
          <a:p>
            <a:endParaRPr lang="en-US" sz="1200" dirty="0"/>
          </a:p>
          <a:p>
            <a:r>
              <a:rPr lang="en-US" sz="1200" dirty="0"/>
              <a:t>Little, James W., et al. </a:t>
            </a:r>
            <a:r>
              <a:rPr lang="en-US" sz="1200" i="1" dirty="0"/>
              <a:t>Dental Management of the Medically Compromised Patient-E-Book</a:t>
            </a:r>
            <a:r>
              <a:rPr lang="en-US" sz="1200" dirty="0"/>
              <a:t>. Elsevier Health Sciences, 2017.</a:t>
            </a:r>
          </a:p>
        </p:txBody>
      </p:sp>
    </p:spTree>
    <p:extLst>
      <p:ext uri="{BB962C8B-B14F-4D97-AF65-F5344CB8AC3E}">
        <p14:creationId xmlns:p14="http://schemas.microsoft.com/office/powerpoint/2010/main" val="1752768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4454E-5D82-1741-B8BE-7F9690E3AF41}"/>
              </a:ext>
            </a:extLst>
          </p:cNvPr>
          <p:cNvSpPr>
            <a:spLocks noGrp="1"/>
          </p:cNvSpPr>
          <p:nvPr>
            <p:ph type="title"/>
          </p:nvPr>
        </p:nvSpPr>
        <p:spPr>
          <a:xfrm>
            <a:off x="677333" y="609600"/>
            <a:ext cx="10227733" cy="1320800"/>
          </a:xfrm>
        </p:spPr>
        <p:txBody>
          <a:bodyPr/>
          <a:lstStyle/>
          <a:p>
            <a:r>
              <a:rPr lang="en-US" dirty="0"/>
              <a:t>Comprehensive Assessments: Radiographs</a:t>
            </a:r>
          </a:p>
        </p:txBody>
      </p:sp>
      <p:pic>
        <p:nvPicPr>
          <p:cNvPr id="6" name="Content Placeholder 5" descr="A picture containing photo, filled, woman, screen&#10;&#10;Description automatically generated">
            <a:extLst>
              <a:ext uri="{FF2B5EF4-FFF2-40B4-BE49-F238E27FC236}">
                <a16:creationId xmlns:a16="http://schemas.microsoft.com/office/drawing/2014/main" id="{2298F461-9DBC-F541-831F-14A9278DFEE4}"/>
              </a:ext>
            </a:extLst>
          </p:cNvPr>
          <p:cNvPicPr>
            <a:picLocks noGrp="1" noChangeAspect="1"/>
          </p:cNvPicPr>
          <p:nvPr>
            <p:ph idx="1"/>
          </p:nvPr>
        </p:nvPicPr>
        <p:blipFill>
          <a:blip r:embed="rId2"/>
          <a:stretch>
            <a:fillRect/>
          </a:stretch>
        </p:blipFill>
        <p:spPr>
          <a:xfrm>
            <a:off x="491068" y="1515543"/>
            <a:ext cx="10041466" cy="4537849"/>
          </a:xfrm>
        </p:spPr>
      </p:pic>
    </p:spTree>
    <p:extLst>
      <p:ext uri="{BB962C8B-B14F-4D97-AF65-F5344CB8AC3E}">
        <p14:creationId xmlns:p14="http://schemas.microsoft.com/office/powerpoint/2010/main" val="1785748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273A0-288B-AC4C-AB3F-C24A744CE94D}"/>
              </a:ext>
            </a:extLst>
          </p:cNvPr>
          <p:cNvSpPr>
            <a:spLocks noGrp="1"/>
          </p:cNvSpPr>
          <p:nvPr>
            <p:ph type="title"/>
          </p:nvPr>
        </p:nvSpPr>
        <p:spPr/>
        <p:txBody>
          <a:bodyPr/>
          <a:lstStyle/>
          <a:p>
            <a:r>
              <a:rPr lang="en-US" dirty="0"/>
              <a:t>Clinical/Radiographic Findings:</a:t>
            </a:r>
          </a:p>
        </p:txBody>
      </p:sp>
      <p:sp>
        <p:nvSpPr>
          <p:cNvPr id="3" name="Content Placeholder 2">
            <a:extLst>
              <a:ext uri="{FF2B5EF4-FFF2-40B4-BE49-F238E27FC236}">
                <a16:creationId xmlns:a16="http://schemas.microsoft.com/office/drawing/2014/main" id="{4617617C-596A-884B-8BEE-E6E30521D900}"/>
              </a:ext>
            </a:extLst>
          </p:cNvPr>
          <p:cNvSpPr>
            <a:spLocks noGrp="1"/>
          </p:cNvSpPr>
          <p:nvPr>
            <p:ph idx="1"/>
          </p:nvPr>
        </p:nvSpPr>
        <p:spPr/>
        <p:txBody>
          <a:bodyPr/>
          <a:lstStyle/>
          <a:p>
            <a:r>
              <a:rPr lang="en-US" dirty="0"/>
              <a:t>Radiographs indicate localized minimal horizontal bone loss present on lower </a:t>
            </a:r>
            <a:r>
              <a:rPr lang="en-US" dirty="0" err="1"/>
              <a:t>anteriors</a:t>
            </a:r>
            <a:r>
              <a:rPr lang="en-US" dirty="0"/>
              <a:t>  #22-27 </a:t>
            </a:r>
          </a:p>
          <a:p>
            <a:r>
              <a:rPr lang="en-US" dirty="0"/>
              <a:t>No caries or PAP noted</a:t>
            </a:r>
          </a:p>
          <a:p>
            <a:r>
              <a:rPr lang="en-US" dirty="0"/>
              <a:t>Generalized heavy subgingival calculus </a:t>
            </a:r>
          </a:p>
          <a:p>
            <a:r>
              <a:rPr lang="en-US" dirty="0"/>
              <a:t>Localized heavy supragingival calculus on facial and lingual surfaces of anterior teeth</a:t>
            </a:r>
          </a:p>
        </p:txBody>
      </p:sp>
    </p:spTree>
    <p:extLst>
      <p:ext uri="{BB962C8B-B14F-4D97-AF65-F5344CB8AC3E}">
        <p14:creationId xmlns:p14="http://schemas.microsoft.com/office/powerpoint/2010/main" val="362988516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otalTime>1194</TotalTime>
  <Words>2229</Words>
  <Application>Microsoft Macintosh PowerPoint</Application>
  <PresentationFormat>Widescreen</PresentationFormat>
  <Paragraphs>137</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Trebuchet MS</vt:lpstr>
      <vt:lpstr>Wingdings 3</vt:lpstr>
      <vt:lpstr>Facet</vt:lpstr>
      <vt:lpstr>New York City College of Technology Department of Dental Hygiene DEN 2300 Case Presentation</vt:lpstr>
      <vt:lpstr>Patient Profile </vt:lpstr>
      <vt:lpstr>Chief complaints: </vt:lpstr>
      <vt:lpstr>Health History Overview:</vt:lpstr>
      <vt:lpstr>Asthma</vt:lpstr>
      <vt:lpstr>Management of Asthma:</vt:lpstr>
      <vt:lpstr>DH management of Asthma:</vt:lpstr>
      <vt:lpstr>Comprehensive Assessments: Radiographs</vt:lpstr>
      <vt:lpstr>Clinical/Radiographic Findings:</vt:lpstr>
      <vt:lpstr>Summary of Clinical Findings:</vt:lpstr>
      <vt:lpstr>Dental Charting</vt:lpstr>
      <vt:lpstr>Caries Risk Assessment: </vt:lpstr>
      <vt:lpstr>Gingival Description &amp; Periodontal Status:</vt:lpstr>
      <vt:lpstr>Periodontal Charting:</vt:lpstr>
      <vt:lpstr>Dental Hygiene Diagnosis: </vt:lpstr>
      <vt:lpstr>Dental Hygiene Care Plan:</vt:lpstr>
      <vt:lpstr>Consent for Treatment:</vt:lpstr>
      <vt:lpstr>Implementation:</vt:lpstr>
      <vt:lpstr>Implementation:</vt:lpstr>
      <vt:lpstr>Implementation:</vt:lpstr>
      <vt:lpstr>Implementation:</vt:lpstr>
      <vt:lpstr>Evaluation of Care:</vt:lpstr>
      <vt:lpstr>Referral:</vt:lpstr>
      <vt:lpstr>Continued Care Recommendations:</vt:lpstr>
      <vt:lpstr>Final Reflection: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York City College of Technology Department of Dental Hygiene DEN 2300 Case Presentation</dc:title>
  <dc:creator>Danielle.Kim@mail.citytech.cuny.edu</dc:creator>
  <cp:lastModifiedBy>Danielle.Kim@mail.citytech.cuny.edu</cp:lastModifiedBy>
  <cp:revision>49</cp:revision>
  <dcterms:created xsi:type="dcterms:W3CDTF">2019-12-12T17:05:47Z</dcterms:created>
  <dcterms:modified xsi:type="dcterms:W3CDTF">2019-12-14T21:34:19Z</dcterms:modified>
</cp:coreProperties>
</file>