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9" r:id="rId9"/>
    <p:sldId id="261" r:id="rId10"/>
    <p:sldId id="266" r:id="rId11"/>
    <p:sldId id="268" r:id="rId12"/>
    <p:sldId id="267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721"/>
  </p:normalViewPr>
  <p:slideViewPr>
    <p:cSldViewPr snapToGrid="0" snapToObjects="1">
      <p:cViewPr>
        <p:scale>
          <a:sx n="115" d="100"/>
          <a:sy n="115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7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9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21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107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72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0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7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35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6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9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2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5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7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9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AFE4-47C4-094A-8D2B-F70EA7A57FA8}" type="datetimeFigureOut">
              <a:rPr lang="en-US" smtClean="0"/>
              <a:t>3/28/20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A1683-0936-CB46-92EF-CC1CDD2C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855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Relationship Id="rId3" Type="http://schemas.openxmlformats.org/officeDocument/2006/relationships/image" Target="../media/image24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ickwilsondmd.typepad.com/rick_wilson_dmds_blog/2014/02/gemination-of-teeth.html" TargetMode="External"/><Relationship Id="rId4" Type="http://schemas.openxmlformats.org/officeDocument/2006/relationships/hyperlink" Target="https://www.researchgate.net/figure/Panoramic-radiograph-showing-fusion-of-teeth-71-and-72-gemination-of-tooth-81-and_fig5_6542434" TargetMode="External"/><Relationship Id="rId5" Type="http://schemas.openxmlformats.org/officeDocument/2006/relationships/hyperlink" Target="http://www.hindawi.com/journals/crid/2016/3759021/" TargetMode="External"/><Relationship Id="rId6" Type="http://schemas.openxmlformats.org/officeDocument/2006/relationships/hyperlink" Target="https://askanorthodontist.com/braces/what-is-tooth-fusion-gemination/" TargetMode="External"/><Relationship Id="rId7" Type="http://schemas.openxmlformats.org/officeDocument/2006/relationships/hyperlink" Target="http://www.jisppd.com/article.asp?issn=0970-4388;year=2011;volume=29;issue=1;spage=50;epage=52;aulast=Tewari" TargetMode="External"/><Relationship Id="rId8" Type="http://schemas.openxmlformats.org/officeDocument/2006/relationships/hyperlink" Target="https://www.alamy.com/wisdom-tooth-lower-left-molar-extra-large-two-tooth-in-one-fusion-gemination-or-concrescentio-image216906074.html" TargetMode="External"/><Relationship Id="rId9" Type="http://schemas.openxmlformats.org/officeDocument/2006/relationships/hyperlink" Target="http://www.indjos.com/article.asp?issn=0976-6944;year=2015;volume=6;issue=1;spage=26;epage=29;aulast=Kumar;type=3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ntagama.com/news/tooth-gemination-in-dentistr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j.bdj.2013.438" TargetMode="External"/><Relationship Id="rId4" Type="http://schemas.openxmlformats.org/officeDocument/2006/relationships/hyperlink" Target="https://pdfs.semanticscholar.org/d399/d22645dc9163a3cf103d44028a54ccc473b9.pdf" TargetMode="External"/><Relationship Id="rId5" Type="http://schemas.openxmlformats.org/officeDocument/2006/relationships/hyperlink" Target="http://www.hindawi.com/journals/crid/2016/8597872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ature.com/articles/481319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06" y="4927793"/>
            <a:ext cx="6228207" cy="1272285"/>
          </a:xfrm>
        </p:spPr>
        <p:txBody>
          <a:bodyPr/>
          <a:lstStyle/>
          <a:p>
            <a:pPr algn="l"/>
            <a:r>
              <a:rPr lang="en-US" sz="2400" dirty="0" smtClean="0"/>
              <a:t>By: Denise Ferreira &amp; Tatsiana Maloila</a:t>
            </a:r>
          </a:p>
          <a:p>
            <a:pPr algn="l"/>
            <a:r>
              <a:rPr lang="en-US" sz="2400" dirty="0" smtClean="0"/>
              <a:t>Section: D230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-1181932" y="2756010"/>
            <a:ext cx="9917178" cy="1373070"/>
          </a:xfrm>
        </p:spPr>
        <p:txBody>
          <a:bodyPr/>
          <a:lstStyle/>
          <a:p>
            <a:r>
              <a:rPr lang="en-US" sz="4800" b="1" dirty="0" smtClean="0"/>
              <a:t>Gemination, Fusion, &amp;  Concrescence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31784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Concrescence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626" y="3546087"/>
            <a:ext cx="3445625" cy="2604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348" y="3546086"/>
            <a:ext cx="3228149" cy="26042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937" y="1834166"/>
            <a:ext cx="9701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This condition may cause complications with a tooth extraction or root canal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Concrescence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667" y="2172494"/>
            <a:ext cx="9613861" cy="1153459"/>
          </a:xfrm>
        </p:spPr>
        <p:txBody>
          <a:bodyPr/>
          <a:lstStyle/>
          <a:p>
            <a:r>
              <a:rPr lang="en-US" dirty="0"/>
              <a:t>This isn't something that dental professionals see often, and it can go undetected if the teeth appear normal</a:t>
            </a:r>
          </a:p>
          <a:p>
            <a:endParaRPr lang="en-US" dirty="0"/>
          </a:p>
        </p:txBody>
      </p:sp>
      <p:pic>
        <p:nvPicPr>
          <p:cNvPr id="5" name="Picture 2" descr="https://www.ncbi.nlm.nih.gov/pmc/articles/instance/5075290/bin/CRID2016-8597872.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52" y="3576065"/>
            <a:ext cx="5836682" cy="260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280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053" y="1159727"/>
            <a:ext cx="9778012" cy="356839"/>
          </a:xfrm>
        </p:spPr>
        <p:txBody>
          <a:bodyPr>
            <a:noAutofit/>
          </a:bodyPr>
          <a:lstStyle/>
          <a:p>
            <a:pPr algn="r"/>
            <a:r>
              <a:rPr lang="en-US" sz="4800" b="1" dirty="0"/>
              <a:t>Gemination, Fusion, &amp;  Concrescence </a:t>
            </a:r>
            <a:endParaRPr lang="en-US" sz="4800" dirty="0"/>
          </a:p>
        </p:txBody>
      </p:sp>
      <p:pic>
        <p:nvPicPr>
          <p:cNvPr id="4" name="Picture 4" descr="mage result for gemination vs fusion vs concrescence radiograp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38" y="2715941"/>
            <a:ext cx="6397978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200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Sources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85278"/>
            <a:ext cx="11291412" cy="4516244"/>
          </a:xfrm>
        </p:spPr>
        <p:txBody>
          <a:bodyPr>
            <a:normAutofit fontScale="92500"/>
          </a:bodyPr>
          <a:lstStyle/>
          <a:p>
            <a:r>
              <a:rPr lang="en-US" b="1" u="sng" dirty="0" err="1" smtClean="0">
                <a:solidFill>
                  <a:schemeClr val="bg1"/>
                </a:solidFill>
              </a:rPr>
              <a:t>Gemination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www.sciencedirect.com/science/article/pii/S2210261215005234</a:t>
            </a:r>
          </a:p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dentagama.com/news/tooth-gemination-in-dentistry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https://www.researchgate.net/figure/8-Gemination-of-a-mandibular-lateral-incisor-The-crown-has-a-groove-on-the-labial_fig4_235915603</a:t>
            </a:r>
          </a:p>
          <a:p>
            <a:pPr marL="0" indent="0">
              <a:buNone/>
            </a:pPr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rickwilsondmd.typepad.com/rick_wilson_dmds_blog/2014/02/gemination-of-teeth.html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www.researchgate.net/figure/Panoramic-radiograph-showing-fusion-of-teeth-71-and-72-gemination-of-tooth-81-and_fig5_6542434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333333"/>
                </a:solidFill>
                <a:latin typeface="Bookman Old Style" charset="0"/>
                <a:ea typeface="Bookman Old Style" charset="0"/>
                <a:cs typeface="Bookman Old Style" charset="0"/>
                <a:hlinkClick r:id="rId5"/>
              </a:rPr>
              <a:t>www.hindawi.com/journals/crid/2016/3759021/</a:t>
            </a:r>
            <a:endParaRPr lang="en-US" sz="1400" dirty="0" smtClean="0"/>
          </a:p>
          <a:p>
            <a:r>
              <a:rPr lang="en-US" b="1" u="sng" dirty="0">
                <a:solidFill>
                  <a:schemeClr val="bg1"/>
                </a:solidFill>
              </a:rPr>
              <a:t>Fusion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https://www.sciencedirect.com/topics/medicine-and-dentistry/endodontic-surgery</a:t>
            </a:r>
          </a:p>
          <a:p>
            <a:pPr marL="0" indent="0">
              <a:buNone/>
            </a:pPr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://www.drjjournal.net/article.asp?issn=1735-3327;year=2016;volume=13;issue=1;spage=80;epage=84;aulast=Aydemir</a:t>
            </a:r>
            <a:endParaRPr lang="en-US" sz="1400" dirty="0" smtClean="0">
              <a:hlinkClick r:id="rId6"/>
            </a:endParaRPr>
          </a:p>
          <a:p>
            <a:pPr marL="0" indent="0">
              <a:buNone/>
            </a:pPr>
            <a:r>
              <a:rPr lang="en-US" sz="1400" dirty="0" smtClean="0">
                <a:hlinkClick r:id="rId6"/>
              </a:rPr>
              <a:t>https</a:t>
            </a:r>
            <a:r>
              <a:rPr lang="en-US" sz="1400" dirty="0">
                <a:hlinkClick r:id="rId6"/>
              </a:rPr>
              <a:t>://askanorthodontist.com/braces/what-is-tooth-fusion-gemination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www.jisppd.com/article.asp?issn=0970-4388;year=2011;volume=29;issue=1;spage=50;epage=52;aulast=Tewari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www.alamy.com/wisdom-tooth-lower-left-molar-extra-large-two-tooth-in-one-fusion-gemination-or-concrescentio-image216906074.html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u="sng" dirty="0">
                <a:solidFill>
                  <a:schemeClr val="bg1"/>
                </a:solidFill>
                <a:hlinkClick r:id="rId9"/>
              </a:rPr>
              <a:t>http://www.indjos.com/article.asp?issn=0976-6944;year=2015;volume=6;issue=1;spage=26;epage=29;aulast=Kumar;type=3</a:t>
            </a:r>
            <a:endParaRPr lang="en-US" sz="14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13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Sources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60" y="2136152"/>
            <a:ext cx="10314782" cy="2391244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Concrescence:</a:t>
            </a:r>
            <a:endParaRPr lang="en-US" b="1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b="1" u="sng" dirty="0">
                <a:solidFill>
                  <a:schemeClr val="bg1"/>
                </a:solidFill>
                <a:hlinkClick r:id="rId2"/>
              </a:rPr>
              <a:t>https://www.colgate.com/en-us/oral-health/basics/mouth-and-teeth-anatomy/what-is-concrescence--</a:t>
            </a:r>
          </a:p>
          <a:p>
            <a:pPr marL="0" indent="0">
              <a:buNone/>
            </a:pPr>
            <a:r>
              <a:rPr lang="en-US" sz="1400" b="1" u="sng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en-US" sz="1400" b="1" u="sng" dirty="0">
                <a:solidFill>
                  <a:schemeClr val="bg1"/>
                </a:solidFill>
                <a:hlinkClick r:id="rId2"/>
              </a:rPr>
              <a:t>://</a:t>
            </a:r>
            <a:r>
              <a:rPr lang="en-US" sz="1400" b="1" u="sng" dirty="0" smtClean="0">
                <a:solidFill>
                  <a:schemeClr val="bg1"/>
                </a:solidFill>
                <a:hlinkClick r:id="rId2"/>
              </a:rPr>
              <a:t>www.nature.com/articles/4813191</a:t>
            </a:r>
            <a:r>
              <a:rPr lang="en-US" sz="1400" b="1" u="sng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b="1" u="sng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sz="1400" b="1" u="sng" dirty="0" smtClean="0">
                <a:solidFill>
                  <a:schemeClr val="bg1"/>
                </a:solidFill>
                <a:hlinkClick r:id="rId3"/>
              </a:rPr>
              <a:t>www.nature.com/articles/sj.bdj.2013.438</a:t>
            </a:r>
            <a:r>
              <a:rPr lang="en-US" sz="1400" b="1" u="sng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b="1" u="sng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en-US" sz="1400" b="1" u="sng" dirty="0" smtClean="0">
                <a:solidFill>
                  <a:schemeClr val="bg1"/>
                </a:solidFill>
                <a:hlinkClick r:id="rId4"/>
              </a:rPr>
              <a:t>pdfs.semanticscholar.org/d399/d22645dc9163a3cf103d44028a54ccc473b9.pdf</a:t>
            </a:r>
            <a:r>
              <a:rPr lang="en-US" sz="1400" b="1" u="sng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latin typeface="Bookman Old Style" charset="0"/>
                <a:ea typeface="Bookman Old Style" charset="0"/>
                <a:cs typeface="Bookman Old Style" charset="0"/>
                <a:hlinkClick r:id="rId5"/>
              </a:rPr>
              <a:t>www.hindawi.com/journals/crid/2016/8597872/</a:t>
            </a:r>
            <a:r>
              <a:rPr lang="en-US" sz="1400" dirty="0">
                <a:latin typeface="Bookman Old Style" charset="0"/>
                <a:ea typeface="Bookman Old Style" charset="0"/>
                <a:cs typeface="Bookman Old Style" charset="0"/>
              </a:rPr>
              <a:t> </a:t>
            </a:r>
          </a:p>
          <a:p>
            <a:pPr marL="0" indent="0">
              <a:buNone/>
            </a:pPr>
            <a:endParaRPr lang="en-US" sz="1400" b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18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Gemination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45279"/>
            <a:ext cx="9613861" cy="1210382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Gemination:</a:t>
            </a:r>
            <a:r>
              <a:rPr lang="en-US" dirty="0" smtClean="0"/>
              <a:t> a</a:t>
            </a:r>
            <a:r>
              <a:rPr lang="en-US" dirty="0"/>
              <a:t> </a:t>
            </a:r>
            <a:r>
              <a:rPr lang="en-US" dirty="0" smtClean="0"/>
              <a:t>dental abnormality</a:t>
            </a:r>
            <a:r>
              <a:rPr lang="en-US" dirty="0"/>
              <a:t> describing </a:t>
            </a:r>
            <a:r>
              <a:rPr lang="en-US" dirty="0" smtClean="0"/>
              <a:t>a tooth </a:t>
            </a:r>
            <a:r>
              <a:rPr lang="en-US" dirty="0" smtClean="0"/>
              <a:t>that has one tooth bud which divides into two teeth at the crown with one root. </a:t>
            </a:r>
            <a:endParaRPr lang="en-US" dirty="0" smtClean="0"/>
          </a:p>
        </p:txBody>
      </p:sp>
      <p:sp>
        <p:nvSpPr>
          <p:cNvPr id="4" name="AutoShape 4" descr="mage result for tooth gemination radiographically"/>
          <p:cNvSpPr>
            <a:spLocks noChangeAspect="1" noChangeArrowheads="1"/>
          </p:cNvSpPr>
          <p:nvPr/>
        </p:nvSpPr>
        <p:spPr bwMode="auto">
          <a:xfrm>
            <a:off x="0" y="0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mage result for tooth gemination radiographically"/>
          <p:cNvSpPr>
            <a:spLocks noChangeAspect="1" noChangeArrowheads="1"/>
          </p:cNvSpPr>
          <p:nvPr/>
        </p:nvSpPr>
        <p:spPr bwMode="auto">
          <a:xfrm>
            <a:off x="152400" y="152400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mage result for tooth gemination radiographically"/>
          <p:cNvSpPr>
            <a:spLocks noChangeAspect="1" noChangeArrowheads="1"/>
          </p:cNvSpPr>
          <p:nvPr/>
        </p:nvSpPr>
        <p:spPr bwMode="auto">
          <a:xfrm>
            <a:off x="304800" y="304800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mage result for tooth gemination radiographically"/>
          <p:cNvSpPr>
            <a:spLocks noChangeAspect="1" noChangeArrowheads="1"/>
          </p:cNvSpPr>
          <p:nvPr/>
        </p:nvSpPr>
        <p:spPr bwMode="auto">
          <a:xfrm>
            <a:off x="457200" y="457200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8" descr="mage result for tooth gemination radiographica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46004"/>
            <a:ext cx="7089966" cy="267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ge result for teeth Gemination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171" y="3563279"/>
            <a:ext cx="3027546" cy="303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2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Gemination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273" y="2108387"/>
            <a:ext cx="9613861" cy="21435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Gemination occurs when a single bud splits and forms two teeth.</a:t>
            </a:r>
            <a:endParaRPr lang="en-US" dirty="0" smtClean="0">
              <a:ea typeface="Bookman Old Style" charset="0"/>
              <a:cs typeface="Bookman Old Style" charset="0"/>
            </a:endParaRPr>
          </a:p>
          <a:p>
            <a:r>
              <a:rPr lang="en-US" dirty="0" smtClean="0">
                <a:ea typeface="Bookman Old Style" charset="0"/>
                <a:cs typeface="Bookman Old Style" charset="0"/>
              </a:rPr>
              <a:t>The </a:t>
            </a:r>
            <a:r>
              <a:rPr lang="en-US" dirty="0">
                <a:ea typeface="Bookman Old Style" charset="0"/>
                <a:cs typeface="Bookman Old Style" charset="0"/>
              </a:rPr>
              <a:t>tooth count remains normal when the anomalous </a:t>
            </a:r>
            <a:r>
              <a:rPr lang="en-US" dirty="0" smtClean="0">
                <a:ea typeface="Bookman Old Style" charset="0"/>
                <a:cs typeface="Bookman Old Style" charset="0"/>
              </a:rPr>
              <a:t>tooth is </a:t>
            </a:r>
            <a:r>
              <a:rPr lang="en-US" dirty="0">
                <a:ea typeface="Bookman Old Style" charset="0"/>
                <a:cs typeface="Bookman Old Style" charset="0"/>
              </a:rPr>
              <a:t>considered as one. </a:t>
            </a:r>
            <a:endParaRPr lang="en-US" dirty="0" smtClean="0">
              <a:ea typeface="Bookman Old Style" charset="0"/>
              <a:cs typeface="Bookman Old Style" charset="0"/>
            </a:endParaRPr>
          </a:p>
          <a:p>
            <a:r>
              <a:rPr lang="en-US" dirty="0"/>
              <a:t>If the tooth is small, a dentist may recommend leaving it alone. If the geminated tooth is so large that it causes problems in the mouth, it may need to be extracted.</a:t>
            </a:r>
            <a:endParaRPr lang="en-US" dirty="0">
              <a:ea typeface="Bookman Old Style" charset="0"/>
              <a:cs typeface="Bookman Old Sty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08" y="4307427"/>
            <a:ext cx="1981810" cy="2453289"/>
          </a:xfrm>
          <a:prstGeom prst="rect">
            <a:avLst/>
          </a:prstGeom>
        </p:spPr>
      </p:pic>
      <p:pic>
        <p:nvPicPr>
          <p:cNvPr id="5" name="Picture 4" descr="https://www.ncbi.nlm.nih.gov/pmc/articles/instance/5227125/bin/CRID2016-3759021.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28" y="4439410"/>
            <a:ext cx="4322058" cy="232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50618" y="6114385"/>
            <a:ext cx="2828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Gemination in a maxillary </a:t>
            </a:r>
            <a:r>
              <a:rPr lang="en-US"/>
              <a:t>lateral </a:t>
            </a:r>
            <a:r>
              <a:rPr lang="en-US" smtClean="0"/>
              <a:t>incisor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5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Gemination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81" y="2224961"/>
            <a:ext cx="9613861" cy="1034977"/>
          </a:xfrm>
        </p:spPr>
        <p:txBody>
          <a:bodyPr>
            <a:normAutofit/>
          </a:bodyPr>
          <a:lstStyle/>
          <a:p>
            <a:r>
              <a:rPr lang="en-US" dirty="0" smtClean="0"/>
              <a:t>Occurs mainly </a:t>
            </a:r>
            <a:r>
              <a:rPr lang="en-US" dirty="0"/>
              <a:t>in the maxillary and mandibular </a:t>
            </a:r>
            <a:r>
              <a:rPr lang="en-US" dirty="0" smtClean="0"/>
              <a:t>incisors.</a:t>
            </a:r>
          </a:p>
          <a:p>
            <a:r>
              <a:rPr lang="en-US" dirty="0"/>
              <a:t>Seen in both primary and permanent </a:t>
            </a:r>
            <a:r>
              <a:rPr lang="en-US" dirty="0" smtClean="0"/>
              <a:t>dentitions.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mage result for tooth gemination radiographically"/>
          <p:cNvSpPr>
            <a:spLocks noChangeAspect="1" noChangeArrowheads="1"/>
          </p:cNvSpPr>
          <p:nvPr/>
        </p:nvSpPr>
        <p:spPr bwMode="auto">
          <a:xfrm>
            <a:off x="0" y="0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mage result for tooth gemination radiographically"/>
          <p:cNvSpPr>
            <a:spLocks noChangeAspect="1" noChangeArrowheads="1"/>
          </p:cNvSpPr>
          <p:nvPr/>
        </p:nvSpPr>
        <p:spPr bwMode="auto">
          <a:xfrm>
            <a:off x="0" y="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mage result for tooth gemination radiographically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mage result for tooth gemination radiographically central incisors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6" y="2949696"/>
            <a:ext cx="2414589" cy="360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mage result for tooth gemination radiographica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309938" cy="290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mage result for tooth fusion radio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12" y="3654166"/>
            <a:ext cx="2292848" cy="290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19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</a:rPr>
              <a:t>Fusion</a:t>
            </a:r>
            <a:endParaRPr lang="en-US" sz="4800" dirty="0"/>
          </a:p>
        </p:txBody>
      </p:sp>
      <p:sp>
        <p:nvSpPr>
          <p:cNvPr id="4" name="AutoShape 2" descr="mage result for tooth gemination radiographically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11609" y="2181929"/>
            <a:ext cx="10049592" cy="13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Fusion:</a:t>
            </a:r>
            <a:r>
              <a:rPr lang="en-US" b="1" dirty="0" smtClean="0"/>
              <a:t> </a:t>
            </a:r>
            <a:r>
              <a:rPr lang="en-US" dirty="0"/>
              <a:t>a dental abnormality describing </a:t>
            </a:r>
            <a:r>
              <a:rPr lang="en-US" dirty="0" smtClean="0"/>
              <a:t>a </a:t>
            </a:r>
            <a:r>
              <a:rPr lang="en-US" dirty="0"/>
              <a:t>tooth </a:t>
            </a:r>
            <a:r>
              <a:rPr lang="en-US" dirty="0" smtClean="0"/>
              <a:t>that consist of a bond </a:t>
            </a:r>
            <a:r>
              <a:rPr lang="en-US" dirty="0"/>
              <a:t>of two normally separated tooth germs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AutoShape 4" descr="mage result for tooth gemination radiographically"/>
          <p:cNvSpPr>
            <a:spLocks noChangeAspect="1" noChangeArrowheads="1"/>
          </p:cNvSpPr>
          <p:nvPr/>
        </p:nvSpPr>
        <p:spPr bwMode="auto">
          <a:xfrm>
            <a:off x="6800850" y="3886200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8" descr="mage result for tooth gemination radiographica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3574094"/>
            <a:ext cx="2482626" cy="29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ge result for tooth fusion radio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631" y="3574094"/>
            <a:ext cx="2234742" cy="29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456" y="3595533"/>
            <a:ext cx="2211665" cy="290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Fusion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11" y="2185982"/>
            <a:ext cx="9613861" cy="992115"/>
          </a:xfrm>
        </p:spPr>
        <p:txBody>
          <a:bodyPr>
            <a:noAutofit/>
          </a:bodyPr>
          <a:lstStyle/>
          <a:p>
            <a:r>
              <a:rPr lang="en-US" dirty="0" smtClean="0"/>
              <a:t>Occurs in </a:t>
            </a:r>
            <a:r>
              <a:rPr lang="en-US" dirty="0"/>
              <a:t>either </a:t>
            </a:r>
            <a:r>
              <a:rPr lang="en-US" dirty="0" smtClean="0"/>
              <a:t>dentition but mainly the primary dentition</a:t>
            </a:r>
          </a:p>
        </p:txBody>
      </p:sp>
      <p:pic>
        <p:nvPicPr>
          <p:cNvPr id="4" name="Picture 2" descr="mage result for tooth gemination radiographica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77" y="3769112"/>
            <a:ext cx="5851514" cy="26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gure 3: (a) Fusion of clinical crown of &lt;71-72&gt; and &lt;81-82&gt;. (b) Ra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331" y="3178097"/>
            <a:ext cx="2829487" cy="34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5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</a:rPr>
              <a:t>Fusion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15" y="2115779"/>
            <a:ext cx="9613861" cy="725801"/>
          </a:xfrm>
        </p:spPr>
        <p:txBody>
          <a:bodyPr>
            <a:normAutofit/>
          </a:bodyPr>
          <a:lstStyle/>
          <a:p>
            <a:r>
              <a:rPr lang="en-US" dirty="0" smtClean="0"/>
              <a:t>Fusion causes a rare developmental anomaly shape </a:t>
            </a:r>
            <a:r>
              <a:rPr lang="en-US" dirty="0"/>
              <a:t>of </a:t>
            </a:r>
            <a:r>
              <a:rPr lang="en-US" dirty="0" smtClean="0"/>
              <a:t>tooth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42" y="3317447"/>
            <a:ext cx="2246480" cy="2886111"/>
          </a:xfrm>
          <a:prstGeom prst="rect">
            <a:avLst/>
          </a:prstGeom>
        </p:spPr>
      </p:pic>
      <p:pic>
        <p:nvPicPr>
          <p:cNvPr id="1026" name="Picture 2" descr="mage result for EXTRACTED FUSION TOO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6" y="3317447"/>
            <a:ext cx="3110697" cy="288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indjos.com/articles/2015/6/1/images/IndianJOralSci_2015_6_1_26_154606_f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03" y="3776912"/>
            <a:ext cx="3823146" cy="196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45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</a:rPr>
              <a:t>Fusion vs. Gemination </a:t>
            </a:r>
            <a:endParaRPr lang="en-US" sz="4800" dirty="0"/>
          </a:p>
        </p:txBody>
      </p:sp>
      <p:sp>
        <p:nvSpPr>
          <p:cNvPr id="4" name="AutoShape 2" descr="hat is Tooth Fusion &amp; Gemination? | Ask an Orthodontist.com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56213" y="2205625"/>
            <a:ext cx="10048759" cy="147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These are the </a:t>
            </a:r>
            <a:r>
              <a:rPr lang="en-US" dirty="0"/>
              <a:t>most commonly encountered anomalies in dental practice, </a:t>
            </a:r>
            <a:r>
              <a:rPr lang="en-US" b="1" dirty="0"/>
              <a:t>and</a:t>
            </a:r>
            <a:r>
              <a:rPr lang="en-US" dirty="0"/>
              <a:t> distinction between the two is always </a:t>
            </a:r>
            <a:r>
              <a:rPr lang="en-US" dirty="0" smtClean="0"/>
              <a:t>challenging. Knowledge </a:t>
            </a:r>
            <a:r>
              <a:rPr lang="en-US" dirty="0"/>
              <a:t>of the existence and morphology of the tooth will help the dentist in proper treatment planning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1030" name="Picture 6" descr="hat is Tooth Fusion &amp; Gemination? | Ask an Orthodontist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43" y="4066258"/>
            <a:ext cx="3372394" cy="26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23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Concrescence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9" y="2036836"/>
            <a:ext cx="10321054" cy="2492302"/>
          </a:xfrm>
        </p:spPr>
        <p:txBody>
          <a:bodyPr>
            <a:noAutofit/>
          </a:bodyPr>
          <a:lstStyle/>
          <a:p>
            <a:pPr marL="28575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2400" b="1" u="sng" dirty="0" smtClean="0">
                <a:solidFill>
                  <a:schemeClr val="bg1"/>
                </a:solidFill>
              </a:rPr>
              <a:t>Concrescence:</a:t>
            </a:r>
            <a:r>
              <a:rPr lang="en-US" sz="2400" dirty="0" smtClean="0"/>
              <a:t> a condition where </a:t>
            </a:r>
            <a:r>
              <a:rPr lang="en-US" sz="2400" dirty="0"/>
              <a:t>the </a:t>
            </a:r>
            <a:r>
              <a:rPr lang="en-US" sz="2400" dirty="0" smtClean="0"/>
              <a:t>cementum is </a:t>
            </a:r>
            <a:r>
              <a:rPr lang="en-US" sz="2400" dirty="0"/>
              <a:t>overlying the roots of at least two teeth join </a:t>
            </a:r>
            <a:r>
              <a:rPr lang="en-US" sz="2400" dirty="0" smtClean="0"/>
              <a:t>together</a:t>
            </a:r>
            <a:r>
              <a:rPr lang="en-US" sz="2400" dirty="0"/>
              <a:t>.</a:t>
            </a:r>
            <a:endParaRPr lang="en-US" sz="2400" dirty="0" smtClean="0"/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/>
              <a:t>Occurs </a:t>
            </a:r>
            <a:r>
              <a:rPr lang="en-US" sz="2400" dirty="0"/>
              <a:t>mainly with permanent maxillary </a:t>
            </a:r>
            <a:r>
              <a:rPr lang="en-US" sz="2400" dirty="0" smtClean="0"/>
              <a:t>molars</a:t>
            </a:r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</a:pPr>
            <a:endParaRPr lang="en-US" sz="3000" dirty="0" smtClean="0"/>
          </a:p>
          <a:p>
            <a:pPr marL="285750" lvl="2" indent="-285750">
              <a:lnSpc>
                <a:spcPct val="100000"/>
              </a:lnSpc>
              <a:spcBef>
                <a:spcPts val="0"/>
              </a:spcBef>
            </a:pPr>
            <a:endParaRPr lang="en-US" sz="3000" dirty="0"/>
          </a:p>
        </p:txBody>
      </p:sp>
      <p:pic>
        <p:nvPicPr>
          <p:cNvPr id="5124" name="Picture 4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1" y="4173478"/>
            <a:ext cx="3591641" cy="25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ge result for concrescence teeth radio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06" y="4173478"/>
            <a:ext cx="3987760" cy="25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511" y="4140805"/>
            <a:ext cx="2907342" cy="259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2508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1683</TotalTime>
  <Words>297</Words>
  <Application>Microsoft Macintosh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Bookman Old Style</vt:lpstr>
      <vt:lpstr>Trebuchet MS</vt:lpstr>
      <vt:lpstr>Arial</vt:lpstr>
      <vt:lpstr>Berlin</vt:lpstr>
      <vt:lpstr>Gemination, Fusion, &amp;  Concrescence </vt:lpstr>
      <vt:lpstr>Gemination</vt:lpstr>
      <vt:lpstr>Gemination</vt:lpstr>
      <vt:lpstr>Gemination</vt:lpstr>
      <vt:lpstr>Fusion</vt:lpstr>
      <vt:lpstr>Fusion</vt:lpstr>
      <vt:lpstr>Fusion</vt:lpstr>
      <vt:lpstr>Fusion vs. Gemination </vt:lpstr>
      <vt:lpstr>Concrescence</vt:lpstr>
      <vt:lpstr>Concrescence</vt:lpstr>
      <vt:lpstr>Concrescence</vt:lpstr>
      <vt:lpstr>Gemination, Fusion, &amp;  Concrescence </vt:lpstr>
      <vt:lpstr>Sources </vt:lpstr>
      <vt:lpstr>Sources 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51</cp:revision>
  <dcterms:created xsi:type="dcterms:W3CDTF">2020-03-12T14:09:46Z</dcterms:created>
  <dcterms:modified xsi:type="dcterms:W3CDTF">2020-03-28T19:01:11Z</dcterms:modified>
</cp:coreProperties>
</file>